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71" r:id="rId2"/>
    <p:sldId id="422" r:id="rId3"/>
    <p:sldId id="462" r:id="rId4"/>
    <p:sldId id="423" r:id="rId5"/>
    <p:sldId id="425" r:id="rId6"/>
    <p:sldId id="463" r:id="rId7"/>
    <p:sldId id="464" r:id="rId8"/>
    <p:sldId id="465" r:id="rId9"/>
    <p:sldId id="439" r:id="rId10"/>
    <p:sldId id="427" r:id="rId11"/>
    <p:sldId id="451" r:id="rId12"/>
    <p:sldId id="428" r:id="rId13"/>
    <p:sldId id="445" r:id="rId14"/>
    <p:sldId id="446" r:id="rId15"/>
    <p:sldId id="452" r:id="rId16"/>
    <p:sldId id="453" r:id="rId17"/>
    <p:sldId id="454" r:id="rId18"/>
    <p:sldId id="458" r:id="rId19"/>
    <p:sldId id="456" r:id="rId20"/>
    <p:sldId id="469" r:id="rId21"/>
    <p:sldId id="471" r:id="rId22"/>
    <p:sldId id="459" r:id="rId23"/>
    <p:sldId id="460" r:id="rId24"/>
    <p:sldId id="457" r:id="rId25"/>
    <p:sldId id="455" r:id="rId26"/>
    <p:sldId id="461" r:id="rId27"/>
    <p:sldId id="466" r:id="rId28"/>
    <p:sldId id="468" r:id="rId29"/>
    <p:sldId id="470" r:id="rId30"/>
    <p:sldId id="467" r:id="rId31"/>
    <p:sldId id="440" r:id="rId32"/>
    <p:sldId id="441" r:id="rId33"/>
    <p:sldId id="438" r:id="rId34"/>
    <p:sldId id="450" r:id="rId35"/>
    <p:sldId id="448" r:id="rId3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CF565C-4A2B-4058-9D51-FC0D36B66802}">
          <p14:sldIdLst>
            <p14:sldId id="371"/>
            <p14:sldId id="422"/>
            <p14:sldId id="462"/>
            <p14:sldId id="423"/>
            <p14:sldId id="425"/>
            <p14:sldId id="463"/>
            <p14:sldId id="464"/>
            <p14:sldId id="465"/>
            <p14:sldId id="439"/>
            <p14:sldId id="427"/>
            <p14:sldId id="451"/>
            <p14:sldId id="428"/>
            <p14:sldId id="445"/>
            <p14:sldId id="446"/>
            <p14:sldId id="452"/>
            <p14:sldId id="453"/>
            <p14:sldId id="454"/>
            <p14:sldId id="458"/>
            <p14:sldId id="456"/>
            <p14:sldId id="469"/>
            <p14:sldId id="471"/>
            <p14:sldId id="459"/>
            <p14:sldId id="460"/>
            <p14:sldId id="457"/>
            <p14:sldId id="455"/>
            <p14:sldId id="461"/>
            <p14:sldId id="466"/>
            <p14:sldId id="468"/>
            <p14:sldId id="470"/>
            <p14:sldId id="467"/>
            <p14:sldId id="440"/>
            <p14:sldId id="441"/>
            <p14:sldId id="438"/>
            <p14:sldId id="450"/>
            <p14:sldId id="4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CC"/>
    <a:srgbClr val="643200"/>
    <a:srgbClr val="006600"/>
    <a:srgbClr val="000066"/>
    <a:srgbClr val="008000"/>
    <a:srgbClr val="CC3300"/>
    <a:srgbClr val="663300"/>
    <a:srgbClr val="66FF9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8027" autoAdjust="0"/>
  </p:normalViewPr>
  <p:slideViewPr>
    <p:cSldViewPr>
      <p:cViewPr varScale="1">
        <p:scale>
          <a:sx n="98" d="100"/>
          <a:sy n="98" d="100"/>
        </p:scale>
        <p:origin x="258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339D8-22F0-475C-B334-1F0744A43D93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02CC5-C223-443D-8E3C-43EEF0744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E3EC3-E9A6-4745-96A2-3B207558CE44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072DB-288D-41CF-9840-06B017A0D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8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45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79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77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82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47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89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24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54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26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76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6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71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6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84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609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034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520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07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72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89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86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17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15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67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4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16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E84F-F75C-4F67-8B6D-FEEC05D19212}" type="datetime1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8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4632-C7A7-4ED8-8921-52A5DF0529A6}" type="datetime1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3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4BDD-AAD7-412B-9638-7786216834D9}" type="datetime1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5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spcBef>
                <a:spcPts val="180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900"/>
              </a:spcBef>
              <a:spcAft>
                <a:spcPts val="400"/>
              </a:spcAft>
              <a:defRPr/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defRPr/>
            </a:lvl3pPr>
            <a:lvl4pPr>
              <a:lnSpc>
                <a:spcPct val="110000"/>
              </a:lnSpc>
              <a:spcBef>
                <a:spcPts val="400"/>
              </a:spcBef>
              <a:spcAft>
                <a:spcPts val="100"/>
              </a:spcAft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2A09-BE09-4925-839A-72D78AADFA58}" type="datetime1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3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DFA5-DB53-4DF9-AC4A-D8D2825C8ED5}" type="datetime1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3467-CE78-4B9D-A3C3-1AB303E99167}" type="datetime1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8267-3925-4184-AA6B-58FBC96E90B0}" type="datetime1">
              <a:rPr lang="en-US" smtClean="0"/>
              <a:t>4/7/22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8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76B3-067E-4C24-9FA2-27BE000D9849}" type="datetime1">
              <a:rPr lang="en-US" smtClean="0"/>
              <a:t>4/7/22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8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E4E3-59BF-4465-9791-E6182FF9A353}" type="datetime1">
              <a:rPr lang="en-US" smtClean="0"/>
              <a:t>4/7/22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6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52D9-1AC7-433F-9730-AC7096C84B68}" type="datetime1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1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A232-2523-42ED-9E69-CCB941BF4531}" type="datetime1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1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69A25-87C0-495D-8AE9-17CDF8E3D2A8}" type="datetime1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5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7200" b="1" dirty="0">
                <a:solidFill>
                  <a:srgbClr val="0000FF"/>
                </a:solidFill>
              </a:rPr>
              <a:t>MapReduce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Mahmoud Parsian</a:t>
            </a:r>
          </a:p>
          <a:p>
            <a:r>
              <a:rPr lang="en-US" sz="18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90592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Mappers and Reducers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Need to handle</a:t>
            </a:r>
            <a:r>
              <a:rPr lang="en-US" dirty="0">
                <a:solidFill>
                  <a:srgbClr val="00B050"/>
                </a:solidFill>
              </a:rPr>
              <a:t> more data</a:t>
            </a:r>
            <a:r>
              <a:rPr lang="en-US" dirty="0"/>
              <a:t>? Just add </a:t>
            </a:r>
            <a:r>
              <a:rPr lang="en-US" dirty="0">
                <a:solidFill>
                  <a:srgbClr val="0000FF"/>
                </a:solidFill>
              </a:rPr>
              <a:t>more Mappers/Reducers</a:t>
            </a:r>
            <a:r>
              <a:rPr lang="en-US" dirty="0"/>
              <a:t>!</a:t>
            </a:r>
          </a:p>
          <a:p>
            <a:r>
              <a:rPr lang="en-US" dirty="0"/>
              <a:t>No need to handle </a:t>
            </a:r>
            <a:r>
              <a:rPr lang="en-US" dirty="0">
                <a:solidFill>
                  <a:srgbClr val="CC3300"/>
                </a:solidFill>
              </a:rPr>
              <a:t>multithreaded code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 lvl="1"/>
            <a:r>
              <a:rPr lang="en-US" dirty="0"/>
              <a:t>Mappers and Reducers are typically single threaded and </a:t>
            </a:r>
            <a:r>
              <a:rPr lang="en-US" dirty="0">
                <a:solidFill>
                  <a:srgbClr val="006600"/>
                </a:solidFill>
              </a:rPr>
              <a:t>deterministic</a:t>
            </a:r>
          </a:p>
          <a:p>
            <a:pPr lvl="2"/>
            <a:r>
              <a:rPr lang="en-US" dirty="0">
                <a:solidFill>
                  <a:srgbClr val="006600"/>
                </a:solidFill>
              </a:rPr>
              <a:t>Determinism</a:t>
            </a:r>
            <a:r>
              <a:rPr lang="en-US" dirty="0"/>
              <a:t> allows for </a:t>
            </a:r>
            <a:r>
              <a:rPr lang="en-US" dirty="0">
                <a:solidFill>
                  <a:srgbClr val="7030A0"/>
                </a:solidFill>
              </a:rPr>
              <a:t>restarting of failed jobs</a:t>
            </a:r>
          </a:p>
          <a:p>
            <a:pPr lvl="1"/>
            <a:r>
              <a:rPr lang="en-US" sz="2400" dirty="0"/>
              <a:t>Mappers/Reducers run </a:t>
            </a:r>
            <a:r>
              <a:rPr lang="en-US" sz="2400" dirty="0">
                <a:solidFill>
                  <a:srgbClr val="FF0000"/>
                </a:solidFill>
              </a:rPr>
              <a:t>entirely independent </a:t>
            </a:r>
            <a:r>
              <a:rPr lang="en-US" sz="2400" dirty="0"/>
              <a:t>of each other</a:t>
            </a:r>
          </a:p>
          <a:p>
            <a:pPr lvl="2"/>
            <a:r>
              <a:rPr lang="en-US" sz="2000" dirty="0"/>
              <a:t>They run in </a:t>
            </a:r>
            <a:r>
              <a:rPr lang="en-US" sz="2000" dirty="0">
                <a:solidFill>
                  <a:srgbClr val="000066"/>
                </a:solidFill>
              </a:rPr>
              <a:t>separate JVMs</a:t>
            </a:r>
            <a:endParaRPr lang="en-US" dirty="0">
              <a:solidFill>
                <a:srgbClr val="000066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52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Given a set of text documents/files</a:t>
            </a:r>
          </a:p>
          <a:p>
            <a:r>
              <a:rPr lang="en-US" dirty="0">
                <a:solidFill>
                  <a:srgbClr val="000066"/>
                </a:solidFill>
              </a:rPr>
              <a:t>Find frequencies of each unique word</a:t>
            </a:r>
          </a:p>
          <a:p>
            <a:r>
              <a:rPr lang="en-US" dirty="0">
                <a:solidFill>
                  <a:srgbClr val="000066"/>
                </a:solidFill>
              </a:rPr>
              <a:t>Input: “</a:t>
            </a:r>
            <a:r>
              <a:rPr lang="en-US" dirty="0">
                <a:solidFill>
                  <a:srgbClr val="0000FF"/>
                </a:solidFill>
              </a:rPr>
              <a:t>gray fox red fox jumped over red gray fox</a:t>
            </a:r>
            <a:r>
              <a:rPr lang="en-US" dirty="0">
                <a:solidFill>
                  <a:srgbClr val="000066"/>
                </a:solidFill>
              </a:rPr>
              <a:t>”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rgbClr val="0000FF"/>
                </a:solidFill>
              </a:rPr>
              <a:t>dictionary[(word, frequency)]</a:t>
            </a:r>
          </a:p>
          <a:p>
            <a:pPr marL="1314450" lvl="3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(gray, 2)</a:t>
            </a:r>
          </a:p>
          <a:p>
            <a:pPr marL="1314450" lvl="3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(red, 2),</a:t>
            </a:r>
          </a:p>
          <a:p>
            <a:pPr marL="1314450" lvl="3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(fox, 3)</a:t>
            </a:r>
          </a:p>
          <a:p>
            <a:pPr marL="1314450" lvl="3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(jumped, 1)</a:t>
            </a:r>
          </a:p>
          <a:p>
            <a:pPr marL="1314450" lvl="3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(over, 1)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26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 descr="http://1.bp.blogspot.com/-UvgLSDv7Rb4/Tbpn3veAOTI/AAAAAAAAAVk/kdaMzLa50BE/s1600/WordCountF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" y="620689"/>
            <a:ext cx="9555438" cy="626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239" y="6093296"/>
            <a:ext cx="59584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http://kickstarthadoop.blogspot.ca/2011/04/word-count-hadoop-map-reduce-example.html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Word Count</a:t>
            </a:r>
          </a:p>
        </p:txBody>
      </p:sp>
      <p:sp>
        <p:nvSpPr>
          <p:cNvPr id="6" name="Rectangle 5"/>
          <p:cNvSpPr/>
          <p:nvPr/>
        </p:nvSpPr>
        <p:spPr>
          <a:xfrm flipH="1" flipV="1">
            <a:off x="1772703" y="1160494"/>
            <a:ext cx="8418917" cy="4668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5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75 0.00093 L 0.23975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75 0.00093 L 0.38125 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125 0.00093 L 0.51527 0.000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527 0.00092 L 0.86111 0.0018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9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Reads in </a:t>
            </a:r>
            <a:r>
              <a:rPr lang="en-US" dirty="0">
                <a:solidFill>
                  <a:srgbClr val="006600"/>
                </a:solidFill>
              </a:rPr>
              <a:t>input pair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(Key, Value)</a:t>
            </a:r>
            <a:endParaRPr lang="en-US" dirty="0"/>
          </a:p>
          <a:p>
            <a:r>
              <a:rPr lang="en-US" dirty="0"/>
              <a:t>Outputs a pair </a:t>
            </a:r>
            <a:r>
              <a:rPr lang="en-US" dirty="0">
                <a:solidFill>
                  <a:srgbClr val="0000FF"/>
                </a:solidFill>
              </a:rPr>
              <a:t>(K’, V’)</a:t>
            </a:r>
          </a:p>
          <a:p>
            <a:pPr lvl="1"/>
            <a:r>
              <a:rPr lang="en-US" dirty="0"/>
              <a:t>Let’s count number of each word in user queries (or Tweets/Blogs)</a:t>
            </a:r>
          </a:p>
          <a:p>
            <a:pPr lvl="1"/>
            <a:r>
              <a:rPr lang="en-US" dirty="0"/>
              <a:t>The input to the mapper will be (</a:t>
            </a:r>
            <a:r>
              <a:rPr lang="en-US" dirty="0" err="1"/>
              <a:t>queryID</a:t>
            </a:r>
            <a:r>
              <a:rPr lang="en-US" dirty="0"/>
              <a:t>, </a:t>
            </a:r>
            <a:r>
              <a:rPr lang="en-US" dirty="0" err="1"/>
              <a:t>QueryText</a:t>
            </a:r>
            <a:r>
              <a:rPr lang="en-US" dirty="0"/>
              <a:t>): 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&lt;Q1,“The teacher went to the store. The store was closed; the store opens in the morning. The store opens at 9am.” &gt;</a:t>
            </a:r>
          </a:p>
          <a:p>
            <a:pPr lvl="1"/>
            <a:r>
              <a:rPr lang="en-US" dirty="0"/>
              <a:t>The output would be:</a:t>
            </a:r>
          </a:p>
          <a:p>
            <a:pPr marL="914400" lvl="2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&lt;The, 1&gt; &lt;teacher, 1&gt; &lt;went, 1&gt; &lt;to, 1&gt; &lt;the, 1&gt; &lt;store,1&gt; &lt;the, 1&gt; &lt;store, 1&gt; &lt;was, 1&gt; &lt;closed, 1&gt; &lt;the, 1&gt; &lt;store,1&gt; &lt;opens, 1&gt; &lt;in, 1&gt; &lt;the, 1&gt; &lt;morning, 1&gt; &lt;the 1&gt; &lt;store, 1&gt; &lt;opens, 1&gt; &lt;at, 1&gt; &lt;9am, 1&gt;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53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&amp; Shuffle: SQL’s </a:t>
            </a:r>
            <a:r>
              <a:rPr lang="en-US" dirty="0">
                <a:solidFill>
                  <a:srgbClr val="0000FF"/>
                </a:solidFill>
              </a:rPr>
              <a:t>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66"/>
                </a:solidFill>
              </a:rPr>
              <a:t>Accepts the </a:t>
            </a:r>
            <a:r>
              <a:rPr lang="en-US" dirty="0">
                <a:solidFill>
                  <a:srgbClr val="006600"/>
                </a:solidFill>
              </a:rPr>
              <a:t>Mapper output</a:t>
            </a:r>
            <a:r>
              <a:rPr lang="en-US" dirty="0">
                <a:solidFill>
                  <a:srgbClr val="000066"/>
                </a:solidFill>
              </a:rPr>
              <a:t>, and aggregates values on the key</a:t>
            </a:r>
          </a:p>
          <a:p>
            <a:pPr lvl="1"/>
            <a:r>
              <a:rPr lang="en-US" dirty="0"/>
              <a:t>For our example, the mappers output would be: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663300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The</a:t>
            </a:r>
            <a:r>
              <a:rPr lang="en-US" dirty="0">
                <a:solidFill>
                  <a:srgbClr val="663300"/>
                </a:solidFill>
              </a:rPr>
              <a:t>, 1&gt; &lt;teacher, 1&gt; &lt;went, 1&gt; &lt;to, 1&gt; &lt;</a:t>
            </a:r>
            <a:r>
              <a:rPr lang="en-US" dirty="0">
                <a:solidFill>
                  <a:srgbClr val="FF0000"/>
                </a:solidFill>
              </a:rPr>
              <a:t>the</a:t>
            </a:r>
            <a:r>
              <a:rPr lang="en-US" dirty="0">
                <a:solidFill>
                  <a:srgbClr val="663300"/>
                </a:solidFill>
              </a:rPr>
              <a:t>, 1&gt; &lt;</a:t>
            </a:r>
            <a:r>
              <a:rPr lang="en-US" b="1" dirty="0">
                <a:solidFill>
                  <a:srgbClr val="0000FF"/>
                </a:solidFill>
              </a:rPr>
              <a:t>store</a:t>
            </a:r>
            <a:r>
              <a:rPr lang="en-US" dirty="0">
                <a:solidFill>
                  <a:srgbClr val="663300"/>
                </a:solidFill>
              </a:rPr>
              <a:t>, 1&gt; &lt;</a:t>
            </a:r>
            <a:r>
              <a:rPr lang="en-US" dirty="0">
                <a:solidFill>
                  <a:srgbClr val="FF0000"/>
                </a:solidFill>
              </a:rPr>
              <a:t>the</a:t>
            </a:r>
            <a:r>
              <a:rPr lang="en-US" dirty="0">
                <a:solidFill>
                  <a:srgbClr val="663300"/>
                </a:solidFill>
              </a:rPr>
              <a:t>, 1&gt; &lt;store, 1&gt; &lt;was, 1&gt; &lt;closed, 1&gt; &lt;</a:t>
            </a:r>
            <a:r>
              <a:rPr lang="en-US" dirty="0">
                <a:solidFill>
                  <a:srgbClr val="FF0000"/>
                </a:solidFill>
              </a:rPr>
              <a:t>the</a:t>
            </a:r>
            <a:r>
              <a:rPr lang="en-US" dirty="0">
                <a:solidFill>
                  <a:srgbClr val="663300"/>
                </a:solidFill>
              </a:rPr>
              <a:t>, 1&gt; &lt;</a:t>
            </a:r>
            <a:r>
              <a:rPr lang="en-US" b="1" dirty="0">
                <a:solidFill>
                  <a:srgbClr val="0000FF"/>
                </a:solidFill>
              </a:rPr>
              <a:t>store</a:t>
            </a:r>
            <a:r>
              <a:rPr lang="en-US" dirty="0">
                <a:solidFill>
                  <a:srgbClr val="663300"/>
                </a:solidFill>
              </a:rPr>
              <a:t>, 1&gt; &lt;opens,1&gt; &lt;in, 1&gt; &lt;</a:t>
            </a:r>
            <a:r>
              <a:rPr lang="en-US" dirty="0">
                <a:solidFill>
                  <a:srgbClr val="FF0000"/>
                </a:solidFill>
              </a:rPr>
              <a:t>the</a:t>
            </a:r>
            <a:r>
              <a:rPr lang="en-US" dirty="0">
                <a:solidFill>
                  <a:srgbClr val="663300"/>
                </a:solidFill>
              </a:rPr>
              <a:t>, 1&gt; &lt;morning, 1&gt; &lt;</a:t>
            </a:r>
            <a:r>
              <a:rPr lang="en-US" dirty="0">
                <a:solidFill>
                  <a:srgbClr val="FF0000"/>
                </a:solidFill>
              </a:rPr>
              <a:t>the</a:t>
            </a:r>
            <a:r>
              <a:rPr lang="en-US" dirty="0">
                <a:solidFill>
                  <a:srgbClr val="663300"/>
                </a:solidFill>
              </a:rPr>
              <a:t>, 1&gt; &lt;</a:t>
            </a:r>
            <a:r>
              <a:rPr lang="en-US" b="1" dirty="0">
                <a:solidFill>
                  <a:srgbClr val="0000FF"/>
                </a:solidFill>
              </a:rPr>
              <a:t>store</a:t>
            </a:r>
            <a:r>
              <a:rPr lang="en-US" dirty="0">
                <a:solidFill>
                  <a:srgbClr val="663300"/>
                </a:solidFill>
              </a:rPr>
              <a:t>, 1&gt; &lt;opens, 1&gt; &lt;at, 1&gt;     &lt;9am, 1&gt;</a:t>
            </a:r>
          </a:p>
          <a:p>
            <a:pPr lvl="1"/>
            <a:r>
              <a:rPr lang="en-US" dirty="0"/>
              <a:t>The output of Sort &amp; Shuffle would be:	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The</a:t>
            </a:r>
            <a:r>
              <a:rPr lang="en-US" dirty="0">
                <a:solidFill>
                  <a:srgbClr val="0000FF"/>
                </a:solidFill>
              </a:rPr>
              <a:t>, [</a:t>
            </a:r>
            <a:r>
              <a:rPr lang="en-US" dirty="0">
                <a:solidFill>
                  <a:srgbClr val="FF0000"/>
                </a:solidFill>
              </a:rPr>
              <a:t>1, 1, 1, 1, 1, 1</a:t>
            </a:r>
            <a:r>
              <a:rPr lang="en-US" dirty="0">
                <a:solidFill>
                  <a:srgbClr val="0000FF"/>
                </a:solidFill>
              </a:rPr>
              <a:t>])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FF"/>
                </a:solidFill>
              </a:rPr>
              <a:t>(store, [1, 1, 1])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0000FF"/>
                </a:solidFill>
              </a:rPr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3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66"/>
                </a:solidFill>
              </a:rPr>
              <a:t>Accepts the </a:t>
            </a:r>
            <a:r>
              <a:rPr lang="en-US" dirty="0">
                <a:solidFill>
                  <a:srgbClr val="006600"/>
                </a:solidFill>
              </a:rPr>
              <a:t>Sort &amp; Shuffle output</a:t>
            </a:r>
            <a:r>
              <a:rPr lang="en-US" dirty="0">
                <a:solidFill>
                  <a:srgbClr val="000066"/>
                </a:solidFill>
              </a:rPr>
              <a:t>, and aggregates values on the key</a:t>
            </a:r>
          </a:p>
          <a:p>
            <a:pPr lvl="1"/>
            <a:r>
              <a:rPr lang="en-US" dirty="0">
                <a:solidFill>
                  <a:srgbClr val="663300"/>
                </a:solidFill>
              </a:rPr>
              <a:t>Input to reducer: (store, [1, 1, 1])</a:t>
            </a:r>
          </a:p>
          <a:p>
            <a:pPr lvl="2"/>
            <a:r>
              <a:rPr lang="en-US" dirty="0">
                <a:solidFill>
                  <a:srgbClr val="663300"/>
                </a:solidFill>
              </a:rPr>
              <a:t>Output: (store, 3)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Input to reducer: (The, [1, 1, 1, 1, 1, 1])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Output: (The, 6)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17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Job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0066"/>
                </a:solidFill>
              </a:rPr>
              <a:t>Input path </a:t>
            </a:r>
            <a:r>
              <a:rPr lang="en-US" dirty="0">
                <a:solidFill>
                  <a:srgbClr val="000066"/>
                </a:solidFill>
              </a:rPr>
              <a:t>(identify your input files,…)</a:t>
            </a:r>
          </a:p>
          <a:p>
            <a:r>
              <a:rPr lang="en-US" b="1" dirty="0">
                <a:solidFill>
                  <a:srgbClr val="000066"/>
                </a:solidFill>
              </a:rPr>
              <a:t>Output path </a:t>
            </a:r>
            <a:r>
              <a:rPr lang="en-US" dirty="0">
                <a:solidFill>
                  <a:srgbClr val="000066"/>
                </a:solidFill>
              </a:rPr>
              <a:t>(where to write output)</a:t>
            </a:r>
          </a:p>
          <a:p>
            <a:r>
              <a:rPr lang="en-US" b="1" dirty="0">
                <a:solidFill>
                  <a:srgbClr val="000066"/>
                </a:solidFill>
              </a:rPr>
              <a:t>map() </a:t>
            </a:r>
            <a:r>
              <a:rPr lang="en-US" dirty="0">
                <a:solidFill>
                  <a:srgbClr val="000066"/>
                </a:solidFill>
              </a:rPr>
              <a:t>function</a:t>
            </a:r>
          </a:p>
          <a:p>
            <a:r>
              <a:rPr lang="en-US" b="1" dirty="0">
                <a:solidFill>
                  <a:srgbClr val="000066"/>
                </a:solidFill>
              </a:rPr>
              <a:t>reduce() </a:t>
            </a:r>
            <a:r>
              <a:rPr lang="en-US" dirty="0">
                <a:solidFill>
                  <a:srgbClr val="000066"/>
                </a:solidFill>
              </a:rPr>
              <a:t>function</a:t>
            </a:r>
          </a:p>
          <a:p>
            <a:r>
              <a:rPr lang="en-US" dirty="0">
                <a:solidFill>
                  <a:srgbClr val="000066"/>
                </a:solidFill>
              </a:rPr>
              <a:t>OPTIONAL </a:t>
            </a:r>
            <a:r>
              <a:rPr lang="en-US" b="1" dirty="0">
                <a:solidFill>
                  <a:srgbClr val="000066"/>
                </a:solidFill>
              </a:rPr>
              <a:t>combine() </a:t>
            </a:r>
            <a:r>
              <a:rPr lang="en-US" dirty="0">
                <a:solidFill>
                  <a:srgbClr val="000066"/>
                </a:solidFill>
              </a:rPr>
              <a:t>function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01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Job:  </a:t>
            </a:r>
            <a:r>
              <a:rPr lang="en-US" dirty="0">
                <a:solidFill>
                  <a:srgbClr val="0000FF"/>
                </a:solidFill>
              </a:rPr>
              <a:t>Input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Input path</a:t>
            </a:r>
            <a:r>
              <a:rPr lang="en-US" b="1" dirty="0">
                <a:solidFill>
                  <a:srgbClr val="000066"/>
                </a:solidFill>
              </a:rPr>
              <a:t>: 3 files will be read</a:t>
            </a:r>
          </a:p>
          <a:p>
            <a:r>
              <a:rPr lang="en-US" b="1" dirty="0">
                <a:solidFill>
                  <a:srgbClr val="000066"/>
                </a:solidFill>
              </a:rPr>
              <a:t>Example: s3://</a:t>
            </a:r>
            <a:r>
              <a:rPr lang="en-US" b="1" dirty="0" err="1">
                <a:solidFill>
                  <a:srgbClr val="000066"/>
                </a:solidFill>
              </a:rPr>
              <a:t>my_bucket</a:t>
            </a:r>
            <a:r>
              <a:rPr lang="en-US" b="1" dirty="0">
                <a:solidFill>
                  <a:srgbClr val="000066"/>
                </a:solidFill>
              </a:rPr>
              <a:t>/project7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</a:rPr>
              <a:t>s3://</a:t>
            </a:r>
            <a:r>
              <a:rPr lang="en-US" sz="2400" dirty="0" err="1">
                <a:solidFill>
                  <a:srgbClr val="000066"/>
                </a:solidFill>
              </a:rPr>
              <a:t>my_bucket</a:t>
            </a:r>
            <a:r>
              <a:rPr lang="en-US" sz="2400" dirty="0">
                <a:solidFill>
                  <a:srgbClr val="000066"/>
                </a:solidFill>
              </a:rPr>
              <a:t>/project7/file1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</a:rPr>
              <a:t>s3://</a:t>
            </a:r>
            <a:r>
              <a:rPr lang="en-US" sz="2400" dirty="0" err="1">
                <a:solidFill>
                  <a:srgbClr val="000066"/>
                </a:solidFill>
              </a:rPr>
              <a:t>my_bucket</a:t>
            </a:r>
            <a:r>
              <a:rPr lang="en-US" sz="2400" dirty="0">
                <a:solidFill>
                  <a:srgbClr val="000066"/>
                </a:solidFill>
              </a:rPr>
              <a:t>/project7/file2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</a:rPr>
              <a:t>s3://</a:t>
            </a:r>
            <a:r>
              <a:rPr lang="en-US" sz="2400" dirty="0" err="1">
                <a:solidFill>
                  <a:srgbClr val="000066"/>
                </a:solidFill>
              </a:rPr>
              <a:t>my_bucket</a:t>
            </a:r>
            <a:r>
              <a:rPr lang="en-US" sz="2400" dirty="0">
                <a:solidFill>
                  <a:srgbClr val="000066"/>
                </a:solidFill>
              </a:rPr>
              <a:t>/project7/file3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50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Job:  </a:t>
            </a:r>
            <a:r>
              <a:rPr lang="en-US" dirty="0">
                <a:solidFill>
                  <a:srgbClr val="0000FF"/>
                </a:solidFill>
              </a:rPr>
              <a:t>Output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Output path</a:t>
            </a:r>
            <a:r>
              <a:rPr lang="en-US" b="1" dirty="0">
                <a:solidFill>
                  <a:srgbClr val="000066"/>
                </a:solidFill>
              </a:rPr>
              <a:t>:</a:t>
            </a:r>
          </a:p>
          <a:p>
            <a:r>
              <a:rPr lang="en-US" b="1" dirty="0">
                <a:solidFill>
                  <a:srgbClr val="000066"/>
                </a:solidFill>
              </a:rPr>
              <a:t>Example: s3://</a:t>
            </a:r>
            <a:r>
              <a:rPr lang="en-US" b="1" dirty="0" err="1">
                <a:solidFill>
                  <a:srgbClr val="000066"/>
                </a:solidFill>
              </a:rPr>
              <a:t>my_bucket</a:t>
            </a:r>
            <a:r>
              <a:rPr lang="en-US" b="1" dirty="0">
                <a:solidFill>
                  <a:srgbClr val="000066"/>
                </a:solidFill>
              </a:rPr>
              <a:t>/output7/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</a:rPr>
              <a:t>s3://</a:t>
            </a:r>
            <a:r>
              <a:rPr lang="en-US" sz="2400" dirty="0" err="1">
                <a:solidFill>
                  <a:srgbClr val="000066"/>
                </a:solidFill>
              </a:rPr>
              <a:t>my_bucket</a:t>
            </a:r>
            <a:r>
              <a:rPr lang="en-US" sz="2400" dirty="0">
                <a:solidFill>
                  <a:srgbClr val="000066"/>
                </a:solidFill>
              </a:rPr>
              <a:t>/output7/_SUCCESS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</a:rPr>
              <a:t>s3://</a:t>
            </a:r>
            <a:r>
              <a:rPr lang="en-US" sz="2400" dirty="0" err="1">
                <a:solidFill>
                  <a:srgbClr val="000066"/>
                </a:solidFill>
              </a:rPr>
              <a:t>my_bucket</a:t>
            </a:r>
            <a:r>
              <a:rPr lang="en-US" sz="2400" dirty="0">
                <a:solidFill>
                  <a:srgbClr val="000066"/>
                </a:solidFill>
              </a:rPr>
              <a:t>/output7/part1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</a:rPr>
              <a:t>s3://</a:t>
            </a:r>
            <a:r>
              <a:rPr lang="en-US" sz="2400" dirty="0" err="1">
                <a:solidFill>
                  <a:srgbClr val="000066"/>
                </a:solidFill>
              </a:rPr>
              <a:t>my_bucket</a:t>
            </a:r>
            <a:r>
              <a:rPr lang="en-US" sz="2400" dirty="0">
                <a:solidFill>
                  <a:srgbClr val="000066"/>
                </a:solidFill>
              </a:rPr>
              <a:t>/output7/part2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</a:rPr>
              <a:t>s3://</a:t>
            </a:r>
            <a:r>
              <a:rPr lang="en-US" sz="2400" dirty="0" err="1">
                <a:solidFill>
                  <a:srgbClr val="000066"/>
                </a:solidFill>
              </a:rPr>
              <a:t>my_bucket</a:t>
            </a:r>
            <a:r>
              <a:rPr lang="en-US" sz="2400" dirty="0">
                <a:solidFill>
                  <a:srgbClr val="000066"/>
                </a:solidFill>
              </a:rPr>
              <a:t>/output7/part3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</a:rPr>
              <a:t>s3://</a:t>
            </a:r>
            <a:r>
              <a:rPr lang="en-US" sz="2400" dirty="0" err="1">
                <a:solidFill>
                  <a:srgbClr val="000066"/>
                </a:solidFill>
              </a:rPr>
              <a:t>my_bucket</a:t>
            </a:r>
            <a:r>
              <a:rPr lang="en-US" sz="2400" dirty="0">
                <a:solidFill>
                  <a:srgbClr val="000066"/>
                </a:solidFill>
              </a:rPr>
              <a:t>/output7/part4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10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Job:  map()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may be a record number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value: the entire record such as “fox jumped and jumped”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map(key, value)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words = </a:t>
            </a:r>
            <a:r>
              <a:rPr lang="en-US" sz="1600" b="1" dirty="0" err="1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value.split</a:t>
            </a: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 “)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word in words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emit( word, 1)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Process lots of data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Google processed about </a:t>
            </a:r>
            <a:r>
              <a:rPr lang="en-US" dirty="0">
                <a:solidFill>
                  <a:srgbClr val="FF0000"/>
                </a:solidFill>
              </a:rPr>
              <a:t>24 petabytes </a:t>
            </a:r>
            <a:r>
              <a:rPr lang="en-US" dirty="0"/>
              <a:t>of data per day in 2009.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Facebook processed </a:t>
            </a:r>
            <a:r>
              <a:rPr lang="en-US" dirty="0">
                <a:solidFill>
                  <a:srgbClr val="FF0000"/>
                </a:solidFill>
              </a:rPr>
              <a:t>60 petabytes </a:t>
            </a:r>
            <a:r>
              <a:rPr lang="en-US" dirty="0"/>
              <a:t>of data per day in 2020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single machine </a:t>
            </a:r>
            <a:r>
              <a:rPr lang="en-US" dirty="0"/>
              <a:t>cannot serve all the data</a:t>
            </a:r>
          </a:p>
          <a:p>
            <a:pPr lvl="2"/>
            <a:r>
              <a:rPr lang="en-US" dirty="0"/>
              <a:t>You need a distributed system to store and process </a:t>
            </a:r>
            <a:r>
              <a:rPr lang="en-US" b="1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parallel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Parallel programming?</a:t>
            </a:r>
          </a:p>
          <a:p>
            <a:pPr lvl="2"/>
            <a:r>
              <a:rPr lang="en-US" b="1" dirty="0">
                <a:solidFill>
                  <a:srgbClr val="663300"/>
                </a:solidFill>
              </a:rPr>
              <a:t>Threading</a:t>
            </a:r>
            <a:r>
              <a:rPr lang="en-US" dirty="0"/>
              <a:t> is hard!</a:t>
            </a:r>
          </a:p>
          <a:p>
            <a:pPr lvl="2"/>
            <a:r>
              <a:rPr lang="en-US" dirty="0"/>
              <a:t>How do you facilitate 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communication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between nodes?</a:t>
            </a:r>
          </a:p>
          <a:p>
            <a:pPr lvl="2"/>
            <a:r>
              <a:rPr lang="en-US" dirty="0"/>
              <a:t>How do you </a:t>
            </a:r>
            <a:r>
              <a:rPr lang="en-US" b="1" dirty="0"/>
              <a:t>scale to </a:t>
            </a:r>
            <a:r>
              <a:rPr lang="en-US" b="1" dirty="0">
                <a:solidFill>
                  <a:srgbClr val="006600"/>
                </a:solidFill>
              </a:rPr>
              <a:t>more machines</a:t>
            </a:r>
            <a:r>
              <a:rPr lang="en-US" dirty="0"/>
              <a:t>?</a:t>
            </a:r>
          </a:p>
          <a:p>
            <a:pPr lvl="2">
              <a:spcBef>
                <a:spcPts val="0"/>
              </a:spcBef>
            </a:pPr>
            <a:r>
              <a:rPr lang="en-US" dirty="0"/>
              <a:t>How do you handle machine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failures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64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2000" dirty="0"/>
              <a:t>MapReduce Job:  map() function</a:t>
            </a:r>
            <a:br>
              <a:rPr lang="en-US" sz="2000" dirty="0"/>
            </a:br>
            <a:r>
              <a:rPr lang="en-US" sz="2000" dirty="0"/>
              <a:t>Ignore words with length of less than 3 Chars.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may be a record number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value: the entire record such as “fox jumped and jumped”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map(key, value)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words = </a:t>
            </a:r>
            <a:r>
              <a:rPr lang="en-US" sz="1800" b="1" dirty="0" err="1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value.split</a:t>
            </a: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 “)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word in words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 filter non-desired words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800" b="1" dirty="0" err="1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(word) &gt; 2)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emit( word, 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34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2000" dirty="0"/>
              <a:t>MapReduce Job:  map() function</a:t>
            </a:r>
            <a:br>
              <a:rPr lang="en-US" sz="2000" dirty="0"/>
            </a:br>
            <a:r>
              <a:rPr lang="en-US" sz="2000" dirty="0"/>
              <a:t>Ignore records with length of less than 80 chars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may be a record number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value: the entire record such as “fox jumped and jumped”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map(key, value)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 (</a:t>
            </a:r>
            <a:r>
              <a:rPr lang="en-US" sz="1800" b="1" dirty="0" err="1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(value) &lt; 80) { return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words = </a:t>
            </a:r>
            <a:r>
              <a:rPr lang="en-US" sz="1800" b="1" dirty="0" err="1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value.split</a:t>
            </a: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 “)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word in words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800" b="1" dirty="0" err="1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(word) &gt; 2)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emit( word, 1) # filter non-desired words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38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Job:  map()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may be a record number such as 100 (is ignored)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value: the entire record such as “fox jumped and jumped”</a:t>
            </a:r>
          </a:p>
          <a:p>
            <a:r>
              <a:rPr lang="en-US" dirty="0"/>
              <a:t>map() output:</a:t>
            </a:r>
          </a:p>
          <a:p>
            <a:pPr marL="800100" lvl="2" indent="0">
              <a:buNone/>
            </a:pPr>
            <a:r>
              <a:rPr lang="en-US" dirty="0"/>
              <a:t>(fox, 1)</a:t>
            </a:r>
          </a:p>
          <a:p>
            <a:pPr marL="800100" lvl="2" indent="0">
              <a:buNone/>
            </a:pPr>
            <a:r>
              <a:rPr lang="en-US" dirty="0"/>
              <a:t>(jumped, 1)</a:t>
            </a:r>
          </a:p>
          <a:p>
            <a:pPr marL="800100" lvl="2" indent="0">
              <a:buNone/>
            </a:pPr>
            <a:r>
              <a:rPr lang="en-US" dirty="0"/>
              <a:t>(and, 1)</a:t>
            </a:r>
          </a:p>
          <a:p>
            <a:pPr marL="800100" lvl="2" indent="0">
              <a:buNone/>
            </a:pPr>
            <a:r>
              <a:rPr lang="en-US" dirty="0"/>
              <a:t>(jumped,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82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Job:  map()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may be a record number such as 101 (is ignored)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value: the entire record such as “fox jumped over fox”</a:t>
            </a:r>
          </a:p>
          <a:p>
            <a:r>
              <a:rPr lang="en-US" dirty="0"/>
              <a:t>map() output:</a:t>
            </a:r>
          </a:p>
          <a:p>
            <a:pPr marL="800100" lvl="2" indent="0">
              <a:buNone/>
            </a:pPr>
            <a:r>
              <a:rPr lang="en-US" dirty="0"/>
              <a:t>(fox, 1)</a:t>
            </a:r>
          </a:p>
          <a:p>
            <a:pPr marL="800100" lvl="2" indent="0">
              <a:buNone/>
            </a:pPr>
            <a:r>
              <a:rPr lang="en-US" dirty="0"/>
              <a:t>(jumped, 1)</a:t>
            </a:r>
          </a:p>
          <a:p>
            <a:pPr marL="800100" lvl="2" indent="0">
              <a:buNone/>
            </a:pPr>
            <a:r>
              <a:rPr lang="en-US" dirty="0"/>
              <a:t>(over, 1)</a:t>
            </a:r>
          </a:p>
          <a:p>
            <a:pPr marL="800100" lvl="2" indent="0">
              <a:buNone/>
            </a:pPr>
            <a:r>
              <a:rPr lang="en-US" dirty="0"/>
              <a:t>(fox,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21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&amp; Shuffle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000066"/>
                </a:solidFill>
              </a:rPr>
              <a:t>Sort &amp; Shuffle is the genie of MapReduce</a:t>
            </a:r>
            <a:endParaRPr lang="en-US" dirty="0">
              <a:solidFill>
                <a:srgbClr val="000066"/>
              </a:solidFill>
            </a:endParaRPr>
          </a:p>
          <a:p>
            <a:r>
              <a:rPr lang="en-US" b="1" dirty="0">
                <a:solidFill>
                  <a:srgbClr val="000066"/>
                </a:solidFill>
              </a:rPr>
              <a:t>Output of Sort &amp; Shuffle</a:t>
            </a:r>
            <a:endParaRPr lang="en-US" dirty="0">
              <a:solidFill>
                <a:srgbClr val="00006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(key_1, [V1, V2, …])</a:t>
            </a:r>
          </a:p>
          <a:p>
            <a:pPr marL="0" indent="0">
              <a:buNone/>
            </a:pPr>
            <a:r>
              <a:rPr lang="en-US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(Key_2, [T1, T2, …])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key_N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[A1, A2, …])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88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MapReduce Job Components: </a:t>
            </a:r>
            <a:r>
              <a:rPr lang="en-US" dirty="0"/>
              <a:t>reduce()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66"/>
                </a:solidFill>
              </a:rPr>
              <a:t>reduce() accepts 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66"/>
                </a:solidFill>
              </a:rPr>
              <a:t>    </a:t>
            </a:r>
            <a:r>
              <a:rPr lang="en-US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(key, [V1, V2, …, </a:t>
            </a:r>
            <a:r>
              <a:rPr lang="en-US" b="1" dirty="0" err="1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Vn</a:t>
            </a:r>
            <a:r>
              <a:rPr lang="en-US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r>
              <a:rPr lang="en-US" b="1" dirty="0">
                <a:solidFill>
                  <a:srgbClr val="000066"/>
                </a:solidFill>
              </a:rPr>
              <a:t>And creates any number of new (K</a:t>
            </a:r>
            <a:r>
              <a:rPr lang="en-US" b="1" baseline="30000" dirty="0">
                <a:solidFill>
                  <a:srgbClr val="000066"/>
                </a:solidFill>
              </a:rPr>
              <a:t>’</a:t>
            </a:r>
            <a:r>
              <a:rPr lang="en-US" b="1" dirty="0">
                <a:solidFill>
                  <a:srgbClr val="000066"/>
                </a:solidFill>
              </a:rPr>
              <a:t>, V</a:t>
            </a:r>
            <a:r>
              <a:rPr lang="en-US" b="1" baseline="30000" dirty="0">
                <a:solidFill>
                  <a:srgbClr val="000066"/>
                </a:solidFill>
              </a:rPr>
              <a:t>’</a:t>
            </a:r>
            <a:r>
              <a:rPr lang="en-US" b="1" dirty="0">
                <a:solidFill>
                  <a:srgbClr val="000066"/>
                </a:solidFill>
              </a:rPr>
              <a:t>) pairs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19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MapReduce Job:  reduce()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is a unique word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values: [1, 1, …, 1]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reduce(key, values)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count = 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v in values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 += v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emit(key, count)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67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40638"/>
            <a:ext cx="8229600" cy="568082"/>
          </a:xfrm>
        </p:spPr>
        <p:txBody>
          <a:bodyPr>
            <a:noAutofit/>
          </a:bodyPr>
          <a:lstStyle/>
          <a:p>
            <a:r>
              <a:rPr lang="en-US" sz="2000" dirty="0"/>
              <a:t>MapReduce Job:  reduce() function + what if we want to ignore</a:t>
            </a:r>
            <a:br>
              <a:rPr lang="en-US" sz="2000" dirty="0"/>
            </a:br>
            <a:r>
              <a:rPr lang="en-US" sz="2000" dirty="0"/>
              <a:t>words with frequencies of less than 5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is a unique word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values: [1, 1, …, 1]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reduce(key, values)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count = 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v in values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 += v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 filter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 (count &gt;= 5)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emit(key, count)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5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40638"/>
            <a:ext cx="8229600" cy="568082"/>
          </a:xfrm>
        </p:spPr>
        <p:txBody>
          <a:bodyPr>
            <a:noAutofit/>
          </a:bodyPr>
          <a:lstStyle/>
          <a:p>
            <a:r>
              <a:rPr lang="en-US" sz="2000" dirty="0"/>
              <a:t>MapReduce Job:  reduce() function + what if we want to ignore</a:t>
            </a:r>
            <a:br>
              <a:rPr lang="en-US" sz="2000" dirty="0"/>
            </a:br>
            <a:r>
              <a:rPr lang="en-US" sz="2000" dirty="0"/>
              <a:t>words with frequencies of less than 5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is a unique word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values: [1, 1, …, 1]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reduce(key, values) {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count = 0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v in values {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 += v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 filter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 (count &lt; 5) {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else {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emit(key, count)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06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40638"/>
            <a:ext cx="8229600" cy="712098"/>
          </a:xfrm>
        </p:spPr>
        <p:txBody>
          <a:bodyPr>
            <a:noAutofit/>
          </a:bodyPr>
          <a:lstStyle/>
          <a:p>
            <a:r>
              <a:rPr lang="en-US" sz="1400" dirty="0"/>
              <a:t>MapReduce Job:  reduce() function + what if we want to ignore</a:t>
            </a:r>
            <a:br>
              <a:rPr lang="en-US" sz="1400" dirty="0"/>
            </a:br>
            <a:r>
              <a:rPr lang="en-US" sz="1400" dirty="0"/>
              <a:t>words with frequencies of less than 5 </a:t>
            </a:r>
            <a:br>
              <a:rPr lang="en-US" sz="1400" dirty="0"/>
            </a:br>
            <a:r>
              <a:rPr lang="en-US" sz="1400" dirty="0"/>
              <a:t>Ignore words with length of less than 3 Chars.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31606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is a unique word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values: [1, 1, …, 1]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reduce(key, values) {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 not a proper filter for reducer (should be done in mapper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 (</a:t>
            </a:r>
            <a:r>
              <a:rPr lang="en-US" sz="2500" b="1" dirty="0" err="1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(key) &lt;= 2) { return }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count = 0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v in values {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 += v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 filter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 (count &lt; 5) {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else {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emit(key, count)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5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2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MapReduce Model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2345C12D-EEA1-A249-A2E5-70F0355B0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2406"/>
            <a:ext cx="8229600" cy="460857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56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40638"/>
            <a:ext cx="8229600" cy="391199"/>
          </a:xfrm>
        </p:spPr>
        <p:txBody>
          <a:bodyPr>
            <a:noAutofit/>
          </a:bodyPr>
          <a:lstStyle/>
          <a:p>
            <a:r>
              <a:rPr lang="en-US" sz="2000" dirty="0"/>
              <a:t>MapReduce Job:  reduce() function and output length of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is a unique word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values: [1, 1, …, 1]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reduce(key, values)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count = 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v in values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 += v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emit(key, (</a:t>
            </a:r>
            <a:r>
              <a:rPr lang="en-US" sz="2000" b="1" dirty="0" err="1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(key), count))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61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MapReduce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31</a:t>
            </a:fld>
            <a:endParaRPr lang="en-US"/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3657600" y="1194485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dirty="0"/>
              <a:t>Hadoop</a:t>
            </a:r>
          </a:p>
          <a:p>
            <a:pPr algn="ctr"/>
            <a:r>
              <a:rPr lang="en-US" altLang="en-US" dirty="0"/>
              <a:t>Program</a:t>
            </a:r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3886200" y="2566085"/>
            <a:ext cx="9906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dirty="0"/>
              <a:t>Master</a:t>
            </a:r>
          </a:p>
        </p:txBody>
      </p:sp>
      <p:grpSp>
        <p:nvGrpSpPr>
          <p:cNvPr id="36" name="Group 36"/>
          <p:cNvGrpSpPr>
            <a:grpSpLocks/>
          </p:cNvGrpSpPr>
          <p:nvPr/>
        </p:nvGrpSpPr>
        <p:grpSpPr bwMode="auto">
          <a:xfrm>
            <a:off x="2438400" y="1727885"/>
            <a:ext cx="3657600" cy="2057400"/>
            <a:chOff x="1536" y="1200"/>
            <a:chExt cx="2304" cy="1296"/>
          </a:xfrm>
        </p:grpSpPr>
        <p:sp>
          <p:nvSpPr>
            <p:cNvPr id="37" name="Line 30"/>
            <p:cNvSpPr>
              <a:spLocks noChangeShapeType="1"/>
            </p:cNvSpPr>
            <p:nvPr/>
          </p:nvSpPr>
          <p:spPr bwMode="auto">
            <a:xfrm>
              <a:off x="2736" y="12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1"/>
            <p:cNvSpPr>
              <a:spLocks noChangeShapeType="1"/>
            </p:cNvSpPr>
            <p:nvPr/>
          </p:nvSpPr>
          <p:spPr bwMode="auto">
            <a:xfrm flipH="1">
              <a:off x="1536" y="1200"/>
              <a:ext cx="86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2"/>
            <p:cNvSpPr>
              <a:spLocks noChangeShapeType="1"/>
            </p:cNvSpPr>
            <p:nvPr/>
          </p:nvSpPr>
          <p:spPr bwMode="auto">
            <a:xfrm>
              <a:off x="3168" y="1200"/>
              <a:ext cx="672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1728" y="1392"/>
              <a:ext cx="4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dirty="0"/>
                <a:t>fork</a:t>
              </a:r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2384" y="1353"/>
              <a:ext cx="4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dirty="0"/>
                <a:t>fork</a:t>
              </a: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3312" y="1344"/>
              <a:ext cx="4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/>
                <a:t>fork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743200" y="2718485"/>
            <a:ext cx="3429001" cy="1143000"/>
            <a:chOff x="2743200" y="2031504"/>
            <a:chExt cx="3429001" cy="1143000"/>
          </a:xfrm>
        </p:grpSpPr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H="1">
              <a:off x="2895600" y="2183904"/>
              <a:ext cx="990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38"/>
            <p:cNvSpPr>
              <a:spLocks noChangeShapeType="1"/>
            </p:cNvSpPr>
            <p:nvPr/>
          </p:nvSpPr>
          <p:spPr bwMode="auto">
            <a:xfrm>
              <a:off x="4876800" y="2183904"/>
              <a:ext cx="914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39"/>
            <p:cNvSpPr txBox="1">
              <a:spLocks noChangeArrowheads="1"/>
            </p:cNvSpPr>
            <p:nvPr/>
          </p:nvSpPr>
          <p:spPr bwMode="auto">
            <a:xfrm>
              <a:off x="2743200" y="2031504"/>
              <a:ext cx="909638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dirty="0"/>
                <a:t>assign</a:t>
              </a:r>
            </a:p>
            <a:p>
              <a:r>
                <a:rPr lang="en-US" altLang="en-US" dirty="0"/>
                <a:t>map</a:t>
              </a:r>
            </a:p>
          </p:txBody>
        </p:sp>
        <p:sp>
          <p:nvSpPr>
            <p:cNvPr id="50" name="Text Box 40"/>
            <p:cNvSpPr txBox="1">
              <a:spLocks noChangeArrowheads="1"/>
            </p:cNvSpPr>
            <p:nvPr/>
          </p:nvSpPr>
          <p:spPr bwMode="auto">
            <a:xfrm>
              <a:off x="5211763" y="2139454"/>
              <a:ext cx="960438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/>
                <a:t>assign</a:t>
              </a:r>
            </a:p>
            <a:p>
              <a:r>
                <a:rPr lang="en-US" altLang="en-US"/>
                <a:t>reduce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638800" y="3939729"/>
            <a:ext cx="990600" cy="1447800"/>
            <a:chOff x="5638800" y="2886348"/>
            <a:chExt cx="990600" cy="1447800"/>
          </a:xfrm>
        </p:grpSpPr>
        <p:sp>
          <p:nvSpPr>
            <p:cNvPr id="53" name="Oval 23"/>
            <p:cNvSpPr>
              <a:spLocks noChangeArrowheads="1"/>
            </p:cNvSpPr>
            <p:nvPr/>
          </p:nvSpPr>
          <p:spPr bwMode="auto">
            <a:xfrm>
              <a:off x="5638800" y="3876948"/>
              <a:ext cx="9906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Worker</a:t>
              </a:r>
            </a:p>
          </p:txBody>
        </p:sp>
        <p:sp>
          <p:nvSpPr>
            <p:cNvPr id="54" name="Oval 24"/>
            <p:cNvSpPr>
              <a:spLocks noChangeArrowheads="1"/>
            </p:cNvSpPr>
            <p:nvPr/>
          </p:nvSpPr>
          <p:spPr bwMode="auto">
            <a:xfrm>
              <a:off x="5638800" y="2886348"/>
              <a:ext cx="9906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Worker</a:t>
              </a:r>
            </a:p>
          </p:txBody>
        </p:sp>
      </p:grpSp>
      <p:grpSp>
        <p:nvGrpSpPr>
          <p:cNvPr id="55" name="Group 65"/>
          <p:cNvGrpSpPr>
            <a:grpSpLocks/>
          </p:cNvGrpSpPr>
          <p:nvPr/>
        </p:nvGrpSpPr>
        <p:grpSpPr bwMode="auto">
          <a:xfrm>
            <a:off x="1981200" y="3634929"/>
            <a:ext cx="990600" cy="2133600"/>
            <a:chOff x="1248" y="2352"/>
            <a:chExt cx="624" cy="1344"/>
          </a:xfrm>
        </p:grpSpPr>
        <p:sp>
          <p:nvSpPr>
            <p:cNvPr id="56" name="Oval 6"/>
            <p:cNvSpPr>
              <a:spLocks noChangeArrowheads="1"/>
            </p:cNvSpPr>
            <p:nvPr/>
          </p:nvSpPr>
          <p:spPr bwMode="auto">
            <a:xfrm>
              <a:off x="1248" y="2352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Worker</a:t>
              </a:r>
            </a:p>
          </p:txBody>
        </p:sp>
        <p:sp>
          <p:nvSpPr>
            <p:cNvPr id="57" name="Oval 7"/>
            <p:cNvSpPr>
              <a:spLocks noChangeArrowheads="1"/>
            </p:cNvSpPr>
            <p:nvPr/>
          </p:nvSpPr>
          <p:spPr bwMode="auto">
            <a:xfrm>
              <a:off x="1248" y="2880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Worker</a:t>
              </a:r>
            </a:p>
          </p:txBody>
        </p:sp>
        <p:sp>
          <p:nvSpPr>
            <p:cNvPr id="58" name="Oval 8"/>
            <p:cNvSpPr>
              <a:spLocks noChangeArrowheads="1"/>
            </p:cNvSpPr>
            <p:nvPr/>
          </p:nvSpPr>
          <p:spPr bwMode="auto">
            <a:xfrm>
              <a:off x="1248" y="3408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Worker</a:t>
              </a:r>
            </a:p>
          </p:txBody>
        </p:sp>
      </p:grpSp>
      <p:grpSp>
        <p:nvGrpSpPr>
          <p:cNvPr id="59" name="Group 46"/>
          <p:cNvGrpSpPr>
            <a:grpSpLocks/>
          </p:cNvGrpSpPr>
          <p:nvPr/>
        </p:nvGrpSpPr>
        <p:grpSpPr bwMode="auto">
          <a:xfrm>
            <a:off x="1066800" y="3863529"/>
            <a:ext cx="914400" cy="1676400"/>
            <a:chOff x="672" y="2496"/>
            <a:chExt cx="576" cy="1056"/>
          </a:xfrm>
        </p:grpSpPr>
        <p:sp>
          <p:nvSpPr>
            <p:cNvPr id="60" name="Line 42"/>
            <p:cNvSpPr>
              <a:spLocks noChangeShapeType="1"/>
            </p:cNvSpPr>
            <p:nvPr/>
          </p:nvSpPr>
          <p:spPr bwMode="auto">
            <a:xfrm flipV="1">
              <a:off x="672" y="249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43"/>
            <p:cNvSpPr>
              <a:spLocks noChangeShapeType="1"/>
            </p:cNvSpPr>
            <p:nvPr/>
          </p:nvSpPr>
          <p:spPr bwMode="auto">
            <a:xfrm>
              <a:off x="672" y="30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44"/>
            <p:cNvSpPr>
              <a:spLocks noChangeShapeType="1"/>
            </p:cNvSpPr>
            <p:nvPr/>
          </p:nvSpPr>
          <p:spPr bwMode="auto">
            <a:xfrm>
              <a:off x="672" y="321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45"/>
            <p:cNvSpPr txBox="1">
              <a:spLocks noChangeArrowheads="1"/>
            </p:cNvSpPr>
            <p:nvPr/>
          </p:nvSpPr>
          <p:spPr bwMode="auto">
            <a:xfrm>
              <a:off x="672" y="2784"/>
              <a:ext cx="4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/>
                <a:t>read</a:t>
              </a:r>
            </a:p>
          </p:txBody>
        </p:sp>
      </p:grpSp>
      <p:grpSp>
        <p:nvGrpSpPr>
          <p:cNvPr id="64" name="Group 51"/>
          <p:cNvGrpSpPr>
            <a:grpSpLocks/>
          </p:cNvGrpSpPr>
          <p:nvPr/>
        </p:nvGrpSpPr>
        <p:grpSpPr bwMode="auto">
          <a:xfrm>
            <a:off x="2971800" y="3634929"/>
            <a:ext cx="1600200" cy="2133600"/>
            <a:chOff x="1872" y="2352"/>
            <a:chExt cx="1008" cy="1344"/>
          </a:xfrm>
        </p:grpSpPr>
        <p:grpSp>
          <p:nvGrpSpPr>
            <p:cNvPr id="65" name="Group 16"/>
            <p:cNvGrpSpPr>
              <a:grpSpLocks/>
            </p:cNvGrpSpPr>
            <p:nvPr/>
          </p:nvGrpSpPr>
          <p:grpSpPr bwMode="auto">
            <a:xfrm>
              <a:off x="2592" y="2352"/>
              <a:ext cx="288" cy="288"/>
              <a:chOff x="2640" y="2160"/>
              <a:chExt cx="288" cy="288"/>
            </a:xfrm>
          </p:grpSpPr>
          <p:sp>
            <p:nvSpPr>
              <p:cNvPr id="76" name="Rectangle 14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7" name="Rectangle 15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6" name="Group 17"/>
            <p:cNvGrpSpPr>
              <a:grpSpLocks/>
            </p:cNvGrpSpPr>
            <p:nvPr/>
          </p:nvGrpSpPr>
          <p:grpSpPr bwMode="auto">
            <a:xfrm>
              <a:off x="2592" y="2880"/>
              <a:ext cx="288" cy="288"/>
              <a:chOff x="2640" y="2160"/>
              <a:chExt cx="288" cy="288"/>
            </a:xfrm>
          </p:grpSpPr>
          <p:sp>
            <p:nvSpPr>
              <p:cNvPr id="74" name="Rectangle 18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5" name="Rectangle 19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7" name="Group 20"/>
            <p:cNvGrpSpPr>
              <a:grpSpLocks/>
            </p:cNvGrpSpPr>
            <p:nvPr/>
          </p:nvGrpSpPr>
          <p:grpSpPr bwMode="auto">
            <a:xfrm>
              <a:off x="2592" y="3408"/>
              <a:ext cx="288" cy="288"/>
              <a:chOff x="2640" y="2160"/>
              <a:chExt cx="288" cy="288"/>
            </a:xfrm>
          </p:grpSpPr>
          <p:sp>
            <p:nvSpPr>
              <p:cNvPr id="72" name="Rectangle 21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3" name="Rectangle 22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8" name="Line 47"/>
            <p:cNvSpPr>
              <a:spLocks noChangeShapeType="1"/>
            </p:cNvSpPr>
            <p:nvPr/>
          </p:nvSpPr>
          <p:spPr bwMode="auto">
            <a:xfrm>
              <a:off x="1872" y="24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48"/>
            <p:cNvSpPr>
              <a:spLocks noChangeShapeType="1"/>
            </p:cNvSpPr>
            <p:nvPr/>
          </p:nvSpPr>
          <p:spPr bwMode="auto">
            <a:xfrm>
              <a:off x="1872" y="302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49"/>
            <p:cNvSpPr>
              <a:spLocks noChangeShapeType="1"/>
            </p:cNvSpPr>
            <p:nvPr/>
          </p:nvSpPr>
          <p:spPr bwMode="auto">
            <a:xfrm>
              <a:off x="1872" y="355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Text Box 50"/>
            <p:cNvSpPr txBox="1">
              <a:spLocks noChangeArrowheads="1"/>
            </p:cNvSpPr>
            <p:nvPr/>
          </p:nvSpPr>
          <p:spPr bwMode="auto">
            <a:xfrm>
              <a:off x="1970" y="2620"/>
              <a:ext cx="48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600" dirty="0"/>
                <a:t>local</a:t>
              </a:r>
              <a:endParaRPr lang="en-US" altLang="en-US" dirty="0"/>
            </a:p>
            <a:p>
              <a:r>
                <a:rPr lang="en-US" altLang="en-US" dirty="0"/>
                <a:t>write</a:t>
              </a:r>
            </a:p>
          </p:txBody>
        </p:sp>
      </p:grpSp>
      <p:grpSp>
        <p:nvGrpSpPr>
          <p:cNvPr id="78" name="Group 59"/>
          <p:cNvGrpSpPr>
            <a:grpSpLocks/>
          </p:cNvGrpSpPr>
          <p:nvPr/>
        </p:nvGrpSpPr>
        <p:grpSpPr bwMode="auto">
          <a:xfrm>
            <a:off x="4572000" y="3863528"/>
            <a:ext cx="1074738" cy="2416175"/>
            <a:chOff x="2880" y="2496"/>
            <a:chExt cx="677" cy="1522"/>
          </a:xfrm>
        </p:grpSpPr>
        <p:sp>
          <p:nvSpPr>
            <p:cNvPr id="79" name="Line 52"/>
            <p:cNvSpPr>
              <a:spLocks noChangeShapeType="1"/>
            </p:cNvSpPr>
            <p:nvPr/>
          </p:nvSpPr>
          <p:spPr bwMode="auto">
            <a:xfrm>
              <a:off x="2880" y="2496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53"/>
            <p:cNvSpPr>
              <a:spLocks noChangeShapeType="1"/>
            </p:cNvSpPr>
            <p:nvPr/>
          </p:nvSpPr>
          <p:spPr bwMode="auto">
            <a:xfrm>
              <a:off x="2880" y="249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54"/>
            <p:cNvSpPr>
              <a:spLocks noChangeShapeType="1"/>
            </p:cNvSpPr>
            <p:nvPr/>
          </p:nvSpPr>
          <p:spPr bwMode="auto">
            <a:xfrm flipV="1">
              <a:off x="2880" y="2688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55"/>
            <p:cNvSpPr>
              <a:spLocks noChangeShapeType="1"/>
            </p:cNvSpPr>
            <p:nvPr/>
          </p:nvSpPr>
          <p:spPr bwMode="auto">
            <a:xfrm>
              <a:off x="2880" y="302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56"/>
            <p:cNvSpPr>
              <a:spLocks noChangeShapeType="1"/>
            </p:cNvSpPr>
            <p:nvPr/>
          </p:nvSpPr>
          <p:spPr bwMode="auto">
            <a:xfrm flipV="1">
              <a:off x="2880" y="273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57"/>
            <p:cNvSpPr>
              <a:spLocks noChangeShapeType="1"/>
            </p:cNvSpPr>
            <p:nvPr/>
          </p:nvSpPr>
          <p:spPr bwMode="auto">
            <a:xfrm flipV="1">
              <a:off x="2880" y="331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2976" y="3456"/>
              <a:ext cx="581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600" dirty="0"/>
                <a:t>remote</a:t>
              </a:r>
            </a:p>
            <a:p>
              <a:r>
                <a:rPr lang="en-US" altLang="en-US" sz="1600" dirty="0"/>
                <a:t>read</a:t>
              </a:r>
              <a:r>
                <a:rPr lang="en-US" altLang="en-US" dirty="0"/>
                <a:t>,</a:t>
              </a:r>
            </a:p>
            <a:p>
              <a:r>
                <a:rPr lang="en-US" altLang="en-US" dirty="0"/>
                <a:t>sort</a:t>
              </a:r>
            </a:p>
          </p:txBody>
        </p:sp>
      </p:grpSp>
      <p:grpSp>
        <p:nvGrpSpPr>
          <p:cNvPr id="92" name="Group 70"/>
          <p:cNvGrpSpPr>
            <a:grpSpLocks/>
          </p:cNvGrpSpPr>
          <p:nvPr/>
        </p:nvGrpSpPr>
        <p:grpSpPr bwMode="auto">
          <a:xfrm>
            <a:off x="-65088" y="3114229"/>
            <a:ext cx="1423988" cy="2044700"/>
            <a:chOff x="-41" y="2024"/>
            <a:chExt cx="897" cy="1288"/>
          </a:xfrm>
        </p:grpSpPr>
        <p:grpSp>
          <p:nvGrpSpPr>
            <p:cNvPr id="93" name="Group 64"/>
            <p:cNvGrpSpPr>
              <a:grpSpLocks/>
            </p:cNvGrpSpPr>
            <p:nvPr/>
          </p:nvGrpSpPr>
          <p:grpSpPr bwMode="auto">
            <a:xfrm>
              <a:off x="144" y="2736"/>
              <a:ext cx="528" cy="576"/>
              <a:chOff x="144" y="2736"/>
              <a:chExt cx="528" cy="576"/>
            </a:xfrm>
          </p:grpSpPr>
          <p:sp>
            <p:nvSpPr>
              <p:cNvPr id="96" name="Rectangle 9"/>
              <p:cNvSpPr>
                <a:spLocks noChangeArrowheads="1"/>
              </p:cNvSpPr>
              <p:nvPr/>
            </p:nvSpPr>
            <p:spPr bwMode="auto">
              <a:xfrm>
                <a:off x="144" y="2736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/>
                  <a:t>Split 0</a:t>
                </a:r>
              </a:p>
            </p:txBody>
          </p:sp>
          <p:sp>
            <p:nvSpPr>
              <p:cNvPr id="97" name="Rectangle 10"/>
              <p:cNvSpPr>
                <a:spLocks noChangeArrowheads="1"/>
              </p:cNvSpPr>
              <p:nvPr/>
            </p:nvSpPr>
            <p:spPr bwMode="auto">
              <a:xfrm>
                <a:off x="144" y="2928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/>
                  <a:t>Split 1</a:t>
                </a:r>
              </a:p>
            </p:txBody>
          </p:sp>
          <p:sp>
            <p:nvSpPr>
              <p:cNvPr id="98" name="Rectangle 11"/>
              <p:cNvSpPr>
                <a:spLocks noChangeArrowheads="1"/>
              </p:cNvSpPr>
              <p:nvPr/>
            </p:nvSpPr>
            <p:spPr bwMode="auto">
              <a:xfrm>
                <a:off x="144" y="3120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/>
                  <a:t>Split 2</a:t>
                </a:r>
              </a:p>
            </p:txBody>
          </p:sp>
        </p:grpSp>
        <p:sp>
          <p:nvSpPr>
            <p:cNvPr id="94" name="Text Box 69"/>
            <p:cNvSpPr txBox="1">
              <a:spLocks noChangeArrowheads="1"/>
            </p:cNvSpPr>
            <p:nvPr/>
          </p:nvSpPr>
          <p:spPr bwMode="auto">
            <a:xfrm>
              <a:off x="-41" y="2024"/>
              <a:ext cx="8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dirty="0"/>
                <a:t>Input Data</a:t>
              </a:r>
            </a:p>
          </p:txBody>
        </p:sp>
      </p:grpSp>
      <p:sp>
        <p:nvSpPr>
          <p:cNvPr id="99" name="Rectangle 98"/>
          <p:cNvSpPr/>
          <p:nvPr/>
        </p:nvSpPr>
        <p:spPr>
          <a:xfrm>
            <a:off x="1254919" y="6279703"/>
            <a:ext cx="2443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Map</a:t>
            </a:r>
            <a:endParaRPr lang="en-US" b="1" dirty="0"/>
          </a:p>
        </p:txBody>
      </p:sp>
      <p:sp>
        <p:nvSpPr>
          <p:cNvPr id="100" name="Rectangle 99"/>
          <p:cNvSpPr/>
          <p:nvPr/>
        </p:nvSpPr>
        <p:spPr>
          <a:xfrm>
            <a:off x="5229852" y="6279703"/>
            <a:ext cx="1808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Reduce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629400" y="3114229"/>
            <a:ext cx="2328866" cy="2273300"/>
            <a:chOff x="6629400" y="3114229"/>
            <a:chExt cx="2328866" cy="2273300"/>
          </a:xfrm>
        </p:grpSpPr>
        <p:grpSp>
          <p:nvGrpSpPr>
            <p:cNvPr id="86" name="Group 63"/>
            <p:cNvGrpSpPr>
              <a:grpSpLocks/>
            </p:cNvGrpSpPr>
            <p:nvPr/>
          </p:nvGrpSpPr>
          <p:grpSpPr bwMode="auto">
            <a:xfrm>
              <a:off x="6629400" y="3787329"/>
              <a:ext cx="1981200" cy="1600200"/>
              <a:chOff x="4176" y="2448"/>
              <a:chExt cx="1248" cy="1008"/>
            </a:xfrm>
          </p:grpSpPr>
          <p:sp>
            <p:nvSpPr>
              <p:cNvPr id="87" name="Rectangle 27"/>
              <p:cNvSpPr>
                <a:spLocks noChangeArrowheads="1"/>
              </p:cNvSpPr>
              <p:nvPr/>
            </p:nvSpPr>
            <p:spPr bwMode="auto">
              <a:xfrm>
                <a:off x="4848" y="2448"/>
                <a:ext cx="576" cy="384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dirty="0"/>
                  <a:t>Output</a:t>
                </a:r>
              </a:p>
              <a:p>
                <a:pPr algn="ctr"/>
                <a:r>
                  <a:rPr lang="en-US" altLang="en-US" dirty="0"/>
                  <a:t>File 0</a:t>
                </a:r>
              </a:p>
            </p:txBody>
          </p:sp>
          <p:sp>
            <p:nvSpPr>
              <p:cNvPr id="88" name="Rectangle 28"/>
              <p:cNvSpPr>
                <a:spLocks noChangeArrowheads="1"/>
              </p:cNvSpPr>
              <p:nvPr/>
            </p:nvSpPr>
            <p:spPr bwMode="auto">
              <a:xfrm>
                <a:off x="4848" y="3072"/>
                <a:ext cx="576" cy="384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/>
                  <a:t>Output</a:t>
                </a:r>
              </a:p>
              <a:p>
                <a:pPr algn="ctr"/>
                <a:r>
                  <a:rPr lang="en-US" altLang="en-US"/>
                  <a:t>File 1</a:t>
                </a:r>
              </a:p>
            </p:txBody>
          </p:sp>
          <p:sp>
            <p:nvSpPr>
              <p:cNvPr id="89" name="Line 60"/>
              <p:cNvSpPr>
                <a:spLocks noChangeShapeType="1"/>
              </p:cNvSpPr>
              <p:nvPr/>
            </p:nvSpPr>
            <p:spPr bwMode="auto">
              <a:xfrm>
                <a:off x="4176" y="268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61"/>
              <p:cNvSpPr>
                <a:spLocks noChangeShapeType="1"/>
              </p:cNvSpPr>
              <p:nvPr/>
            </p:nvSpPr>
            <p:spPr bwMode="auto">
              <a:xfrm>
                <a:off x="4176" y="331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Text Box 62"/>
              <p:cNvSpPr txBox="1">
                <a:spLocks noChangeArrowheads="1"/>
              </p:cNvSpPr>
              <p:nvPr/>
            </p:nvSpPr>
            <p:spPr bwMode="auto">
              <a:xfrm>
                <a:off x="4214" y="2468"/>
                <a:ext cx="47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r>
                  <a:rPr lang="en-US" altLang="en-US"/>
                  <a:t>write</a:t>
                </a:r>
              </a:p>
            </p:txBody>
          </p:sp>
        </p:grpSp>
        <p:sp>
          <p:nvSpPr>
            <p:cNvPr id="101" name="Text Box 69"/>
            <p:cNvSpPr txBox="1">
              <a:spLocks noChangeArrowheads="1"/>
            </p:cNvSpPr>
            <p:nvPr/>
          </p:nvSpPr>
          <p:spPr bwMode="auto">
            <a:xfrm>
              <a:off x="7346953" y="3114229"/>
              <a:ext cx="16113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dirty="0"/>
                <a:t>Output Data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827584" y="3439238"/>
            <a:ext cx="1368152" cy="301409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Transfer </a:t>
            </a:r>
            <a:r>
              <a:rPr lang="en-US" sz="2400" dirty="0" err="1"/>
              <a:t>peta</a:t>
            </a:r>
            <a:r>
              <a:rPr lang="en-US" sz="2400" dirty="0"/>
              <a:t>-scale data through network</a:t>
            </a:r>
          </a:p>
        </p:txBody>
      </p:sp>
    </p:spTree>
    <p:extLst>
      <p:ext uri="{BB962C8B-B14F-4D97-AF65-F5344CB8AC3E}">
        <p14:creationId xmlns:p14="http://schemas.microsoft.com/office/powerpoint/2010/main" val="30982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99" grpId="0"/>
      <p:bldP spid="100" grpId="0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Failure in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800" dirty="0">
                <a:solidFill>
                  <a:srgbClr val="FF0000"/>
                </a:solidFill>
              </a:rPr>
              <a:t>Failures</a:t>
            </a:r>
            <a:r>
              <a:rPr lang="en-US" sz="3800" dirty="0"/>
              <a:t> are </a:t>
            </a:r>
            <a:r>
              <a:rPr lang="en-US" sz="38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 </a:t>
            </a:r>
            <a:r>
              <a:rPr lang="en-US" sz="3800" dirty="0"/>
              <a:t> in commodity hardware</a:t>
            </a:r>
          </a:p>
          <a:p>
            <a:pPr>
              <a:spcBef>
                <a:spcPts val="1200"/>
              </a:spcBef>
            </a:pPr>
            <a:r>
              <a:rPr lang="en-US" sz="3800" b="1" dirty="0"/>
              <a:t>Worker</a:t>
            </a:r>
            <a:r>
              <a:rPr lang="en-US" sz="3800" dirty="0"/>
              <a:t> failure</a:t>
            </a:r>
          </a:p>
          <a:p>
            <a:pPr lvl="1"/>
            <a:r>
              <a:rPr lang="en-US" dirty="0"/>
              <a:t>Detect failure via periodic </a:t>
            </a:r>
            <a:r>
              <a:rPr lang="en-US" dirty="0">
                <a:solidFill>
                  <a:srgbClr val="006600"/>
                </a:solidFill>
              </a:rPr>
              <a:t>heartbeats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Re-execute</a:t>
            </a:r>
            <a:r>
              <a:rPr lang="en-US" dirty="0"/>
              <a:t> in-progress map/reduce tasks</a:t>
            </a:r>
          </a:p>
          <a:p>
            <a:pPr>
              <a:spcBef>
                <a:spcPts val="1200"/>
              </a:spcBef>
            </a:pPr>
            <a:r>
              <a:rPr lang="en-US" sz="3600" b="1" dirty="0"/>
              <a:t>Master</a:t>
            </a:r>
            <a:r>
              <a:rPr lang="en-US" sz="3600" dirty="0"/>
              <a:t> failure</a:t>
            </a:r>
          </a:p>
          <a:p>
            <a:pPr lvl="1"/>
            <a:r>
              <a:rPr lang="en-US" dirty="0"/>
              <a:t>Single point of failure; Resume from Execution Log</a:t>
            </a:r>
          </a:p>
          <a:p>
            <a:r>
              <a:rPr lang="en-US" sz="3800" b="1" dirty="0">
                <a:solidFill>
                  <a:srgbClr val="006600"/>
                </a:solidFill>
              </a:rPr>
              <a:t>Robust</a:t>
            </a:r>
          </a:p>
          <a:p>
            <a:pPr lvl="1"/>
            <a:r>
              <a:rPr lang="en-US" dirty="0"/>
              <a:t>Google’s experience: </a:t>
            </a:r>
            <a:r>
              <a:rPr lang="en-US" dirty="0">
                <a:solidFill>
                  <a:srgbClr val="663300"/>
                </a:solidFill>
              </a:rPr>
              <a:t>lost 1600 of 1800 machines once!</a:t>
            </a:r>
            <a:r>
              <a:rPr lang="en-US" dirty="0"/>
              <a:t>, but </a:t>
            </a:r>
            <a:r>
              <a:rPr lang="en-US" dirty="0">
                <a:solidFill>
                  <a:srgbClr val="CC00CC"/>
                </a:solidFill>
              </a:rPr>
              <a:t>finished fine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4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MapReduce</a:t>
            </a:r>
            <a:r>
              <a:rPr lang="en-US" dirty="0"/>
              <a:t>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>
                <a:latin typeface="Arial" pitchFamily="34" charset="0"/>
                <a:cs typeface="Arial" pitchFamily="34" charset="0"/>
              </a:rPr>
              <a:t>33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000" y="0"/>
            <a:ext cx="8857177" cy="6671026"/>
            <a:chOff x="1784122" y="1671144"/>
            <a:chExt cx="7109054" cy="4999882"/>
          </a:xfrm>
        </p:grpSpPr>
        <p:pic>
          <p:nvPicPr>
            <p:cNvPr id="16" name="Picture 4" descr="mapreduc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0" t="7041" r="4866" b="5610"/>
            <a:stretch/>
          </p:blipFill>
          <p:spPr bwMode="auto">
            <a:xfrm>
              <a:off x="1784122" y="1671144"/>
              <a:ext cx="5466775" cy="4991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Group 12"/>
            <p:cNvGrpSpPr>
              <a:grpSpLocks/>
            </p:cNvGrpSpPr>
            <p:nvPr/>
          </p:nvGrpSpPr>
          <p:grpSpPr bwMode="auto">
            <a:xfrm>
              <a:off x="1981200" y="2487961"/>
              <a:ext cx="6624639" cy="1084263"/>
              <a:chOff x="1248" y="1392"/>
              <a:chExt cx="4173" cy="683"/>
            </a:xfrm>
          </p:grpSpPr>
          <p:sp>
            <p:nvSpPr>
              <p:cNvPr id="18" name="Text Box 7"/>
              <p:cNvSpPr txBox="1">
                <a:spLocks noChangeArrowheads="1"/>
              </p:cNvSpPr>
              <p:nvPr/>
            </p:nvSpPr>
            <p:spPr bwMode="auto">
              <a:xfrm>
                <a:off x="4728" y="1402"/>
                <a:ext cx="693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400" b="1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Mapper</a:t>
                </a:r>
              </a:p>
            </p:txBody>
          </p:sp>
          <p:sp>
            <p:nvSpPr>
              <p:cNvPr id="19" name="Rectangle 9"/>
              <p:cNvSpPr>
                <a:spLocks noChangeArrowheads="1"/>
              </p:cNvSpPr>
              <p:nvPr/>
            </p:nvSpPr>
            <p:spPr bwMode="auto">
              <a:xfrm>
                <a:off x="1248" y="1392"/>
                <a:ext cx="3360" cy="683"/>
              </a:xfrm>
              <a:prstGeom prst="rect">
                <a:avLst/>
              </a:prstGeom>
              <a:noFill/>
              <a:ln w="158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sz="3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" name="Group 13"/>
            <p:cNvGrpSpPr>
              <a:grpSpLocks/>
            </p:cNvGrpSpPr>
            <p:nvPr/>
          </p:nvGrpSpPr>
          <p:grpSpPr bwMode="auto">
            <a:xfrm>
              <a:off x="1981200" y="3856387"/>
              <a:ext cx="6729414" cy="725488"/>
              <a:chOff x="1248" y="2254"/>
              <a:chExt cx="4239" cy="457"/>
            </a:xfrm>
          </p:grpSpPr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4728" y="2254"/>
                <a:ext cx="759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400" b="1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Reducer</a:t>
                </a:r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3360" cy="455"/>
              </a:xfrm>
              <a:prstGeom prst="rect">
                <a:avLst/>
              </a:prstGeom>
              <a:noFill/>
              <a:ln w="158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sz="3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3" name="Group 14"/>
            <p:cNvGrpSpPr>
              <a:grpSpLocks/>
            </p:cNvGrpSpPr>
            <p:nvPr/>
          </p:nvGrpSpPr>
          <p:grpSpPr bwMode="auto">
            <a:xfrm>
              <a:off x="3657600" y="5840763"/>
              <a:ext cx="5235576" cy="830263"/>
              <a:chOff x="2304" y="3504"/>
              <a:chExt cx="3298" cy="523"/>
            </a:xfrm>
          </p:grpSpPr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3512" y="3504"/>
                <a:ext cx="2090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400" dirty="0">
                    <a:solidFill>
                      <a:srgbClr val="A13B39"/>
                    </a:solidFill>
                    <a:latin typeface="Arial" pitchFamily="34" charset="0"/>
                    <a:cs typeface="Arial" pitchFamily="34" charset="0"/>
                  </a:rPr>
                  <a:t>Run this program as </a:t>
                </a:r>
              </a:p>
              <a:p>
                <a:pPr algn="ctr" eaLnBrk="1" hangingPunct="1"/>
                <a:r>
                  <a:rPr lang="en-US" sz="2400" dirty="0">
                    <a:solidFill>
                      <a:srgbClr val="A13B39"/>
                    </a:solidFill>
                    <a:latin typeface="Arial" pitchFamily="34" charset="0"/>
                    <a:cs typeface="Arial" pitchFamily="34" charset="0"/>
                  </a:rPr>
                  <a:t>a </a:t>
                </a:r>
                <a:r>
                  <a:rPr lang="en-US" sz="2400" dirty="0" err="1">
                    <a:solidFill>
                      <a:srgbClr val="A13B39"/>
                    </a:solidFill>
                    <a:latin typeface="Arial" pitchFamily="34" charset="0"/>
                    <a:cs typeface="Arial" pitchFamily="34" charset="0"/>
                  </a:rPr>
                  <a:t>MapReduce</a:t>
                </a:r>
                <a:r>
                  <a:rPr lang="en-US" sz="2400" dirty="0">
                    <a:solidFill>
                      <a:srgbClr val="A13B39"/>
                    </a:solidFill>
                    <a:latin typeface="Arial" pitchFamily="34" charset="0"/>
                    <a:cs typeface="Arial" pitchFamily="34" charset="0"/>
                  </a:rPr>
                  <a:t> job</a:t>
                </a:r>
              </a:p>
            </p:txBody>
          </p:sp>
          <p:sp>
            <p:nvSpPr>
              <p:cNvPr id="25" name="Line 11"/>
              <p:cNvSpPr>
                <a:spLocks noChangeShapeType="1"/>
              </p:cNvSpPr>
              <p:nvPr/>
            </p:nvSpPr>
            <p:spPr bwMode="auto">
              <a:xfrm flipH="1">
                <a:off x="2304" y="3840"/>
                <a:ext cx="1392" cy="0"/>
              </a:xfrm>
              <a:prstGeom prst="line">
                <a:avLst/>
              </a:prstGeom>
              <a:noFill/>
              <a:ln w="38100">
                <a:solidFill>
                  <a:srgbClr val="99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9999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34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83"/>
          <a:stretch/>
        </p:blipFill>
        <p:spPr bwMode="auto">
          <a:xfrm>
            <a:off x="180472" y="-2187624"/>
            <a:ext cx="8172000" cy="905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804248" y="260648"/>
            <a:ext cx="1370663" cy="461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Mapper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79512" y="227403"/>
            <a:ext cx="8136904" cy="1707919"/>
          </a:xfrm>
          <a:prstGeom prst="rect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z="32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738978" y="2349608"/>
            <a:ext cx="1501202" cy="461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Reducer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05667" y="2001328"/>
            <a:ext cx="8110749" cy="1571688"/>
          </a:xfrm>
          <a:prstGeom prst="rect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z="32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759433" y="5777617"/>
            <a:ext cx="4133744" cy="110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dirty="0">
                <a:solidFill>
                  <a:srgbClr val="A13B39"/>
                </a:solidFill>
                <a:latin typeface="Arial" pitchFamily="34" charset="0"/>
                <a:cs typeface="Arial" pitchFamily="34" charset="0"/>
              </a:rPr>
              <a:t>Run this program as </a:t>
            </a:r>
          </a:p>
          <a:p>
            <a:pPr algn="ctr" eaLnBrk="1" hangingPunct="1"/>
            <a:r>
              <a:rPr lang="en-US" sz="2400" dirty="0">
                <a:solidFill>
                  <a:srgbClr val="A13B39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2400" dirty="0" err="1">
                <a:solidFill>
                  <a:srgbClr val="A13B39"/>
                </a:solidFill>
                <a:latin typeface="Arial" pitchFamily="34" charset="0"/>
                <a:cs typeface="Arial" pitchFamily="34" charset="0"/>
              </a:rPr>
              <a:t>MapReduce</a:t>
            </a:r>
            <a:r>
              <a:rPr lang="en-US" sz="2400" dirty="0">
                <a:solidFill>
                  <a:srgbClr val="A13B39"/>
                </a:solidFill>
                <a:latin typeface="Arial" pitchFamily="34" charset="0"/>
                <a:cs typeface="Arial" pitchFamily="34" charset="0"/>
              </a:rPr>
              <a:t> job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2610896" y="6525344"/>
            <a:ext cx="2753192" cy="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0820" y="5373216"/>
            <a:ext cx="144016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29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/>
              <a:t>MapReduce</a:t>
            </a:r>
          </a:p>
          <a:p>
            <a:pPr lvl="1"/>
            <a:r>
              <a:rPr lang="en-US" dirty="0"/>
              <a:t>Programming paradigm for data-intensive computing</a:t>
            </a:r>
          </a:p>
          <a:p>
            <a:pPr lvl="1"/>
            <a:r>
              <a:rPr lang="en-US" dirty="0"/>
              <a:t>Distributed &amp; parallel execution model</a:t>
            </a:r>
          </a:p>
          <a:p>
            <a:pPr lvl="1"/>
            <a:r>
              <a:rPr lang="en-US" dirty="0"/>
              <a:t>Simple to program</a:t>
            </a:r>
          </a:p>
          <a:p>
            <a:pPr lvl="2"/>
            <a:r>
              <a:rPr lang="en-US" dirty="0"/>
              <a:t>The framework automates many tedious tasks (machine selection, failure handling,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49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MapReduce provides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CC00CC"/>
                </a:solidFill>
              </a:rPr>
              <a:t>Automatic</a:t>
            </a:r>
            <a:r>
              <a:rPr lang="en-US" dirty="0">
                <a:solidFill>
                  <a:srgbClr val="006600"/>
                </a:solidFill>
              </a:rPr>
              <a:t> parallelization, distribution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I/O scheduling</a:t>
            </a:r>
          </a:p>
          <a:p>
            <a:pPr lvl="2"/>
            <a:r>
              <a:rPr lang="en-US" dirty="0"/>
              <a:t>Load balancing</a:t>
            </a:r>
          </a:p>
          <a:p>
            <a:pPr lvl="2"/>
            <a:r>
              <a:rPr lang="en-US" dirty="0"/>
              <a:t>Network and data transfer optimization</a:t>
            </a:r>
          </a:p>
          <a:p>
            <a:pPr lvl="1"/>
            <a:r>
              <a:rPr lang="en-US" dirty="0"/>
              <a:t>Fault tolerance</a:t>
            </a:r>
          </a:p>
          <a:p>
            <a:pPr lvl="2"/>
            <a:r>
              <a:rPr lang="en-US" dirty="0"/>
              <a:t>Handling of machine failures</a:t>
            </a:r>
          </a:p>
          <a:p>
            <a:r>
              <a:rPr lang="en-US" sz="2800" b="1" dirty="0"/>
              <a:t>Need more power: </a:t>
            </a:r>
            <a:r>
              <a:rPr lang="en-US" sz="2800" b="1" dirty="0">
                <a:solidFill>
                  <a:srgbClr val="7030A0"/>
                </a:solidFill>
              </a:rPr>
              <a:t>Scale out</a:t>
            </a:r>
            <a:r>
              <a:rPr lang="en-US" sz="2800" b="1" dirty="0"/>
              <a:t>, not up!</a:t>
            </a:r>
          </a:p>
          <a:p>
            <a:pPr lvl="2"/>
            <a:r>
              <a:rPr lang="en-US" dirty="0"/>
              <a:t>Large number of </a:t>
            </a:r>
            <a:r>
              <a:rPr lang="en-US" b="1" dirty="0">
                <a:solidFill>
                  <a:srgbClr val="0000FF"/>
                </a:solidFill>
              </a:rPr>
              <a:t>commodity servers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as opposed to some high end specialized servers</a:t>
            </a:r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372200" y="2348880"/>
            <a:ext cx="2627784" cy="24482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Hadoop:</a:t>
            </a:r>
          </a:p>
          <a:p>
            <a:pPr algn="ctr"/>
            <a:r>
              <a:rPr lang="en-US" dirty="0"/>
              <a:t>implementation of MapReduce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/>
              <a:t>Spark </a:t>
            </a:r>
            <a:r>
              <a:rPr lang="en-US" dirty="0"/>
              <a:t>superset of MapReduce</a:t>
            </a:r>
          </a:p>
        </p:txBody>
      </p:sp>
    </p:spTree>
    <p:extLst>
      <p:ext uri="{BB962C8B-B14F-4D97-AF65-F5344CB8AC3E}">
        <p14:creationId xmlns:p14="http://schemas.microsoft.com/office/powerpoint/2010/main" val="329300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Typical problem solved by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Read a lot of data</a:t>
            </a:r>
          </a:p>
          <a:p>
            <a:r>
              <a:rPr lang="en-US" dirty="0">
                <a:solidFill>
                  <a:srgbClr val="FF0000"/>
                </a:solidFill>
              </a:rPr>
              <a:t>map()</a:t>
            </a:r>
            <a:r>
              <a:rPr lang="en-US" dirty="0"/>
              <a:t>: extract something you care about from each record</a:t>
            </a:r>
          </a:p>
          <a:p>
            <a:r>
              <a:rPr lang="en-US" dirty="0">
                <a:solidFill>
                  <a:srgbClr val="0000FF"/>
                </a:solidFill>
              </a:rPr>
              <a:t>Shuffle and Sort </a:t>
            </a:r>
            <a:r>
              <a:rPr lang="en-US" dirty="0"/>
              <a:t>[done by MapReduce Implementation]</a:t>
            </a:r>
          </a:p>
          <a:p>
            <a:r>
              <a:rPr lang="en-US" dirty="0">
                <a:solidFill>
                  <a:srgbClr val="FF0000"/>
                </a:solidFill>
              </a:rPr>
              <a:t>reduce()</a:t>
            </a:r>
            <a:r>
              <a:rPr lang="en-US" dirty="0"/>
              <a:t>: aggregate, summarize, filter, or transform</a:t>
            </a:r>
          </a:p>
          <a:p>
            <a:r>
              <a:rPr lang="en-US" dirty="0"/>
              <a:t>Write the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9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A7CA-0879-B54B-A827-3A448012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CD0A80-B48A-6641-B871-8F332C22C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16832"/>
            <a:ext cx="6912768" cy="374441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9692F-DA78-CD4D-81FE-9C298CA4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20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A7CA-0879-B54B-A827-3A448012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9692F-DA78-CD4D-81FE-9C298CA4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7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E27FE77-333E-3246-BEF8-EAA2BCA33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7200800" cy="4320480"/>
          </a:xfrm>
        </p:spPr>
      </p:pic>
    </p:spTree>
    <p:extLst>
      <p:ext uri="{BB962C8B-B14F-4D97-AF65-F5344CB8AC3E}">
        <p14:creationId xmlns:p14="http://schemas.microsoft.com/office/powerpoint/2010/main" val="3669977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A7CA-0879-B54B-A827-3A448012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9692F-DA78-CD4D-81FE-9C298CA4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8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D3C9C6-B2F5-A544-812B-56707A3EE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6792"/>
            <a:ext cx="7632848" cy="4568676"/>
          </a:xfrm>
        </p:spPr>
      </p:pic>
    </p:spTree>
    <p:extLst>
      <p:ext uri="{BB962C8B-B14F-4D97-AF65-F5344CB8AC3E}">
        <p14:creationId xmlns:p14="http://schemas.microsoft.com/office/powerpoint/2010/main" val="2948145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MapReduce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9</a:t>
            </a:fld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5638800" y="2886348"/>
            <a:ext cx="990600" cy="1447800"/>
            <a:chOff x="5638800" y="2886348"/>
            <a:chExt cx="990600" cy="1447800"/>
          </a:xfrm>
        </p:grpSpPr>
        <p:sp>
          <p:nvSpPr>
            <p:cNvPr id="70" name="Oval 23"/>
            <p:cNvSpPr>
              <a:spLocks noChangeArrowheads="1"/>
            </p:cNvSpPr>
            <p:nvPr/>
          </p:nvSpPr>
          <p:spPr bwMode="auto">
            <a:xfrm>
              <a:off x="5638800" y="3876948"/>
              <a:ext cx="990600" cy="4572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Worker</a:t>
              </a:r>
            </a:p>
          </p:txBody>
        </p:sp>
        <p:sp>
          <p:nvSpPr>
            <p:cNvPr id="71" name="Oval 24"/>
            <p:cNvSpPr>
              <a:spLocks noChangeArrowheads="1"/>
            </p:cNvSpPr>
            <p:nvPr/>
          </p:nvSpPr>
          <p:spPr bwMode="auto">
            <a:xfrm>
              <a:off x="5638800" y="2886348"/>
              <a:ext cx="990600" cy="4572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Worker</a:t>
              </a:r>
            </a:p>
          </p:txBody>
        </p:sp>
      </p:grpSp>
      <p:grpSp>
        <p:nvGrpSpPr>
          <p:cNvPr id="75" name="Group 65"/>
          <p:cNvGrpSpPr>
            <a:grpSpLocks/>
          </p:cNvGrpSpPr>
          <p:nvPr/>
        </p:nvGrpSpPr>
        <p:grpSpPr bwMode="auto">
          <a:xfrm>
            <a:off x="1981200" y="2581548"/>
            <a:ext cx="990600" cy="2133600"/>
            <a:chOff x="1248" y="2352"/>
            <a:chExt cx="624" cy="1344"/>
          </a:xfrm>
        </p:grpSpPr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1248" y="2352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Worker</a:t>
              </a:r>
            </a:p>
          </p:txBody>
        </p:sp>
        <p:sp>
          <p:nvSpPr>
            <p:cNvPr id="84" name="Oval 7"/>
            <p:cNvSpPr>
              <a:spLocks noChangeArrowheads="1"/>
            </p:cNvSpPr>
            <p:nvPr/>
          </p:nvSpPr>
          <p:spPr bwMode="auto">
            <a:xfrm>
              <a:off x="1248" y="2880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Worker</a:t>
              </a:r>
            </a:p>
          </p:txBody>
        </p:sp>
        <p:sp>
          <p:nvSpPr>
            <p:cNvPr id="85" name="Oval 8"/>
            <p:cNvSpPr>
              <a:spLocks noChangeArrowheads="1"/>
            </p:cNvSpPr>
            <p:nvPr/>
          </p:nvSpPr>
          <p:spPr bwMode="auto">
            <a:xfrm>
              <a:off x="1248" y="3408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Worker</a:t>
              </a:r>
            </a:p>
          </p:txBody>
        </p:sp>
      </p:grpSp>
      <p:grpSp>
        <p:nvGrpSpPr>
          <p:cNvPr id="91" name="Group 46"/>
          <p:cNvGrpSpPr>
            <a:grpSpLocks/>
          </p:cNvGrpSpPr>
          <p:nvPr/>
        </p:nvGrpSpPr>
        <p:grpSpPr bwMode="auto">
          <a:xfrm>
            <a:off x="1066800" y="2810148"/>
            <a:ext cx="914400" cy="1676400"/>
            <a:chOff x="672" y="2496"/>
            <a:chExt cx="576" cy="1056"/>
          </a:xfrm>
        </p:grpSpPr>
        <p:sp>
          <p:nvSpPr>
            <p:cNvPr id="92" name="Line 42"/>
            <p:cNvSpPr>
              <a:spLocks noChangeShapeType="1"/>
            </p:cNvSpPr>
            <p:nvPr/>
          </p:nvSpPr>
          <p:spPr bwMode="auto">
            <a:xfrm flipV="1">
              <a:off x="672" y="249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43"/>
            <p:cNvSpPr>
              <a:spLocks noChangeShapeType="1"/>
            </p:cNvSpPr>
            <p:nvPr/>
          </p:nvSpPr>
          <p:spPr bwMode="auto">
            <a:xfrm>
              <a:off x="672" y="30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44"/>
            <p:cNvSpPr>
              <a:spLocks noChangeShapeType="1"/>
            </p:cNvSpPr>
            <p:nvPr/>
          </p:nvSpPr>
          <p:spPr bwMode="auto">
            <a:xfrm>
              <a:off x="672" y="321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Text Box 45"/>
            <p:cNvSpPr txBox="1">
              <a:spLocks noChangeArrowheads="1"/>
            </p:cNvSpPr>
            <p:nvPr/>
          </p:nvSpPr>
          <p:spPr bwMode="auto">
            <a:xfrm>
              <a:off x="672" y="2784"/>
              <a:ext cx="4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/>
                <a:t>read</a:t>
              </a:r>
            </a:p>
          </p:txBody>
        </p:sp>
      </p:grpSp>
      <p:grpSp>
        <p:nvGrpSpPr>
          <p:cNvPr id="96" name="Group 51"/>
          <p:cNvGrpSpPr>
            <a:grpSpLocks/>
          </p:cNvGrpSpPr>
          <p:nvPr/>
        </p:nvGrpSpPr>
        <p:grpSpPr bwMode="auto">
          <a:xfrm>
            <a:off x="2971800" y="2581548"/>
            <a:ext cx="1600200" cy="2133600"/>
            <a:chOff x="1872" y="2352"/>
            <a:chExt cx="1008" cy="1344"/>
          </a:xfrm>
        </p:grpSpPr>
        <p:grpSp>
          <p:nvGrpSpPr>
            <p:cNvPr id="97" name="Group 16"/>
            <p:cNvGrpSpPr>
              <a:grpSpLocks/>
            </p:cNvGrpSpPr>
            <p:nvPr/>
          </p:nvGrpSpPr>
          <p:grpSpPr bwMode="auto">
            <a:xfrm>
              <a:off x="2592" y="2352"/>
              <a:ext cx="288" cy="288"/>
              <a:chOff x="2640" y="2160"/>
              <a:chExt cx="288" cy="288"/>
            </a:xfrm>
          </p:grpSpPr>
          <p:sp>
            <p:nvSpPr>
              <p:cNvPr id="108" name="Rectangle 14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9" name="Rectangle 15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98" name="Group 17"/>
            <p:cNvGrpSpPr>
              <a:grpSpLocks/>
            </p:cNvGrpSpPr>
            <p:nvPr/>
          </p:nvGrpSpPr>
          <p:grpSpPr bwMode="auto">
            <a:xfrm>
              <a:off x="2592" y="2880"/>
              <a:ext cx="288" cy="288"/>
              <a:chOff x="2640" y="2160"/>
              <a:chExt cx="288" cy="288"/>
            </a:xfrm>
          </p:grpSpPr>
          <p:sp>
            <p:nvSpPr>
              <p:cNvPr id="106" name="Rectangle 18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" name="Rectangle 19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99" name="Group 20"/>
            <p:cNvGrpSpPr>
              <a:grpSpLocks/>
            </p:cNvGrpSpPr>
            <p:nvPr/>
          </p:nvGrpSpPr>
          <p:grpSpPr bwMode="auto">
            <a:xfrm>
              <a:off x="2592" y="3408"/>
              <a:ext cx="288" cy="288"/>
              <a:chOff x="2640" y="2160"/>
              <a:chExt cx="288" cy="288"/>
            </a:xfrm>
          </p:grpSpPr>
          <p:sp>
            <p:nvSpPr>
              <p:cNvPr id="104" name="Rectangle 21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" name="Rectangle 22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0" name="Line 47"/>
            <p:cNvSpPr>
              <a:spLocks noChangeShapeType="1"/>
            </p:cNvSpPr>
            <p:nvPr/>
          </p:nvSpPr>
          <p:spPr bwMode="auto">
            <a:xfrm>
              <a:off x="1872" y="24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48"/>
            <p:cNvSpPr>
              <a:spLocks noChangeShapeType="1"/>
            </p:cNvSpPr>
            <p:nvPr/>
          </p:nvSpPr>
          <p:spPr bwMode="auto">
            <a:xfrm>
              <a:off x="1872" y="302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49"/>
            <p:cNvSpPr>
              <a:spLocks noChangeShapeType="1"/>
            </p:cNvSpPr>
            <p:nvPr/>
          </p:nvSpPr>
          <p:spPr bwMode="auto">
            <a:xfrm>
              <a:off x="1872" y="355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Text Box 50"/>
            <p:cNvSpPr txBox="1">
              <a:spLocks noChangeArrowheads="1"/>
            </p:cNvSpPr>
            <p:nvPr/>
          </p:nvSpPr>
          <p:spPr bwMode="auto">
            <a:xfrm>
              <a:off x="1970" y="2620"/>
              <a:ext cx="48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600" dirty="0"/>
                <a:t>local</a:t>
              </a:r>
              <a:endParaRPr lang="en-US" altLang="en-US" dirty="0"/>
            </a:p>
            <a:p>
              <a:r>
                <a:rPr lang="en-US" altLang="en-US" dirty="0"/>
                <a:t>write</a:t>
              </a:r>
            </a:p>
          </p:txBody>
        </p:sp>
      </p:grpSp>
      <p:grpSp>
        <p:nvGrpSpPr>
          <p:cNvPr id="110" name="Group 59"/>
          <p:cNvGrpSpPr>
            <a:grpSpLocks/>
          </p:cNvGrpSpPr>
          <p:nvPr/>
        </p:nvGrpSpPr>
        <p:grpSpPr bwMode="auto">
          <a:xfrm>
            <a:off x="4572000" y="2810147"/>
            <a:ext cx="1074738" cy="2416175"/>
            <a:chOff x="2880" y="2496"/>
            <a:chExt cx="677" cy="1522"/>
          </a:xfrm>
        </p:grpSpPr>
        <p:sp>
          <p:nvSpPr>
            <p:cNvPr id="111" name="Line 52"/>
            <p:cNvSpPr>
              <a:spLocks noChangeShapeType="1"/>
            </p:cNvSpPr>
            <p:nvPr/>
          </p:nvSpPr>
          <p:spPr bwMode="auto">
            <a:xfrm>
              <a:off x="2880" y="2496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53"/>
            <p:cNvSpPr>
              <a:spLocks noChangeShapeType="1"/>
            </p:cNvSpPr>
            <p:nvPr/>
          </p:nvSpPr>
          <p:spPr bwMode="auto">
            <a:xfrm>
              <a:off x="2880" y="249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54"/>
            <p:cNvSpPr>
              <a:spLocks noChangeShapeType="1"/>
            </p:cNvSpPr>
            <p:nvPr/>
          </p:nvSpPr>
          <p:spPr bwMode="auto">
            <a:xfrm flipV="1">
              <a:off x="2880" y="2688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55"/>
            <p:cNvSpPr>
              <a:spLocks noChangeShapeType="1"/>
            </p:cNvSpPr>
            <p:nvPr/>
          </p:nvSpPr>
          <p:spPr bwMode="auto">
            <a:xfrm>
              <a:off x="2880" y="302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56"/>
            <p:cNvSpPr>
              <a:spLocks noChangeShapeType="1"/>
            </p:cNvSpPr>
            <p:nvPr/>
          </p:nvSpPr>
          <p:spPr bwMode="auto">
            <a:xfrm flipV="1">
              <a:off x="2880" y="273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57"/>
            <p:cNvSpPr>
              <a:spLocks noChangeShapeType="1"/>
            </p:cNvSpPr>
            <p:nvPr/>
          </p:nvSpPr>
          <p:spPr bwMode="auto">
            <a:xfrm flipV="1">
              <a:off x="2880" y="331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Text Box 58"/>
            <p:cNvSpPr txBox="1">
              <a:spLocks noChangeArrowheads="1"/>
            </p:cNvSpPr>
            <p:nvPr/>
          </p:nvSpPr>
          <p:spPr bwMode="auto">
            <a:xfrm>
              <a:off x="2976" y="3456"/>
              <a:ext cx="581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600" dirty="0"/>
                <a:t>remote</a:t>
              </a:r>
            </a:p>
            <a:p>
              <a:r>
                <a:rPr lang="en-US" altLang="en-US" sz="1600" dirty="0"/>
                <a:t>read</a:t>
              </a:r>
              <a:r>
                <a:rPr lang="en-US" altLang="en-US" dirty="0"/>
                <a:t>,</a:t>
              </a:r>
            </a:p>
            <a:p>
              <a:r>
                <a:rPr lang="en-US" altLang="en-US" dirty="0"/>
                <a:t>sort</a:t>
              </a:r>
            </a:p>
          </p:txBody>
        </p:sp>
      </p:grpSp>
      <p:grpSp>
        <p:nvGrpSpPr>
          <p:cNvPr id="118" name="Group 63"/>
          <p:cNvGrpSpPr>
            <a:grpSpLocks/>
          </p:cNvGrpSpPr>
          <p:nvPr/>
        </p:nvGrpSpPr>
        <p:grpSpPr bwMode="auto">
          <a:xfrm>
            <a:off x="6629400" y="2733948"/>
            <a:ext cx="1981200" cy="1600200"/>
            <a:chOff x="4176" y="2448"/>
            <a:chExt cx="1248" cy="1008"/>
          </a:xfrm>
        </p:grpSpPr>
        <p:sp>
          <p:nvSpPr>
            <p:cNvPr id="119" name="Rectangle 27"/>
            <p:cNvSpPr>
              <a:spLocks noChangeArrowheads="1"/>
            </p:cNvSpPr>
            <p:nvPr/>
          </p:nvSpPr>
          <p:spPr bwMode="auto">
            <a:xfrm>
              <a:off x="4848" y="2448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Output</a:t>
              </a:r>
            </a:p>
            <a:p>
              <a:pPr algn="ctr"/>
              <a:r>
                <a:rPr lang="en-US" altLang="en-US" dirty="0"/>
                <a:t>File 0</a:t>
              </a:r>
            </a:p>
          </p:txBody>
        </p:sp>
        <p:sp>
          <p:nvSpPr>
            <p:cNvPr id="120" name="Rectangle 28"/>
            <p:cNvSpPr>
              <a:spLocks noChangeArrowheads="1"/>
            </p:cNvSpPr>
            <p:nvPr/>
          </p:nvSpPr>
          <p:spPr bwMode="auto">
            <a:xfrm>
              <a:off x="4848" y="3072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Output</a:t>
              </a:r>
            </a:p>
            <a:p>
              <a:pPr algn="ctr"/>
              <a:r>
                <a:rPr lang="en-US" altLang="en-US"/>
                <a:t>File 1</a:t>
              </a:r>
            </a:p>
          </p:txBody>
        </p:sp>
        <p:sp>
          <p:nvSpPr>
            <p:cNvPr id="121" name="Line 60"/>
            <p:cNvSpPr>
              <a:spLocks noChangeShapeType="1"/>
            </p:cNvSpPr>
            <p:nvPr/>
          </p:nvSpPr>
          <p:spPr bwMode="auto">
            <a:xfrm>
              <a:off x="4176" y="26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61"/>
            <p:cNvSpPr>
              <a:spLocks noChangeShapeType="1"/>
            </p:cNvSpPr>
            <p:nvPr/>
          </p:nvSpPr>
          <p:spPr bwMode="auto">
            <a:xfrm>
              <a:off x="4176" y="331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Text Box 62"/>
            <p:cNvSpPr txBox="1">
              <a:spLocks noChangeArrowheads="1"/>
            </p:cNvSpPr>
            <p:nvPr/>
          </p:nvSpPr>
          <p:spPr bwMode="auto">
            <a:xfrm>
              <a:off x="4214" y="2468"/>
              <a:ext cx="4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/>
                <a:t>write</a:t>
              </a:r>
            </a:p>
          </p:txBody>
        </p:sp>
      </p:grpSp>
      <p:grpSp>
        <p:nvGrpSpPr>
          <p:cNvPr id="125" name="Group 64"/>
          <p:cNvGrpSpPr>
            <a:grpSpLocks/>
          </p:cNvGrpSpPr>
          <p:nvPr/>
        </p:nvGrpSpPr>
        <p:grpSpPr bwMode="auto">
          <a:xfrm>
            <a:off x="228600" y="3178448"/>
            <a:ext cx="838200" cy="1066800"/>
            <a:chOff x="144" y="2736"/>
            <a:chExt cx="528" cy="576"/>
          </a:xfrm>
        </p:grpSpPr>
        <p:sp>
          <p:nvSpPr>
            <p:cNvPr id="127" name="Rectangle 9"/>
            <p:cNvSpPr>
              <a:spLocks noChangeArrowheads="1"/>
            </p:cNvSpPr>
            <p:nvPr/>
          </p:nvSpPr>
          <p:spPr bwMode="auto">
            <a:xfrm>
              <a:off x="144" y="2736"/>
              <a:ext cx="528" cy="192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Split 1</a:t>
              </a:r>
            </a:p>
          </p:txBody>
        </p:sp>
        <p:sp>
          <p:nvSpPr>
            <p:cNvPr id="128" name="Rectangle 10"/>
            <p:cNvSpPr>
              <a:spLocks noChangeArrowheads="1"/>
            </p:cNvSpPr>
            <p:nvPr/>
          </p:nvSpPr>
          <p:spPr bwMode="auto">
            <a:xfrm>
              <a:off x="144" y="2928"/>
              <a:ext cx="528" cy="192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Split 2</a:t>
              </a:r>
            </a:p>
          </p:txBody>
        </p:sp>
        <p:sp>
          <p:nvSpPr>
            <p:cNvPr id="129" name="Rectangle 11"/>
            <p:cNvSpPr>
              <a:spLocks noChangeArrowheads="1"/>
            </p:cNvSpPr>
            <p:nvPr/>
          </p:nvSpPr>
          <p:spPr bwMode="auto">
            <a:xfrm>
              <a:off x="144" y="3120"/>
              <a:ext cx="528" cy="192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Split 3</a:t>
              </a:r>
            </a:p>
          </p:txBody>
        </p:sp>
      </p:grpSp>
      <p:sp>
        <p:nvSpPr>
          <p:cNvPr id="126" name="Text Box 69"/>
          <p:cNvSpPr txBox="1">
            <a:spLocks noChangeArrowheads="1"/>
          </p:cNvSpPr>
          <p:nvPr/>
        </p:nvSpPr>
        <p:spPr bwMode="auto">
          <a:xfrm>
            <a:off x="-65088" y="2060848"/>
            <a:ext cx="1423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dirty="0"/>
              <a:t>Input Data</a:t>
            </a:r>
          </a:p>
        </p:txBody>
      </p:sp>
      <p:sp>
        <p:nvSpPr>
          <p:cNvPr id="131" name="Text Box 69"/>
          <p:cNvSpPr txBox="1">
            <a:spLocks noChangeArrowheads="1"/>
          </p:cNvSpPr>
          <p:nvPr/>
        </p:nvSpPr>
        <p:spPr bwMode="auto">
          <a:xfrm>
            <a:off x="7346953" y="2060848"/>
            <a:ext cx="1611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dirty="0"/>
              <a:t>Output Data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1254919" y="5226322"/>
            <a:ext cx="24431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</a:rPr>
              <a:t>Map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r>
              <a:rPr lang="en-US" dirty="0"/>
              <a:t>extract something you care about from each record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5229852" y="5226322"/>
            <a:ext cx="21694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</a:rPr>
              <a:t>Reduce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dirty="0"/>
              <a:t>aggregate, summarize, filter, or transform</a:t>
            </a:r>
          </a:p>
        </p:txBody>
      </p:sp>
      <p:sp>
        <p:nvSpPr>
          <p:cNvPr id="52" name="Rectangle 11">
            <a:extLst>
              <a:ext uri="{FF2B5EF4-FFF2-40B4-BE49-F238E27FC236}">
                <a16:creationId xmlns:a16="http://schemas.microsoft.com/office/drawing/2014/main" id="{D8D5ED5A-6EF0-DB40-8196-91618C36D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043" y="4245248"/>
            <a:ext cx="838200" cy="368300"/>
          </a:xfrm>
          <a:prstGeom prst="rect">
            <a:avLst/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dirty="0"/>
              <a:t>Split 4</a:t>
            </a:r>
          </a:p>
        </p:txBody>
      </p:sp>
    </p:spTree>
    <p:extLst>
      <p:ext uri="{BB962C8B-B14F-4D97-AF65-F5344CB8AC3E}">
        <p14:creationId xmlns:p14="http://schemas.microsoft.com/office/powerpoint/2010/main" val="363760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/>
      <p:bldP spid="13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6895</TotalTime>
  <Words>2415</Words>
  <Application>Microsoft Macintosh PowerPoint</Application>
  <PresentationFormat>On-screen Show (4:3)</PresentationFormat>
  <Paragraphs>405</Paragraphs>
  <Slides>35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Courier New</vt:lpstr>
      <vt:lpstr>Verdana</vt:lpstr>
      <vt:lpstr>Office Theme</vt:lpstr>
      <vt:lpstr>MapReduce</vt:lpstr>
      <vt:lpstr>Motivation</vt:lpstr>
      <vt:lpstr>MapReduce Model</vt:lpstr>
      <vt:lpstr>MapReduce</vt:lpstr>
      <vt:lpstr>Typical problem solved by MapReduce</vt:lpstr>
      <vt:lpstr>MapReduce model</vt:lpstr>
      <vt:lpstr>MapReduce model</vt:lpstr>
      <vt:lpstr>MapReduce model</vt:lpstr>
      <vt:lpstr>MapReduce workflow</vt:lpstr>
      <vt:lpstr>Mappers and Reducers</vt:lpstr>
      <vt:lpstr>Word Count Problem</vt:lpstr>
      <vt:lpstr>Example: Word Count</vt:lpstr>
      <vt:lpstr>Mapper</vt:lpstr>
      <vt:lpstr>Sort &amp; Shuffle: SQL’s GROUP BY</vt:lpstr>
      <vt:lpstr>Reducer</vt:lpstr>
      <vt:lpstr>MapReduce Job Components</vt:lpstr>
      <vt:lpstr>MapReduce Job:  Input Path</vt:lpstr>
      <vt:lpstr>MapReduce Job:  Output Path</vt:lpstr>
      <vt:lpstr>MapReduce Job:  map() function</vt:lpstr>
      <vt:lpstr>MapReduce Job:  map() function Ignore words with length of less than 3 Chars.</vt:lpstr>
      <vt:lpstr>MapReduce Job:  map() function Ignore records with length of less than 80 chars</vt:lpstr>
      <vt:lpstr>MapReduce Job:  map() function</vt:lpstr>
      <vt:lpstr>MapReduce Job:  map() function</vt:lpstr>
      <vt:lpstr>Sort &amp; Shuffle</vt:lpstr>
      <vt:lpstr>MapReduce Job Components: reduce()</vt:lpstr>
      <vt:lpstr>MapReduce Job:  reduce() function</vt:lpstr>
      <vt:lpstr>MapReduce Job:  reduce() function + what if we want to ignore words with frequencies of less than 5 </vt:lpstr>
      <vt:lpstr>MapReduce Job:  reduce() function + what if we want to ignore words with frequencies of less than 5 </vt:lpstr>
      <vt:lpstr>MapReduce Job:  reduce() function + what if we want to ignore words with frequencies of less than 5  Ignore words with length of less than 3 Chars.</vt:lpstr>
      <vt:lpstr>MapReduce Job:  reduce() function and output length of key</vt:lpstr>
      <vt:lpstr>MapReduce </vt:lpstr>
      <vt:lpstr>Failure in MapReduce</vt:lpstr>
      <vt:lpstr>A MapReduce Job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Parsian, Mahmoud</cp:lastModifiedBy>
  <cp:revision>438</cp:revision>
  <cp:lastPrinted>2013-02-14T01:31:00Z</cp:lastPrinted>
  <dcterms:created xsi:type="dcterms:W3CDTF">2013-02-10T19:22:59Z</dcterms:created>
  <dcterms:modified xsi:type="dcterms:W3CDTF">2022-04-08T01:06:55Z</dcterms:modified>
</cp:coreProperties>
</file>