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1" r:id="rId2"/>
    <p:sldId id="462" r:id="rId3"/>
    <p:sldId id="425" r:id="rId4"/>
    <p:sldId id="463" r:id="rId5"/>
    <p:sldId id="464" r:id="rId6"/>
    <p:sldId id="475" r:id="rId7"/>
    <p:sldId id="476" r:id="rId8"/>
    <p:sldId id="465" r:id="rId9"/>
    <p:sldId id="439" r:id="rId10"/>
    <p:sldId id="427" r:id="rId11"/>
    <p:sldId id="451" r:id="rId12"/>
    <p:sldId id="428" r:id="rId13"/>
    <p:sldId id="445" r:id="rId14"/>
    <p:sldId id="446" r:id="rId15"/>
    <p:sldId id="452" r:id="rId16"/>
    <p:sldId id="453" r:id="rId17"/>
    <p:sldId id="454" r:id="rId18"/>
    <p:sldId id="458" r:id="rId19"/>
    <p:sldId id="456" r:id="rId20"/>
    <p:sldId id="472" r:id="rId21"/>
    <p:sldId id="469" r:id="rId22"/>
    <p:sldId id="471" r:id="rId23"/>
    <p:sldId id="459" r:id="rId24"/>
    <p:sldId id="460" r:id="rId25"/>
    <p:sldId id="457" r:id="rId26"/>
    <p:sldId id="455" r:id="rId27"/>
    <p:sldId id="461" r:id="rId28"/>
    <p:sldId id="473" r:id="rId29"/>
    <p:sldId id="466" r:id="rId30"/>
    <p:sldId id="468" r:id="rId31"/>
    <p:sldId id="470" r:id="rId32"/>
    <p:sldId id="467" r:id="rId33"/>
    <p:sldId id="474" r:id="rId34"/>
    <p:sldId id="448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462"/>
            <p14:sldId id="425"/>
            <p14:sldId id="463"/>
            <p14:sldId id="464"/>
            <p14:sldId id="475"/>
            <p14:sldId id="476"/>
            <p14:sldId id="465"/>
            <p14:sldId id="439"/>
            <p14:sldId id="427"/>
            <p14:sldId id="451"/>
            <p14:sldId id="428"/>
            <p14:sldId id="445"/>
            <p14:sldId id="446"/>
            <p14:sldId id="452"/>
            <p14:sldId id="453"/>
            <p14:sldId id="454"/>
            <p14:sldId id="458"/>
            <p14:sldId id="456"/>
            <p14:sldId id="472"/>
            <p14:sldId id="469"/>
            <p14:sldId id="471"/>
            <p14:sldId id="459"/>
            <p14:sldId id="460"/>
            <p14:sldId id="457"/>
            <p14:sldId id="455"/>
            <p14:sldId id="461"/>
            <p14:sldId id="473"/>
            <p14:sldId id="466"/>
            <p14:sldId id="468"/>
            <p14:sldId id="470"/>
            <p14:sldId id="467"/>
            <p14:sldId id="474"/>
            <p14:sldId id="4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643200"/>
    <a:srgbClr val="006600"/>
    <a:srgbClr val="000066"/>
    <a:srgbClr val="008000"/>
    <a:srgbClr val="CC3300"/>
    <a:srgbClr val="663300"/>
    <a:srgbClr val="66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8027" autoAdjust="0"/>
  </p:normalViewPr>
  <p:slideViewPr>
    <p:cSldViewPr>
      <p:cViewPr varScale="1">
        <p:scale>
          <a:sx n="98" d="100"/>
          <a:sy n="98" d="100"/>
        </p:scale>
        <p:origin x="25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33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82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0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7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8E84F-F75C-4F67-8B6D-FEEC05D19212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8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A4632-C7A7-4ED8-8921-52A5DF0529A6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33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4BDD-AAD7-412B-9638-7786216834D9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5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spcBef>
                <a:spcPts val="1800"/>
              </a:spcBef>
              <a:spcAft>
                <a:spcPts val="600"/>
              </a:spcAft>
              <a:defRPr/>
            </a:lvl1pPr>
            <a:lvl2pPr>
              <a:lnSpc>
                <a:spcPct val="120000"/>
              </a:lnSpc>
              <a:spcBef>
                <a:spcPts val="900"/>
              </a:spcBef>
              <a:spcAft>
                <a:spcPts val="400"/>
              </a:spcAft>
              <a:defRPr/>
            </a:lvl2pPr>
            <a:lvl3pPr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defRPr/>
            </a:lvl3pPr>
            <a:lvl4pPr>
              <a:lnSpc>
                <a:spcPct val="110000"/>
              </a:lnSpc>
              <a:spcBef>
                <a:spcPts val="400"/>
              </a:spcBef>
              <a:spcAft>
                <a:spcPts val="100"/>
              </a:spcAft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B2A09-BE09-4925-839A-72D78AADFA58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3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DFA5-DB53-4DF9-AC4A-D8D2825C8ED5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3467-CE78-4B9D-A3C3-1AB303E99167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98267-3925-4184-AA6B-58FBC96E90B0}" type="datetime1">
              <a:rPr lang="en-US" smtClean="0"/>
              <a:t>4/7/22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8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F76B3-067E-4C24-9FA2-27BE000D9849}" type="datetime1">
              <a:rPr lang="en-US" smtClean="0"/>
              <a:t>4/7/22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E4E3-59BF-4465-9791-E6182FF9A353}" type="datetime1">
              <a:rPr lang="en-US" smtClean="0"/>
              <a:t>4/7/22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C52D9-1AC7-433F-9730-AC7096C84B68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18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2A232-2523-42ED-9E69-CCB941BF4531}" type="datetime1">
              <a:rPr lang="en-US" smtClean="0"/>
              <a:t>4/7/22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69A25-87C0-495D-8AE9-17CDF8E3D2A8}" type="datetime1">
              <a:rPr lang="en-US" smtClean="0"/>
              <a:t>4/7/22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70496-1CF9-408E-B326-6CCA99B8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5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836713"/>
            <a:ext cx="7772400" cy="2763738"/>
          </a:xfrm>
        </p:spPr>
        <p:txBody>
          <a:bodyPr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 sz="7200" b="1" dirty="0">
                <a:solidFill>
                  <a:srgbClr val="0000FF"/>
                </a:solidFill>
              </a:rPr>
              <a:t>Implementation 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of Filters in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7200" b="1" dirty="0">
                <a:solidFill>
                  <a:srgbClr val="0000FF"/>
                </a:solidFill>
              </a:rPr>
              <a:t>MapReduce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71600" y="4941168"/>
            <a:ext cx="6400800" cy="1080120"/>
          </a:xfrm>
        </p:spPr>
        <p:txBody>
          <a:bodyPr/>
          <a:lstStyle/>
          <a:p>
            <a:r>
              <a:rPr lang="en-US" sz="3600" dirty="0"/>
              <a:t>Mahmoud Parsian</a:t>
            </a:r>
          </a:p>
          <a:p>
            <a:r>
              <a:rPr lang="en-US" sz="18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Need to handle</a:t>
            </a:r>
            <a:r>
              <a:rPr lang="en-US" dirty="0">
                <a:solidFill>
                  <a:srgbClr val="00B050"/>
                </a:solidFill>
              </a:rPr>
              <a:t> more data</a:t>
            </a:r>
            <a:r>
              <a:rPr lang="en-US" dirty="0"/>
              <a:t>? Just add </a:t>
            </a:r>
            <a:r>
              <a:rPr lang="en-US" dirty="0">
                <a:solidFill>
                  <a:srgbClr val="0000FF"/>
                </a:solidFill>
              </a:rPr>
              <a:t>more Mappers/Reducers</a:t>
            </a:r>
            <a:r>
              <a:rPr lang="en-US" dirty="0"/>
              <a:t>!</a:t>
            </a:r>
          </a:p>
          <a:p>
            <a:r>
              <a:rPr lang="en-US" dirty="0"/>
              <a:t>No need to handle </a:t>
            </a:r>
            <a:r>
              <a:rPr lang="en-US" dirty="0">
                <a:solidFill>
                  <a:srgbClr val="CC3300"/>
                </a:solidFill>
              </a:rPr>
              <a:t>multithreaded code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lvl="1"/>
            <a:r>
              <a:rPr lang="en-US" dirty="0"/>
              <a:t>Mappers and Reducers are typically single threaded and </a:t>
            </a:r>
            <a:r>
              <a:rPr lang="en-US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dirty="0">
                <a:solidFill>
                  <a:srgbClr val="006600"/>
                </a:solidFill>
              </a:rPr>
              <a:t>Determinism</a:t>
            </a:r>
            <a:r>
              <a:rPr lang="en-US" dirty="0"/>
              <a:t> allows for </a:t>
            </a:r>
            <a:r>
              <a:rPr lang="en-US" dirty="0">
                <a:solidFill>
                  <a:srgbClr val="7030A0"/>
                </a:solidFill>
              </a:rPr>
              <a:t>restarting of failed jobs</a:t>
            </a:r>
          </a:p>
          <a:p>
            <a:pPr lvl="1"/>
            <a:r>
              <a:rPr lang="en-US" sz="2400" dirty="0"/>
              <a:t>Mappers/Reducers run </a:t>
            </a:r>
            <a:r>
              <a:rPr lang="en-US" sz="2400" dirty="0">
                <a:solidFill>
                  <a:srgbClr val="FF0000"/>
                </a:solidFill>
              </a:rPr>
              <a:t>entirely independent </a:t>
            </a:r>
            <a:r>
              <a:rPr lang="en-US" sz="2400" dirty="0"/>
              <a:t>of each other</a:t>
            </a:r>
          </a:p>
          <a:p>
            <a:pPr lvl="2"/>
            <a:r>
              <a:rPr lang="en-US" sz="2000" dirty="0"/>
              <a:t>They run in </a:t>
            </a:r>
            <a:r>
              <a:rPr lang="en-US" sz="2000" dirty="0">
                <a:solidFill>
                  <a:srgbClr val="000066"/>
                </a:solidFill>
              </a:rPr>
              <a:t>separate JVMs</a:t>
            </a:r>
            <a:endParaRPr lang="en-US" dirty="0">
              <a:solidFill>
                <a:srgbClr val="000066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set of text documents/files</a:t>
            </a:r>
          </a:p>
          <a:p>
            <a:r>
              <a:rPr lang="en-US" dirty="0">
                <a:solidFill>
                  <a:srgbClr val="000066"/>
                </a:solidFill>
              </a:rPr>
              <a:t>Find frequencies of each unique word</a:t>
            </a:r>
          </a:p>
          <a:p>
            <a:r>
              <a:rPr lang="en-US" dirty="0">
                <a:solidFill>
                  <a:srgbClr val="000066"/>
                </a:solidFill>
              </a:rPr>
              <a:t>Input: “</a:t>
            </a:r>
            <a:r>
              <a:rPr lang="en-US" dirty="0">
                <a:solidFill>
                  <a:srgbClr val="0000FF"/>
                </a:solidFill>
              </a:rPr>
              <a:t>gray fox red fox jumped over red gray fox</a:t>
            </a:r>
            <a:r>
              <a:rPr lang="en-US" dirty="0">
                <a:solidFill>
                  <a:srgbClr val="000066"/>
                </a:solidFill>
              </a:rPr>
              <a:t>”</a:t>
            </a:r>
          </a:p>
          <a:p>
            <a:r>
              <a:rPr lang="en-US" dirty="0"/>
              <a:t>Output: </a:t>
            </a:r>
            <a:r>
              <a:rPr lang="en-US" dirty="0">
                <a:solidFill>
                  <a:srgbClr val="0000FF"/>
                </a:solidFill>
              </a:rPr>
              <a:t>dictionary[(word, frequency)]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(red, 2),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(fox,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 descr="http://1.bp.blogspot.com/-UvgLSDv7Rb4/Tbpn3veAOTI/AAAAAAAAAVk/kdaMzLa50BE/s1600/WordCountFlo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" y="620689"/>
            <a:ext cx="9555438" cy="626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239" y="6093296"/>
            <a:ext cx="59584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http://kickstarthadoop.blogspot.ca/2011/04/word-count-hadoop-map-reduce-example.html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Word Count</a:t>
            </a:r>
          </a:p>
        </p:txBody>
      </p:sp>
      <p:sp>
        <p:nvSpPr>
          <p:cNvPr id="6" name="Rectangle 5"/>
          <p:cNvSpPr/>
          <p:nvPr/>
        </p:nvSpPr>
        <p:spPr>
          <a:xfrm flipH="1" flipV="1">
            <a:off x="1772703" y="1160494"/>
            <a:ext cx="8418917" cy="46689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875 0.00093 L 0.23975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5 0.00093 L 0.38125 0.0009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125 0.00093 L 0.51527 0.000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527 0.00092 L 0.86111 0.001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92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6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Reads in </a:t>
            </a:r>
            <a:r>
              <a:rPr lang="en-US" dirty="0">
                <a:solidFill>
                  <a:srgbClr val="006600"/>
                </a:solidFill>
              </a:rPr>
              <a:t>input pair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(Key, Value)</a:t>
            </a:r>
            <a:endParaRPr lang="en-US" dirty="0"/>
          </a:p>
          <a:p>
            <a:r>
              <a:rPr lang="en-US" dirty="0"/>
              <a:t>Outputs a pair </a:t>
            </a:r>
            <a:r>
              <a:rPr lang="en-US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(</a:t>
            </a:r>
            <a:r>
              <a:rPr lang="en-US" dirty="0" err="1"/>
              <a:t>queryID</a:t>
            </a:r>
            <a:r>
              <a:rPr lang="en-US" dirty="0"/>
              <a:t>, </a:t>
            </a:r>
            <a:r>
              <a:rPr lang="en-US" dirty="0" err="1"/>
              <a:t>QueryText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lvl="1"/>
            <a:r>
              <a:rPr lang="en-US" dirty="0"/>
              <a:t>The output would be:</a:t>
            </a:r>
          </a:p>
          <a:p>
            <a:pPr marL="914400" lvl="2" indent="0"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&lt;The, 1&gt; &lt;teacher, 1&gt; &lt;went, 1&gt; &lt;to, 1&gt; &lt;the, 1&gt; &lt;store,1&gt; &lt;the, 1&gt; &lt;store, 1&gt; &lt;was, 1&gt; &lt;closed, 1&gt; &lt;the, 1&gt; &lt;store,1&gt; &lt;opens, 1&gt; &lt;in, 1&gt; &lt;the, 1&gt; &lt;morning, 1&gt; &lt;the 1&gt; &lt;store, 1&gt; &lt;opens, 1&gt; &lt;at, 1&gt; &lt;9am, 1&gt;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Mapper output</a:t>
            </a:r>
            <a:r>
              <a:rPr lang="en-US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dirty="0"/>
              <a:t>For our example, the mappers output would be: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6633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&lt;teacher, 1&gt; &lt;went, 1&gt; &lt;to,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&lt;store, 1&gt; &lt;was, 1&gt; &lt;closed,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&lt;opens,1&gt; &lt;in,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&lt;morning, 1&gt; &lt;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663300"/>
                </a:solidFill>
              </a:rPr>
              <a:t>, 1&gt; &lt;</a:t>
            </a:r>
            <a:r>
              <a:rPr lang="en-US" b="1" dirty="0">
                <a:solidFill>
                  <a:srgbClr val="0000FF"/>
                </a:solidFill>
              </a:rPr>
              <a:t>store</a:t>
            </a:r>
            <a:r>
              <a:rPr lang="en-US" dirty="0">
                <a:solidFill>
                  <a:srgbClr val="663300"/>
                </a:solidFill>
              </a:rPr>
              <a:t>, 1&gt; &lt;opens, 1&gt; &lt;at, 1&gt;     &lt;9am, 1&gt;</a:t>
            </a:r>
          </a:p>
          <a:p>
            <a:pPr lvl="1"/>
            <a:r>
              <a:rPr lang="en-US" dirty="0"/>
              <a:t>The output of Sort &amp; Shuffle would be:	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0000FF"/>
                </a:solidFill>
              </a:rPr>
              <a:t>, [</a:t>
            </a:r>
            <a:r>
              <a:rPr lang="en-US" dirty="0">
                <a:solidFill>
                  <a:srgbClr val="FF0000"/>
                </a:solidFill>
              </a:rPr>
              <a:t>1, 1, 1, 1, 1, 1</a:t>
            </a:r>
            <a:r>
              <a:rPr lang="en-US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0000FF"/>
                </a:solidFill>
              </a:rPr>
              <a:t>(store, [1, 1, 1])</a:t>
            </a:r>
          </a:p>
          <a:p>
            <a:pPr marL="914400" lvl="2" indent="0">
              <a:buNone/>
            </a:pPr>
            <a:r>
              <a:rPr lang="en-US" b="1" dirty="0">
                <a:solidFill>
                  <a:srgbClr val="0000FF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66"/>
                </a:solidFill>
              </a:rPr>
              <a:t>Accepts the </a:t>
            </a:r>
            <a:r>
              <a:rPr lang="en-US" dirty="0">
                <a:solidFill>
                  <a:srgbClr val="006600"/>
                </a:solidFill>
              </a:rPr>
              <a:t>Sort &amp; Shuffle output</a:t>
            </a:r>
            <a:r>
              <a:rPr lang="en-US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dirty="0">
                <a:solidFill>
                  <a:srgbClr val="663300"/>
                </a:solidFill>
              </a:rPr>
              <a:t>Input to reducer: (store, [1, 1, 1])</a:t>
            </a:r>
          </a:p>
          <a:p>
            <a:pPr lvl="2"/>
            <a:r>
              <a:rPr lang="en-US" dirty="0">
                <a:solidFill>
                  <a:srgbClr val="663300"/>
                </a:solidFill>
              </a:rPr>
              <a:t>Output: (store, 3)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to reducer: (The, [1, 1, 1, 1, 1, 1])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Output: (The, 6)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Input path </a:t>
            </a:r>
            <a:r>
              <a:rPr lang="en-US" dirty="0">
                <a:solidFill>
                  <a:srgbClr val="000066"/>
                </a:solidFill>
              </a:rPr>
              <a:t>(identify your input files,…)</a:t>
            </a:r>
          </a:p>
          <a:p>
            <a:r>
              <a:rPr lang="en-US" b="1" dirty="0">
                <a:solidFill>
                  <a:srgbClr val="000066"/>
                </a:solidFill>
              </a:rPr>
              <a:t>Output path </a:t>
            </a:r>
            <a:r>
              <a:rPr lang="en-US" dirty="0">
                <a:solidFill>
                  <a:srgbClr val="000066"/>
                </a:solidFill>
              </a:rPr>
              <a:t>(where to write output)</a:t>
            </a:r>
          </a:p>
          <a:p>
            <a:r>
              <a:rPr lang="en-US" b="1" dirty="0">
                <a:solidFill>
                  <a:srgbClr val="000066"/>
                </a:solidFill>
              </a:rPr>
              <a:t>map()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</a:p>
          <a:p>
            <a:r>
              <a:rPr lang="en-US" b="1" dirty="0">
                <a:solidFill>
                  <a:srgbClr val="000066"/>
                </a:solidFill>
              </a:rPr>
              <a:t>reduce()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</a:p>
          <a:p>
            <a:r>
              <a:rPr lang="en-US" dirty="0">
                <a:solidFill>
                  <a:srgbClr val="000066"/>
                </a:solidFill>
              </a:rPr>
              <a:t>OPTIONAL </a:t>
            </a:r>
            <a:r>
              <a:rPr lang="en-US" b="1" dirty="0">
                <a:solidFill>
                  <a:srgbClr val="000066"/>
                </a:solidFill>
              </a:rPr>
              <a:t>combine() </a:t>
            </a:r>
            <a:r>
              <a:rPr lang="en-US" dirty="0">
                <a:solidFill>
                  <a:srgbClr val="000066"/>
                </a:solidFill>
              </a:rPr>
              <a:t>function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Input path</a:t>
            </a:r>
            <a:r>
              <a:rPr lang="en-US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/project7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/project7/file3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Output path</a:t>
            </a:r>
            <a:r>
              <a:rPr lang="en-US" b="1" dirty="0">
                <a:solidFill>
                  <a:srgbClr val="000066"/>
                </a:solidFill>
              </a:rPr>
              <a:t>:</a:t>
            </a:r>
          </a:p>
          <a:p>
            <a:r>
              <a:rPr lang="en-US" b="1" dirty="0">
                <a:solidFill>
                  <a:srgbClr val="000066"/>
                </a:solidFill>
              </a:rPr>
              <a:t>Example: s3://</a:t>
            </a:r>
            <a:r>
              <a:rPr lang="en-US" b="1" dirty="0" err="1">
                <a:solidFill>
                  <a:srgbClr val="000066"/>
                </a:solidFill>
              </a:rPr>
              <a:t>my_bucket</a:t>
            </a:r>
            <a:r>
              <a:rPr lang="en-US" b="1" dirty="0">
                <a:solidFill>
                  <a:srgbClr val="000066"/>
                </a:solidFill>
              </a:rPr>
              <a:t>/output7/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/output7/_SUCCESS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/output7/part3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</a:rPr>
              <a:t>s3://</a:t>
            </a:r>
            <a:r>
              <a:rPr lang="en-US" sz="2400" dirty="0" err="1">
                <a:solidFill>
                  <a:srgbClr val="000066"/>
                </a:solidFill>
              </a:rPr>
              <a:t>my_bucket</a:t>
            </a:r>
            <a:r>
              <a:rPr lang="en-US" sz="2400" dirty="0">
                <a:solidFill>
                  <a:srgbClr val="000066"/>
                </a:solidFill>
              </a:rPr>
              <a:t>/output7/part4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(ignored for this word count problem)</a:t>
            </a:r>
            <a:endParaRPr lang="en-US" sz="20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406"/>
            <a:ext cx="8229600" cy="460857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map() function</a:t>
            </a:r>
            <a:br>
              <a:rPr lang="en-US" sz="3200" dirty="0"/>
            </a:br>
            <a:r>
              <a:rPr lang="en-US" sz="3200" dirty="0"/>
              <a:t>Ignore words which begins with “Z”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(ignored here)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should be done in the mapper to avoid creation of (Z*, 1) pairs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6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word.startswith</a:t>
            </a: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(“Z”))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continue # continue with for-loop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6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# proper filter non-desired words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proper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(value) &lt; 80) { return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words = 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8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r>
              <a:rPr lang="en-US" dirty="0"/>
              <a:t>map() output: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  <a:p>
            <a:pPr marL="800100" lvl="2" indent="0">
              <a:buNone/>
            </a:pPr>
            <a:r>
              <a:rPr lang="en-US" dirty="0"/>
              <a:t>(and,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101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“fox jumped over fox”</a:t>
            </a:r>
          </a:p>
          <a:p>
            <a:r>
              <a:rPr lang="en-US" dirty="0"/>
              <a:t>map() output: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  <a:p>
            <a:pPr marL="800100" lvl="2" indent="0">
              <a:buNone/>
            </a:pPr>
            <a:r>
              <a:rPr lang="en-US" dirty="0"/>
              <a:t>(jumped, 1)</a:t>
            </a:r>
          </a:p>
          <a:p>
            <a:pPr marL="800100" lvl="2" indent="0">
              <a:buNone/>
            </a:pPr>
            <a:r>
              <a:rPr lang="en-US" dirty="0"/>
              <a:t>(over, 1)</a:t>
            </a:r>
          </a:p>
          <a:p>
            <a:pPr marL="800100" lvl="2" indent="0">
              <a:buNone/>
            </a:pPr>
            <a:r>
              <a:rPr lang="en-US" dirty="0"/>
              <a:t>(fox,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Sort &amp; Shuffle is the genie of MapReduce</a:t>
            </a:r>
            <a:endParaRPr lang="en-US" dirty="0">
              <a:solidFill>
                <a:srgbClr val="000066"/>
              </a:solidFill>
            </a:endParaRPr>
          </a:p>
          <a:p>
            <a:r>
              <a:rPr lang="en-US" b="1" dirty="0">
                <a:solidFill>
                  <a:srgbClr val="000066"/>
                </a:solidFill>
              </a:rPr>
              <a:t>Output of Sort &amp; Shuffle</a:t>
            </a:r>
            <a:endParaRPr lang="en-US" dirty="0">
              <a:solidFill>
                <a:srgbClr val="000066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(key_1, [V1, V2,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(Key_2, [T1, T2, …])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key_N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[A1, A2, …])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66"/>
                </a:solidFill>
              </a:rPr>
              <a:t>reduce() accepts 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</a:rPr>
              <a:t>    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(key, [V1, V2, …, </a:t>
            </a:r>
            <a:r>
              <a:rPr lang="en-US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US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])</a:t>
            </a:r>
          </a:p>
          <a:p>
            <a:r>
              <a:rPr lang="en-US" b="1" dirty="0">
                <a:solidFill>
                  <a:srgbClr val="000066"/>
                </a:solidFill>
              </a:rPr>
              <a:t>And creates any number of new (K</a:t>
            </a:r>
            <a:r>
              <a:rPr lang="en-US" b="1" baseline="30000" dirty="0">
                <a:solidFill>
                  <a:srgbClr val="000066"/>
                </a:solidFill>
              </a:rPr>
              <a:t>’</a:t>
            </a:r>
            <a:r>
              <a:rPr lang="en-US" b="1" dirty="0">
                <a:solidFill>
                  <a:srgbClr val="000066"/>
                </a:solidFill>
              </a:rPr>
              <a:t>, V</a:t>
            </a:r>
            <a:r>
              <a:rPr lang="en-US" b="1" baseline="30000" dirty="0">
                <a:solidFill>
                  <a:srgbClr val="000066"/>
                </a:solidFill>
              </a:rPr>
              <a:t>’</a:t>
            </a:r>
            <a:r>
              <a:rPr lang="en-US" b="1" dirty="0">
                <a:solidFill>
                  <a:srgbClr val="000066"/>
                </a:solidFill>
              </a:rPr>
              <a:t>) pairs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MapReduce Job:  reduce()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1], an 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en-US" sz="3200" dirty="0"/>
              <a:t>MapReduce Job:  reduce() function</a:t>
            </a:r>
            <a:br>
              <a:rPr lang="en-US" sz="3200" dirty="0"/>
            </a:br>
            <a:r>
              <a:rPr lang="en-US" sz="3200" dirty="0"/>
              <a:t>ignore words which begin with “Z”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NOT a proper filter (should be done in the mapper)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key.beginswith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(“Z”))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21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proper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&gt;= 5)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Read a lot of data</a:t>
            </a:r>
          </a:p>
          <a:p>
            <a:r>
              <a:rPr lang="en-US" dirty="0">
                <a:solidFill>
                  <a:srgbClr val="FF0000"/>
                </a:solidFill>
              </a:rPr>
              <a:t>map()</a:t>
            </a:r>
            <a:r>
              <a:rPr lang="en-US" dirty="0"/>
              <a:t>: extract something you care about from each record</a:t>
            </a:r>
          </a:p>
          <a:p>
            <a:r>
              <a:rPr lang="en-US" dirty="0">
                <a:solidFill>
                  <a:srgbClr val="0000FF"/>
                </a:solidFill>
              </a:rPr>
              <a:t>Shuffle and Sort </a:t>
            </a:r>
            <a:r>
              <a:rPr lang="en-US" dirty="0"/>
              <a:t>[done by MapReduce Implementation]</a:t>
            </a:r>
          </a:p>
          <a:p>
            <a:r>
              <a:rPr lang="en-US" dirty="0">
                <a:solidFill>
                  <a:srgbClr val="FF0000"/>
                </a:solidFill>
              </a:rPr>
              <a:t>reduce()</a:t>
            </a:r>
            <a:r>
              <a:rPr lang="en-US" dirty="0"/>
              <a:t>: aggregate, summarize, filter, or transform</a:t>
            </a:r>
          </a:p>
          <a:p>
            <a:r>
              <a:rPr lang="en-US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568082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+ what if we want to ignore</a:t>
            </a:r>
            <a:br>
              <a:rPr lang="en-US" sz="2000" dirty="0"/>
            </a:br>
            <a:r>
              <a:rPr lang="en-US" sz="2000" dirty="0"/>
              <a:t>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6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WARNING: not a proper filter for reducer (should be done </a:t>
            </a:r>
            <a:r>
              <a:rPr lang="en-US" sz="2500" b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mapper)</a:t>
            </a:r>
            <a:endParaRPr lang="en-US" sz="25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</a:t>
            </a:r>
            <a:r>
              <a:rPr lang="en-US" sz="25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 &lt;= 2) { return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# proper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391199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emit(key, (</a:t>
            </a:r>
            <a:r>
              <a:rPr lang="en-US" sz="2000" b="1" dirty="0" err="1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(key),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reduce() function</a:t>
            </a:r>
            <a:br>
              <a:rPr lang="en-US" sz="2000" dirty="0"/>
            </a:br>
            <a:r>
              <a:rPr lang="en-US" sz="2000" dirty="0"/>
              <a:t>Ignore records with length of less than 80 chars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b="1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can not implement this filter in reduce(),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since we do not have access to the entire record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(as input).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12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/>
              <a:t>MapReduce filters</a:t>
            </a:r>
          </a:p>
          <a:p>
            <a:pPr lvl="1"/>
            <a:r>
              <a:rPr lang="en-US" dirty="0"/>
              <a:t>Filters can be implemented in map()</a:t>
            </a:r>
          </a:p>
          <a:p>
            <a:pPr lvl="1"/>
            <a:r>
              <a:rPr lang="en-US" dirty="0"/>
              <a:t>Filters can be implemented in reduce()</a:t>
            </a:r>
          </a:p>
          <a:p>
            <a:pPr lvl="1"/>
            <a:r>
              <a:rPr lang="en-US" dirty="0"/>
              <a:t>Make sure to put the filter in map()/reduce() to minimize the number of (Key, Value) emitted.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6912768" cy="42484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[V1, V2, …,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Vn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an </a:t>
            </a:r>
            <a:r>
              <a:rPr lang="en-US" dirty="0" err="1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of n values.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&lt;Integer&gt;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[“movie1”, “movie2”, “movie3”]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Denotes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(K1, V1), (K2, V2), …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Shuffle and Sort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</a:t>
            </a:r>
          </a:p>
          <a:p>
            <a:pPr marL="0" indent="0">
              <a:buNone/>
            </a:pPr>
            <a:r>
              <a:rPr lang="en-US" dirty="0">
                <a:solidFill>
                  <a:srgbClr val="6432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(K1, [V1, …]), (K2, [V2, …]), …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in {K1, K2, …},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C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[value1, value2, …]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7244</TotalTime>
  <Words>2653</Words>
  <Application>Microsoft Macintosh PowerPoint</Application>
  <PresentationFormat>On-screen Show (4:3)</PresentationFormat>
  <Paragraphs>384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Verdana</vt:lpstr>
      <vt:lpstr>Office Theme</vt:lpstr>
      <vt:lpstr>Implementation  of Filters in MapReduce</vt:lpstr>
      <vt:lpstr>MapReduce Model</vt:lpstr>
      <vt:lpstr>Typical problem solved by MapReduce</vt:lpstr>
      <vt:lpstr>MapReduce model</vt:lpstr>
      <vt:lpstr>MapReduce model</vt:lpstr>
      <vt:lpstr>MapReduce: Notation</vt:lpstr>
      <vt:lpstr>MapReduce</vt:lpstr>
      <vt:lpstr>MapReduce model</vt:lpstr>
      <vt:lpstr>MapReduce workflow</vt:lpstr>
      <vt:lpstr>Mappers and Reducers</vt:lpstr>
      <vt:lpstr>Word Count Problem</vt:lpstr>
      <vt:lpstr>Example: Word Count</vt:lpstr>
      <vt:lpstr>Mapper</vt:lpstr>
      <vt:lpstr>Sort &amp; Shuffle: SQL’s GROUP BY</vt:lpstr>
      <vt:lpstr>Reducer</vt:lpstr>
      <vt:lpstr>MapReduce Job Components</vt:lpstr>
      <vt:lpstr>MapReduce Job:  Input Path</vt:lpstr>
      <vt:lpstr>MapReduce Job:  Output Path</vt:lpstr>
      <vt:lpstr>MapReduce Job:  map() function</vt:lpstr>
      <vt:lpstr>MapReduce Job:  map() function Ignore words which begins with “Z”</vt:lpstr>
      <vt:lpstr>MapReduce Job:  map() function Ignore words with length of less than 3 Chars.</vt:lpstr>
      <vt:lpstr>MapReduce Job:  map() function Ignore records with length of less than 80 chars</vt:lpstr>
      <vt:lpstr>MapReduce Job:  map() function</vt:lpstr>
      <vt:lpstr>MapReduce Job:  map() function</vt:lpstr>
      <vt:lpstr>Sort &amp; Shuffle</vt:lpstr>
      <vt:lpstr>MapReduce Job Components: reduce()</vt:lpstr>
      <vt:lpstr>MapReduce Job:  reduce() function</vt:lpstr>
      <vt:lpstr>MapReduce Job:  reduce() function ignore words which begin with “Z”</vt:lpstr>
      <vt:lpstr>MapReduce Job:  reduce() function + what if we want to ignore words with frequencies of less than 5 </vt:lpstr>
      <vt:lpstr>MapReduce Job:  reduce() function + what if we want to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Job:  reduce() function Ignore records with length of less than 80 chars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445</cp:revision>
  <cp:lastPrinted>2013-02-14T01:31:00Z</cp:lastPrinted>
  <dcterms:created xsi:type="dcterms:W3CDTF">2013-02-10T19:22:59Z</dcterms:created>
  <dcterms:modified xsi:type="dcterms:W3CDTF">2022-04-08T06:55:59Z</dcterms:modified>
</cp:coreProperties>
</file>