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32"/>
  </p:notesMasterIdLst>
  <p:handoutMasterIdLst>
    <p:handoutMasterId r:id="rId33"/>
  </p:handoutMasterIdLst>
  <p:sldIdLst>
    <p:sldId id="265" r:id="rId2"/>
    <p:sldId id="324" r:id="rId3"/>
    <p:sldId id="339" r:id="rId4"/>
    <p:sldId id="392" r:id="rId5"/>
    <p:sldId id="366" r:id="rId6"/>
    <p:sldId id="367" r:id="rId7"/>
    <p:sldId id="372" r:id="rId8"/>
    <p:sldId id="332" r:id="rId9"/>
    <p:sldId id="371" r:id="rId10"/>
    <p:sldId id="373" r:id="rId11"/>
    <p:sldId id="391" r:id="rId12"/>
    <p:sldId id="390" r:id="rId13"/>
    <p:sldId id="374" r:id="rId14"/>
    <p:sldId id="393" r:id="rId15"/>
    <p:sldId id="375" r:id="rId16"/>
    <p:sldId id="376" r:id="rId17"/>
    <p:sldId id="377" r:id="rId18"/>
    <p:sldId id="378" r:id="rId19"/>
    <p:sldId id="380" r:id="rId20"/>
    <p:sldId id="379" r:id="rId21"/>
    <p:sldId id="383" r:id="rId22"/>
    <p:sldId id="384" r:id="rId23"/>
    <p:sldId id="381" r:id="rId24"/>
    <p:sldId id="382" r:id="rId25"/>
    <p:sldId id="385" r:id="rId26"/>
    <p:sldId id="386" r:id="rId27"/>
    <p:sldId id="388" r:id="rId28"/>
    <p:sldId id="387" r:id="rId29"/>
    <p:sldId id="389" r:id="rId30"/>
    <p:sldId id="394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 autoAdjust="0"/>
    <p:restoredTop sz="88844" autoAdjust="0"/>
  </p:normalViewPr>
  <p:slideViewPr>
    <p:cSldViewPr snapToGrid="0" snapToObjects="1">
      <p:cViewPr varScale="1">
        <p:scale>
          <a:sx n="151" d="100"/>
          <a:sy n="151" d="100"/>
        </p:scale>
        <p:origin x="792" y="1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8-D943-8C40-52164BEEF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8-D943-8C40-52164BEEFE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8-D943-8C40-52164BEEF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91544"/>
        <c:axId val="-2109382456"/>
      </c:barChart>
      <c:valAx>
        <c:axId val="-2109382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-2108891544"/>
        <c:crosses val="autoZero"/>
        <c:crossBetween val="between"/>
      </c:valAx>
      <c:catAx>
        <c:axId val="-21088915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210938245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5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9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6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40832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858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97060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51073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1320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953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9943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7656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24601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17144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454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53863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188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30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975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35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115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Title goes here. </a:t>
            </a:r>
            <a:br>
              <a:rPr lang="en-US" dirty="0"/>
            </a:br>
            <a:r>
              <a:rPr lang="en-US" dirty="0"/>
              <a:t>It can be one or two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Date Here, 2015</a:t>
            </a:r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/>
              <a:t>Use this Chart to Start</a:t>
            </a:r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71146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7480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94550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23933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07700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90615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649" r:id="rId25"/>
    <p:sldLayoutId id="2147483663" r:id="rId26"/>
    <p:sldLayoutId id="2147483653" r:id="rId27"/>
    <p:sldLayoutId id="2147483665" r:id="rId2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algorithms/blob/master/code/chap07/dataframe_creation_cvs_with_header.py" TargetMode="External"/><Relationship Id="rId2" Type="http://schemas.openxmlformats.org/officeDocument/2006/relationships/hyperlink" Target="https://github.com/mahmoudparsian/pyspark-algorithms/blob/master/code/chap07/dataframe_creation_cvs_with_header.sh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hmoudparsian/pyspark-algorithms/blob/master/code/chap07/dataframe_creation_cvs_with_header.lo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algorithms/blob/master/code/chap07/dataframe_creation_cvs_no_header.py" TargetMode="External"/><Relationship Id="rId2" Type="http://schemas.openxmlformats.org/officeDocument/2006/relationships/hyperlink" Target="https://github.com/mahmoudparsian/pyspark-algorithms/blob/master/code/chap07/dataframe_creation_cvs_no_header.sh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algorithms/blob/master/code/chap08/datasource_json_reader_single_line.py" TargetMode="External"/><Relationship Id="rId2" Type="http://schemas.openxmlformats.org/officeDocument/2006/relationships/hyperlink" Target="https://github.com/mahmoudparsian/pyspark-algorithms/blob/master/code/chap08/datasource_json_reader_single_line.sh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hmoudparsian/pyspark-algorithms/blob/master/code/chap08/datasource_json_reader_single_line.lo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algorithms/blob/master/code/chap07/dataframe_creation_add_columns.py" TargetMode="External"/><Relationship Id="rId2" Type="http://schemas.openxmlformats.org/officeDocument/2006/relationships/hyperlink" Target="https://github.com/mahmoudparsian/pyspark-algorithms/blob/master/code/chap07/dataframe_creation_add_columns.sh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hmoudparsian/pyspark-algorithms/blob/master/code/chap07/dataframe_creation_add_columns.lo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3666"/>
            <a:ext cx="7772400" cy="1598083"/>
          </a:xfrm>
        </p:spPr>
        <p:txBody>
          <a:bodyPr>
            <a:normAutofit/>
          </a:bodyPr>
          <a:lstStyle/>
          <a:p>
            <a:r>
              <a:rPr lang="en-US" dirty="0"/>
              <a:t>Creating</a:t>
            </a:r>
            <a:br>
              <a:rPr lang="en-US" dirty="0"/>
            </a:br>
            <a:r>
              <a:rPr lang="en-US" dirty="0"/>
              <a:t>Spark </a:t>
            </a:r>
            <a:br>
              <a:rPr lang="en-US" dirty="0"/>
            </a:br>
            <a:r>
              <a:rPr lang="en-US" dirty="0"/>
              <a:t>DataFrames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8294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from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21378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tuples = [('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20, 78000), ('jane', 30, 68000), 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34, 98000)]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(tuples)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|_1  |_2 |_3    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3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137"/>
            <a:ext cx="7886700" cy="466624"/>
          </a:xfrm>
        </p:spPr>
        <p:txBody>
          <a:bodyPr>
            <a:noAutofit/>
          </a:bodyPr>
          <a:lstStyle/>
          <a:p>
            <a:r>
              <a:rPr lang="en-US" sz="2400" dirty="0"/>
              <a:t>Creating DataFrame: from Collection: rename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0761"/>
            <a:ext cx="7956550" cy="4524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|_1  |_2 |_3    |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rename columns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df2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df.selectExpr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("_1 as name", "_2 as age”, "_3 as salary”)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df2.show()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+-----+----+--------+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|name | age| salary |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+-----+----+--------+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 20| 78000  |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jane|  30| 68000  |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 34| 98000  |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+-----+----+--------+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6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from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21378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tuples = [('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20, 78000), ('jane', 30, 68000), 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34, 98000)]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["name", "age", "salary"]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(tuples,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Inspect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129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1. 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DataFrame[name: string, age: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salary: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df.printSchema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name: string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age: long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salary: long (nullable = 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df.count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9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 err="1"/>
              <a:t>Mannipulate</a:t>
            </a:r>
            <a:r>
              <a:rPr lang="en-US" dirty="0"/>
              <a:t> DataFrame by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1295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en-US" dirty="0" err="1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regiter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 your DataFrame as a Table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df.</a:t>
            </a:r>
            <a:r>
              <a:rPr lang="en-US" dirty="0" err="1">
                <a:latin typeface="Courier" pitchFamily="2" charset="0"/>
              </a:rPr>
              <a:t>createOrReplaceTempView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# create a new DataFrame df2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df2 = 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spark.sql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("select * from people where age &gt; 21")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df2.show()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|jane| 30| 68000|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urier" pitchFamily="2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| 34| 98000|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from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213789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tuples = [('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20, 78000), ('jane', 30, 68000), 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34, 98000)]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(tuples)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import Row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rdd2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rdd.map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(lambda x: Row(name=x[0], age=x[1], salary=x[2]))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rdd2.collect()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[Row(name='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age=20, salary=78000), Row(name='jane', age=30, salary=68000), Row(name='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age=34, salary=98000)]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df2 = rdd2.toDF()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df2.show()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6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DataFrame to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&gt;&gt;&gt; rdd4 = </a:t>
            </a:r>
            <a:r>
              <a:rPr lang="en-US" b="1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df.rdd</a:t>
            </a:r>
            <a:endParaRPr lang="en-US" b="1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rdd4.collect()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[Row(name='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age=20, salary=78000),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Row(name='jane', age=30, salary=68000), Row(name='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age=34, salary=98000)]</a:t>
            </a:r>
          </a:p>
          <a:p>
            <a:pPr marL="457200" indent="-457200">
              <a:buAutoNum type="arabicPeriod" startAt="12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rdd5 = rdd4.filter(lambda r: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r.age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 20)</a:t>
            </a:r>
          </a:p>
          <a:p>
            <a:pPr marL="457200" indent="-457200">
              <a:buAutoNum type="arabicPeriod" startAt="12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rdd5.collect()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[Row(name='jane', age=30, salary=68000),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Row(name='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age=34, salary=98000)]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57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CSV File with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 cat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emps_with_header.txt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id,name,salary,dept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1001,alex,67000,SALES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1002,bob,24000,SALES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+mn-lt"/>
                <a:cs typeface="Consolas" panose="020B0609020204030204" pitchFamily="49" charset="0"/>
              </a:rPr>
              <a:t>How to Convert </a:t>
            </a:r>
            <a:r>
              <a:rPr lang="en-US" sz="2800" dirty="0">
                <a:highlight>
                  <a:srgbClr val="00FF00"/>
                </a:highlight>
                <a:latin typeface="+mn-lt"/>
              </a:rPr>
              <a:t>CSV File with Header to a </a:t>
            </a:r>
            <a:r>
              <a:rPr lang="en-US" sz="2800" dirty="0" err="1">
                <a:highlight>
                  <a:srgbClr val="00FF00"/>
                </a:highlight>
                <a:latin typeface="+mn-lt"/>
              </a:rPr>
              <a:t>DataFrame</a:t>
            </a:r>
            <a:r>
              <a:rPr lang="en-US" sz="2800" dirty="0">
                <a:highlight>
                  <a:srgbClr val="00FF00"/>
                </a:highlight>
                <a:latin typeface="+mn-lt"/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+----+-----+------+--------+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id|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dept|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+----+-----+------+--------+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|1001|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67000|   SALES|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|1002|  bob| 24000|   SALES|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6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CSV File with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Complete Examples are: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dataframe_creation_cvs_with_header.sh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dataframe_creation_cvs_with_header.py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dataframe_creation_cvs_with_header.log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47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CSV File without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 cat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emps_no_header.txt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1001,alex,67000,SALES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1002,bob,24000,SALES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+mn-lt"/>
                <a:cs typeface="Consolas" panose="020B0609020204030204" pitchFamily="49" charset="0"/>
              </a:rPr>
              <a:t>How to Convert </a:t>
            </a:r>
            <a:r>
              <a:rPr lang="en-US" sz="2800" dirty="0">
                <a:highlight>
                  <a:srgbClr val="00FF00"/>
                </a:highlight>
                <a:latin typeface="+mn-lt"/>
              </a:rPr>
              <a:t>CSV File with Header to a </a:t>
            </a:r>
            <a:r>
              <a:rPr lang="en-US" sz="2800" dirty="0" err="1">
                <a:highlight>
                  <a:srgbClr val="00FF00"/>
                </a:highlight>
                <a:latin typeface="+mn-lt"/>
              </a:rPr>
              <a:t>DataFrame</a:t>
            </a:r>
            <a:r>
              <a:rPr lang="en-US" sz="2800" dirty="0">
                <a:highlight>
                  <a:srgbClr val="00FF00"/>
                </a:highlight>
                <a:latin typeface="+mn-lt"/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+----+-----+------+--------+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id|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dept|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+----+-----+------+--------+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|1001|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67000|   SALES|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|1002|  bob| 24000|   SALES|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1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Challenges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12292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Perform ETL to and from various                (semi- or unstructured) data sources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Perform advanced analytics 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machine learning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graph processing</a:t>
            </a:r>
          </a:p>
          <a:p>
            <a:pPr marL="342900" lvl="1" indent="0">
              <a:buNone/>
            </a:pPr>
            <a:r>
              <a:rPr lang="en-US" dirty="0"/>
              <a:t>that are hard to express in relational systems.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2060"/>
                </a:solidFill>
              </a:rPr>
              <a:t>ETL = Extract Transfer Load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Solutions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189678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A </a:t>
            </a:r>
            <a:r>
              <a:rPr lang="en-US" b="1" i="1" dirty="0"/>
              <a:t>DataFrame</a:t>
            </a:r>
            <a:r>
              <a:rPr lang="en-US" dirty="0"/>
              <a:t> API that can perform relational operations on both external data sources and Spark’s built-in RDDs.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highly extensible optimizer, </a:t>
            </a:r>
            <a:r>
              <a:rPr lang="en-US" i="1" dirty="0"/>
              <a:t>Catalyst</a:t>
            </a:r>
            <a:r>
              <a:rPr lang="en-US" dirty="0"/>
              <a:t>, that uses features of Scala to add composable rule, control code gen., and define extensions.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1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CSV File without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Complete Examples are: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dataframe_creation_cvs_no_header.sh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dataframe_creation_cvs_no_header.py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dataframe_creation_cvs_no_header.log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3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{"name":"alex","id":200,"scores":[1,2], …}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{"name":"bob","id":300,"scores":[1,2,4,6], …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+mn-lt"/>
                <a:cs typeface="Consolas" panose="020B0609020204030204" pitchFamily="49" charset="0"/>
              </a:rPr>
              <a:t>How to Convert </a:t>
            </a:r>
            <a:r>
              <a:rPr lang="en-US" sz="2800" dirty="0">
                <a:highlight>
                  <a:srgbClr val="00FF00"/>
                </a:highlight>
                <a:latin typeface="+mn-lt"/>
              </a:rPr>
              <a:t>JSON File to a </a:t>
            </a:r>
            <a:r>
              <a:rPr lang="en-US" sz="2800" dirty="0" err="1">
                <a:highlight>
                  <a:srgbClr val="00FF00"/>
                </a:highlight>
                <a:latin typeface="+mn-lt"/>
              </a:rPr>
              <a:t>DataFrame</a:t>
            </a:r>
            <a:r>
              <a:rPr lang="en-US" sz="2800" dirty="0">
                <a:highlight>
                  <a:srgbClr val="00FF00"/>
                </a:highlight>
                <a:latin typeface="+mn-lt"/>
              </a:rPr>
              <a:t>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+---+----+------------+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|id 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name|scores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+---+----+------------+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|200|alex|[1, 2]    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|300|bob |[1, 2, 4, 6]|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|…  |…   | …        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+---+----+------------+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3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Complete Examples are: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datasource_json_reader_single_line.sh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datasource_json_reader_single_line.py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datasource_json_reader_single_line.log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0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/>
              <a:t>Add New Columns to a  </a:t>
            </a:r>
            <a:r>
              <a:rPr lang="en-US" sz="2400" dirty="0" err="1"/>
              <a:t>DataFrame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x1| x2|  x3|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|100|  a| 3.0|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|300|  b| 5.0|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Add a new column: x4 and initialize it to 0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df_with_x4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("x4", lit(0))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df_with_x4.show()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x1| x2|  x3| x4|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|100|  a| 3.0|  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|300|  b| 5.0|  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70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Add New Columns to a 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Complete Examples are: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dataframe_creation_add_columns.sh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dataframe_creation_add_columns.py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dataframe_creation_add_columns.log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04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Create a </a:t>
            </a:r>
            <a:r>
              <a:rPr lang="en-US" sz="2400" dirty="0" err="1"/>
              <a:t>DataFrame</a:t>
            </a:r>
            <a:r>
              <a:rPr lang="en-US" sz="2400" dirty="0"/>
              <a:t> with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7956550" cy="4282616"/>
          </a:xfrm>
        </p:spPr>
        <p:txBody>
          <a:bodyPr>
            <a:normAutofit/>
          </a:bodyPr>
          <a:lstStyle/>
          <a:p>
            <a:r>
              <a:rPr lang="en-US" sz="2800" dirty="0"/>
              <a:t>Specify the column names </a:t>
            </a:r>
          </a:p>
          <a:p>
            <a:r>
              <a:rPr lang="en-US" sz="2800" dirty="0"/>
              <a:t>Specify column data types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</a:rPr>
              <a:t>HOW?</a:t>
            </a:r>
          </a:p>
          <a:p>
            <a:r>
              <a:rPr lang="en-US" sz="2800" dirty="0"/>
              <a:t>Create the </a:t>
            </a:r>
            <a:r>
              <a:rPr lang="en-US" sz="2800" dirty="0" err="1"/>
              <a:t>StructType</a:t>
            </a:r>
            <a:r>
              <a:rPr lang="en-US" sz="2800" dirty="0"/>
              <a:t> schema first and then </a:t>
            </a:r>
          </a:p>
          <a:p>
            <a:r>
              <a:rPr lang="en-US" sz="2800" dirty="0"/>
              <a:t>Assign schema while creating a </a:t>
            </a:r>
            <a:r>
              <a:rPr lang="en-US" sz="2800" dirty="0" err="1"/>
              <a:t>DataFrame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3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Create a </a:t>
            </a:r>
            <a:r>
              <a:rPr lang="en-US" sz="2400" dirty="0" err="1"/>
              <a:t>DataFrame</a:t>
            </a:r>
            <a:r>
              <a:rPr lang="en-US" sz="2400" dirty="0"/>
              <a:t> with Schema --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7956550" cy="4282616"/>
          </a:xfrm>
        </p:spPr>
        <p:txBody>
          <a:bodyPr>
            <a:normAutofit/>
          </a:bodyPr>
          <a:lstStyle/>
          <a:p>
            <a:r>
              <a:rPr lang="en-US" sz="2800" dirty="0"/>
              <a:t>Specify the column names </a:t>
            </a:r>
          </a:p>
          <a:p>
            <a:r>
              <a:rPr lang="en-US" sz="2800" dirty="0"/>
              <a:t>Specify column data types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</a:rPr>
              <a:t>HOW?</a:t>
            </a:r>
          </a:p>
          <a:p>
            <a:r>
              <a:rPr lang="en-US" sz="2800" dirty="0"/>
              <a:t>Create the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StructType</a:t>
            </a:r>
            <a:r>
              <a:rPr lang="en-US" sz="2800" dirty="0"/>
              <a:t> schema first and then </a:t>
            </a:r>
          </a:p>
          <a:p>
            <a:r>
              <a:rPr lang="en-US" sz="2800" dirty="0"/>
              <a:t>Assign schema while creating a </a:t>
            </a:r>
            <a:r>
              <a:rPr lang="en-US" sz="2800" dirty="0" err="1"/>
              <a:t>DataFrame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Create a </a:t>
            </a:r>
            <a:r>
              <a:rPr lang="en-US" sz="2400" dirty="0" err="1"/>
              <a:t>DataFrame</a:t>
            </a:r>
            <a:r>
              <a:rPr lang="en-US" sz="2400" dirty="0"/>
              <a:t> with Schema --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8235950" cy="428261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pyspark.sql.types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pyspark.sql.types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IntegerType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emp_schema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([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(),True),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(),True),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("id",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(), True),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("gender",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(), True),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("salary",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(), True)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95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Create a </a:t>
            </a:r>
            <a:r>
              <a:rPr lang="en-US" sz="2400" dirty="0" err="1"/>
              <a:t>DataFrame</a:t>
            </a:r>
            <a:r>
              <a:rPr lang="en-US" sz="2400" dirty="0"/>
              <a:t> with Schema --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7956550" cy="428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Define some data: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data2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("James", "Smith", 100, "M", 38000),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("Michael", "Rose", 200, "M", 49000),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("Robert", "Williams", 300, "M", 24000),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("Maria", "Jones", 600, "F", 94000),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("Mary", "Brown", 900, "F", 88000)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64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Create a </a:t>
            </a:r>
            <a:r>
              <a:rPr lang="en-US" sz="2400" dirty="0" err="1"/>
              <a:t>DataFrame</a:t>
            </a:r>
            <a:r>
              <a:rPr lang="en-US" sz="2400" dirty="0"/>
              <a:t> with Schema --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7956550" cy="4282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(data=data2,schema=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emp_schema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(truncate=False)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+-----------+----------+-------+--------+--------+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id    | gender | salary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+-----------+----------+-------+--------+--------+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James     | Smith    |100    |  M     | 38000  |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Michael   | Rose     |200    |  M     | 49000  |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Robert    | Williams |300    |  M     | 24000  |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Maria     | Jones    |600    |  F     | 94000  |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Mary      | Brown    |900    |  F     | 88000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+-----------+----------+-------+--------+--------+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3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4697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/>
              <a:t>DataFrame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9161" y="1150374"/>
            <a:ext cx="7172476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 distributed collection of billions of rows organized into named columns.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An abstraction for selecting, filtering, aggregating and plotting structured data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Partitioned: for parallelism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SQL can be used for 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9772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Summary : Creating DataFrames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7956550" cy="428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DataFrames can be created from many data sources: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 collections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CSV files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Parquet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Relational database tables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4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533" y="597031"/>
            <a:ext cx="7459594" cy="5533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/>
              <a:t>DataFrame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3873" y="1150374"/>
            <a:ext cx="753625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SzPct val="90000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SQL can be used for data transformation</a:t>
            </a:r>
          </a:p>
          <a:p>
            <a:pPr lvl="0">
              <a:spcBef>
                <a:spcPct val="20000"/>
              </a:spcBef>
              <a:buSzPct val="90000"/>
            </a:pP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DataFrame(name, age, salary)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register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a Table</a:t>
            </a:r>
          </a:p>
          <a:p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df.createOrReplaceTempView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("people")</a:t>
            </a:r>
          </a:p>
          <a:p>
            <a:endParaRPr lang="en-US" sz="20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Use SQL Query</a:t>
            </a:r>
          </a:p>
          <a:p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sql_query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"select * from people where age &lt; 20"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df_teens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new target DataFrame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df_teens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sql_query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sz="2400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5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617934"/>
          </a:xfrm>
        </p:spPr>
        <p:txBody>
          <a:bodyPr/>
          <a:lstStyle/>
          <a:p>
            <a:r>
              <a:rPr lang="en-US" dirty="0"/>
              <a:t>Spark DataFrame: Example</a:t>
            </a:r>
          </a:p>
        </p:txBody>
      </p:sp>
      <p:pic>
        <p:nvPicPr>
          <p:cNvPr id="15" name="Content Placeholder 14" descr="A picture containing table&#10;&#10;Description automatically generated">
            <a:extLst>
              <a:ext uri="{FF2B5EF4-FFF2-40B4-BE49-F238E27FC236}">
                <a16:creationId xmlns:a16="http://schemas.microsoft.com/office/drawing/2014/main" id="{7E42C557-9257-41C3-7745-14F4EC96E6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6748" y="891776"/>
            <a:ext cx="7737411" cy="405384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9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2979171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219128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4302276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  <a:r>
              <a:rPr lang="en-US" sz="20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  <a:r>
              <a:rPr lang="en-US" sz="20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  <a:r>
              <a:rPr lang="en-US" sz="20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PARTITIONED:</a:t>
            </a:r>
          </a:p>
          <a:p>
            <a:pPr lvl="1"/>
            <a:r>
              <a:rPr lang="en-US" sz="1800" dirty="0"/>
              <a:t>Number of rows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</a:t>
            </a:r>
          </a:p>
          <a:p>
            <a:pPr lvl="1"/>
            <a:r>
              <a:rPr lang="en-US" sz="1800" dirty="0"/>
              <a:t>Number of Partitions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                  </a:t>
            </a:r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  <a:p>
            <a:pPr lvl="1"/>
            <a:r>
              <a:rPr lang="en-US" sz="1800" dirty="0"/>
              <a:t>Number of rows per partition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40,000,000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 = 20,000 x 40,000,000</a:t>
            </a:r>
          </a:p>
          <a:p>
            <a:pPr lvl="1"/>
            <a:r>
              <a:rPr lang="en-US" sz="1800" dirty="0"/>
              <a:t>Any Transformation of this DataFrame can be parallelized by up 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executors/processes</a:t>
            </a:r>
          </a:p>
          <a:p>
            <a:pPr lvl="1"/>
            <a:r>
              <a:rPr lang="en-US" sz="1800" dirty="0"/>
              <a:t>Can register your DataFrame as a table and then fire SQL queries on the table/DataFrame.                  </a:t>
            </a:r>
            <a:r>
              <a:rPr lang="en-US" sz="1800" b="1" dirty="0">
                <a:highlight>
                  <a:srgbClr val="00FF00"/>
                </a:highlight>
              </a:rPr>
              <a:t>Simple Transformations and Usage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23DE4A-85C5-1782-E7B6-4A6346FBE758}"/>
              </a:ext>
            </a:extLst>
          </p:cNvPr>
          <p:cNvCxnSpPr>
            <a:cxnSpLocks/>
          </p:cNvCxnSpPr>
          <p:nvPr/>
        </p:nvCxnSpPr>
        <p:spPr>
          <a:xfrm>
            <a:off x="4355690" y="28808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322EC4-8385-7238-3CA0-24D60D7C4505}"/>
              </a:ext>
            </a:extLst>
          </p:cNvPr>
          <p:cNvCxnSpPr>
            <a:cxnSpLocks/>
          </p:cNvCxnSpPr>
          <p:nvPr/>
        </p:nvCxnSpPr>
        <p:spPr>
          <a:xfrm>
            <a:off x="5186516" y="18140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C76EA-0CD7-2EA5-59D2-FAE36BDE2AFF}"/>
              </a:ext>
            </a:extLst>
          </p:cNvPr>
          <p:cNvCxnSpPr>
            <a:cxnSpLocks/>
          </p:cNvCxnSpPr>
          <p:nvPr/>
        </p:nvCxnSpPr>
        <p:spPr>
          <a:xfrm>
            <a:off x="5014451" y="138634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DEE4E4-E960-0213-D043-7D857A6DFD89}"/>
              </a:ext>
            </a:extLst>
          </p:cNvPr>
          <p:cNvCxnSpPr>
            <a:cxnSpLocks/>
          </p:cNvCxnSpPr>
          <p:nvPr/>
        </p:nvCxnSpPr>
        <p:spPr>
          <a:xfrm>
            <a:off x="6253316" y="100289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711285-BD19-8AFB-FBEA-AC8779B63B60}"/>
              </a:ext>
            </a:extLst>
          </p:cNvPr>
          <p:cNvCxnSpPr>
            <a:cxnSpLocks/>
          </p:cNvCxnSpPr>
          <p:nvPr/>
        </p:nvCxnSpPr>
        <p:spPr>
          <a:xfrm>
            <a:off x="3018503" y="47096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7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2"/>
            <a:ext cx="7172476" cy="3774972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A distributed collection of rows with the same schema </a:t>
            </a:r>
          </a:p>
          <a:p>
            <a:pPr marL="685800" lvl="1" indent="-342900">
              <a:buFont typeface="Arial"/>
              <a:buChar char="•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DataFrame(name : STRING, age: INTEGER, salary: INTEGER)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Can be constructed from external data sources or RDDs into essentially an RDD of Row objects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Supports relational operators (e.g. </a:t>
            </a:r>
            <a:r>
              <a:rPr lang="en-US" i="1" dirty="0"/>
              <a:t>where</a:t>
            </a:r>
            <a:r>
              <a:rPr lang="en-US" dirty="0"/>
              <a:t>, </a:t>
            </a:r>
            <a:r>
              <a:rPr lang="en-US" i="1" dirty="0" err="1"/>
              <a:t>groupby</a:t>
            </a:r>
            <a:r>
              <a:rPr lang="en-US" dirty="0"/>
              <a:t>) as well as Spark operations.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Evaluated lazily </a:t>
            </a:r>
            <a:r>
              <a:rPr lang="en-US" dirty="0">
                <a:sym typeface="Wingdings"/>
              </a:rPr>
              <a:t> </a:t>
            </a:r>
            <a:r>
              <a:rPr lang="en-US" dirty="0" err="1">
                <a:sym typeface="Wingdings"/>
              </a:rPr>
              <a:t>unmaterialized</a:t>
            </a:r>
            <a:r>
              <a:rPr lang="en-US" dirty="0">
                <a:sym typeface="Wingdings"/>
              </a:rPr>
              <a:t> </a:t>
            </a:r>
            <a:r>
              <a:rPr lang="en-US" i="1" dirty="0">
                <a:sym typeface="Wingdings"/>
              </a:rPr>
              <a:t>logical</a:t>
            </a:r>
            <a:r>
              <a:rPr lang="en-US" dirty="0">
                <a:sym typeface="Wingdings"/>
              </a:rPr>
              <a:t> plan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8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DataFrame: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" y="845574"/>
            <a:ext cx="8357418" cy="41295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a DataFrame(name, age, salary)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spark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register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a table named “people”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df.</a:t>
            </a:r>
            <a:r>
              <a:rPr lang="en-US" dirty="0" err="1">
                <a:highlight>
                  <a:srgbClr val="C0C0C0"/>
                </a:highlight>
                <a:latin typeface="Courier" pitchFamily="2" charset="0"/>
              </a:rPr>
              <a:t>createOrReplaceTempView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("people")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query_1 = "select * from people where age &lt; 20"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df_teens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(sql_query_1)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query_2 = "select * from people where salary &gt; 200000"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high_salaries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(sql_query_2)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47514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18662</TotalTime>
  <Words>2121</Words>
  <Application>Microsoft Macintosh PowerPoint</Application>
  <PresentationFormat>On-screen Show (16:9)</PresentationFormat>
  <Paragraphs>341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Newslab Light</vt:lpstr>
      <vt:lpstr>Source Sans Pro Light</vt:lpstr>
      <vt:lpstr>Wingdings</vt:lpstr>
      <vt:lpstr>scu-ppt-master</vt:lpstr>
      <vt:lpstr>Creating Spark  DataFrames</vt:lpstr>
      <vt:lpstr>Challenges and Solutions</vt:lpstr>
      <vt:lpstr>PowerPoint Presentation</vt:lpstr>
      <vt:lpstr>PowerPoint Presentation</vt:lpstr>
      <vt:lpstr>Spark DataFrame: Example</vt:lpstr>
      <vt:lpstr>Spark DataFrame: Features</vt:lpstr>
      <vt:lpstr>Spark DataFrame: Features</vt:lpstr>
      <vt:lpstr>DataFrame</vt:lpstr>
      <vt:lpstr>DataFrame: Example</vt:lpstr>
      <vt:lpstr>Creating DataFrame: from Collection</vt:lpstr>
      <vt:lpstr>Creating DataFrame: from Collection: rename columns</vt:lpstr>
      <vt:lpstr>Creating DataFrame: from Collection</vt:lpstr>
      <vt:lpstr>Creating DataFrame: Inspect Schema</vt:lpstr>
      <vt:lpstr>Mannipulate DataFrame by SQL</vt:lpstr>
      <vt:lpstr>Creating DataFrame: from RDD</vt:lpstr>
      <vt:lpstr>Convert DataFrame to RDD</vt:lpstr>
      <vt:lpstr>Create DataFrame From CSV File with Header</vt:lpstr>
      <vt:lpstr>Create DataFrame From CSV File with Header</vt:lpstr>
      <vt:lpstr>Create DataFrame From CSV File without Header</vt:lpstr>
      <vt:lpstr>Create DataFrame From CSV File without Header</vt:lpstr>
      <vt:lpstr>Create DataFrame From JSON</vt:lpstr>
      <vt:lpstr>Create DataFrame From JSON</vt:lpstr>
      <vt:lpstr>Add New Columns to a  DataFrame</vt:lpstr>
      <vt:lpstr>Add New Columns to a  DataFrame</vt:lpstr>
      <vt:lpstr>Create a DataFrame with Schema</vt:lpstr>
      <vt:lpstr>Create a DataFrame with Schema --  Example</vt:lpstr>
      <vt:lpstr>Create a DataFrame with Schema --  Example</vt:lpstr>
      <vt:lpstr>Create a DataFrame with Schema --  Example</vt:lpstr>
      <vt:lpstr>Create a DataFrame with Schema --  Example</vt:lpstr>
      <vt:lpstr>Summary : Creating DataFrames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Parsian, Mahmoud</cp:lastModifiedBy>
  <cp:revision>238</cp:revision>
  <dcterms:created xsi:type="dcterms:W3CDTF">2015-02-13T19:56:21Z</dcterms:created>
  <dcterms:modified xsi:type="dcterms:W3CDTF">2022-05-13T17:27:01Z</dcterms:modified>
</cp:coreProperties>
</file>