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9" r:id="rId5"/>
    <p:sldId id="280" r:id="rId6"/>
    <p:sldId id="258" r:id="rId7"/>
    <p:sldId id="273" r:id="rId8"/>
    <p:sldId id="259" r:id="rId9"/>
    <p:sldId id="274" r:id="rId10"/>
    <p:sldId id="260" r:id="rId11"/>
    <p:sldId id="275" r:id="rId12"/>
    <p:sldId id="261" r:id="rId13"/>
    <p:sldId id="276" r:id="rId14"/>
    <p:sldId id="262" r:id="rId15"/>
    <p:sldId id="277" r:id="rId16"/>
    <p:sldId id="264" r:id="rId17"/>
    <p:sldId id="265" r:id="rId18"/>
    <p:sldId id="266" r:id="rId19"/>
    <p:sldId id="271" r:id="rId20"/>
    <p:sldId id="263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7E9-CDAB-9E40-B442-CF05C3E6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CEDCB-4CFB-EC49-B1A3-3D36B05E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4A7F-E121-6F43-9989-A3DAF32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32E-E59E-2C41-A7D8-3B0B812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CE26-5496-2445-BEE5-0BA4129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CF-0986-7A43-8A4A-56DA6F3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B620-C744-124A-89D7-887BF91B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DCA2-A469-A644-90A1-CC220C2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6D8C-7233-9344-B819-ABCF2B31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2086-7DF7-774E-98DE-513E009B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FDB7D-B85C-714A-A0CF-65AD81A8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6850-CC55-A244-B1C5-02B3B7EB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5C66-C12D-5644-B2EF-3080FFF4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9D28-9E41-7E49-902E-4360B42E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1CCC-FF30-7C4B-86FA-C06D183F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C3E9-03FF-0A48-874F-D078D609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7963-5257-B340-9EE5-C265962B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B83E-9969-1845-A72E-CED9953B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537D-4189-9945-B321-ADA9D8E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FD45-20E7-FA44-92F1-6D7343EC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A54-F8A7-854F-9CC0-478342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7509-4A29-B14B-9299-99029828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0AE0-AC64-2F40-8B85-4D1DDB53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86F7-241C-AC4F-90D9-56A1CB1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ED92-344A-8C49-9364-E8E2F83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DB27-7A2E-424A-BF44-3EE1561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FC1B-920D-E343-AA62-2C2F9FF4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2B94-4E65-FC4D-BEBE-59CA46B8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2533-DC6E-A945-B41B-B23C9984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56F6-630B-324B-B138-C298034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EC83B-213D-F348-AD83-0B1F4A88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56F-A209-D149-936C-947ACCC9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B406-EA77-3B4E-BD48-FA6AA8EC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02FF-6029-2C43-8C4F-138ECA5BA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4FC54-2DAC-9041-BD9A-88B91B89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1CC9A-C1AC-3448-9ACB-CBEC4D59D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F490-3B1E-2045-86F0-B873130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D0A26-1EE3-294D-92C4-98AE3FF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80FF2-D72F-2343-9C14-EFCB710D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15C3-AD32-4043-8AE3-3DA0FD19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5308-D42B-F741-9D68-7221D8FD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3F70-6AC3-0B45-92CC-F6B6EE2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15B8-9B78-3447-B804-8724E313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2A89-0912-1144-B541-A94CB6A0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40F77-EA0E-B14C-9BB2-AB58076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00935-3CE3-704F-83B6-BADD495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E1B9-EA0A-2443-89B9-4F252A9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CCDC-FCB3-9B44-A89B-822FCC92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7FF41-E147-574B-A464-AA2D6EF68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DF68-7CB2-B04E-AB61-3C4F1911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9A78-31BC-2C44-8D2E-D3F78B3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448C-D645-0A48-84C7-904067CF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BCE-FD99-0048-85B9-85FBEB97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477CD-CB15-0145-9587-C041F040D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13CF-759D-9849-AF59-581E443A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2F49-F415-E146-B84C-3DCC14AC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04CA-34C0-2F40-8973-140474E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45CC-8CD5-EE46-871C-16FC489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644D3-91A8-FA40-99F0-2F744E7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87EC-3F06-1F4E-AC96-34DEDCEB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6519-D498-E149-87EF-99E11731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887-8DBC-524E-9054-90FE97D7A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19EA-4E76-A44B-8A8C-0F5F4CD9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643"/>
            <a:ext cx="9144000" cy="279289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Parallelism &amp;</a:t>
            </a:r>
            <a:br>
              <a:rPr lang="en-US" dirty="0"/>
            </a:br>
            <a:r>
              <a:rPr lang="en-US" dirty="0"/>
              <a:t>Concurrency</a:t>
            </a:r>
            <a:br>
              <a:rPr lang="en-US" dirty="0"/>
            </a:br>
            <a:r>
              <a:rPr lang="en-US" sz="2700" dirty="0"/>
              <a:t>(informal introduction)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791"/>
            <a:ext cx="9144000" cy="7553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Mahmoud Parsian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966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BUT, Alex </a:t>
            </a:r>
            <a:r>
              <a:rPr lang="en-US" sz="2800" b="1" dirty="0"/>
              <a:t>is busy </a:t>
            </a:r>
            <a:r>
              <a:rPr lang="en-US" sz="2800" dirty="0"/>
              <a:t>and can not spend </a:t>
            </a:r>
            <a:r>
              <a:rPr lang="en-US" sz="2800" b="1" dirty="0"/>
              <a:t>234 minutes </a:t>
            </a:r>
            <a:r>
              <a:rPr lang="en-US" sz="2800" dirty="0"/>
              <a:t>for shopping.</a:t>
            </a:r>
          </a:p>
          <a:p>
            <a:pPr algn="l"/>
            <a:r>
              <a:rPr lang="en-US" sz="2800" b="1" dirty="0"/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10 of his friends (F1, F2, …, F10):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100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100 x 14 = 1400 seconds = 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70C0"/>
                </a:solidFill>
              </a:rPr>
              <a:t>234 minutes </a:t>
            </a:r>
            <a:r>
              <a:rPr lang="en-US" sz="2800" dirty="0">
                <a:solidFill>
                  <a:srgbClr val="0070C0"/>
                </a:solidFill>
              </a:rPr>
              <a:t>reduced to </a:t>
            </a:r>
            <a:r>
              <a:rPr lang="en-US" sz="2800" b="1" dirty="0">
                <a:solidFill>
                  <a:srgbClr val="0070C0"/>
                </a:solidFill>
              </a:rPr>
              <a:t>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25634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66581"/>
              </p:ext>
            </p:extLst>
          </p:nvPr>
        </p:nvGraphicFramePr>
        <p:xfrm>
          <a:off x="8418356" y="2405270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274239" y="1943605"/>
            <a:ext cx="253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Executor-10: F-10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408769" y="1692875"/>
            <a:ext cx="104235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7F028B1-31AA-D343-9D1D-CED03DD00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56916"/>
              </p:ext>
            </p:extLst>
          </p:nvPr>
        </p:nvGraphicFramePr>
        <p:xfrm>
          <a:off x="3422330" y="2435022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3093760-6E6F-E24E-AAEA-57F9A0AB185C}"/>
              </a:ext>
            </a:extLst>
          </p:cNvPr>
          <p:cNvSpPr txBox="1">
            <a:spLocks/>
          </p:cNvSpPr>
          <p:nvPr/>
        </p:nvSpPr>
        <p:spPr>
          <a:xfrm>
            <a:off x="3278213" y="1855930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F2</a:t>
            </a:r>
          </a:p>
        </p:txBody>
      </p:sp>
    </p:spTree>
    <p:extLst>
      <p:ext uri="{BB962C8B-B14F-4D97-AF65-F5344CB8AC3E}">
        <p14:creationId xmlns:p14="http://schemas.microsoft.com/office/powerpoint/2010/main" val="114364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spend 24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Alex calls 100 of his friends (F1, F2, …, F100): </a:t>
            </a:r>
          </a:p>
          <a:p>
            <a:pPr algn="l"/>
            <a:r>
              <a:rPr lang="en-US" sz="2800" dirty="0"/>
              <a:t>     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Therefore, Each friend will buy 10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 x 14 = 140 seconds = about 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70C0"/>
                </a:solidFill>
              </a:rPr>
              <a:t>234 minutes </a:t>
            </a:r>
            <a:r>
              <a:rPr lang="en-US" sz="2800" dirty="0">
                <a:solidFill>
                  <a:srgbClr val="0070C0"/>
                </a:solidFill>
              </a:rPr>
              <a:t>reduced to </a:t>
            </a:r>
            <a:r>
              <a:rPr lang="en-US" sz="2800" b="1" dirty="0">
                <a:solidFill>
                  <a:srgbClr val="0070C0"/>
                </a:solidFill>
              </a:rPr>
              <a:t>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9076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9829"/>
              </p:ext>
            </p:extLst>
          </p:nvPr>
        </p:nvGraphicFramePr>
        <p:xfrm>
          <a:off x="8096003" y="2476154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3" y="1982604"/>
            <a:ext cx="3163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Executor-100: F-100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530011" y="1495910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507197"/>
              </p:ext>
            </p:extLst>
          </p:nvPr>
        </p:nvGraphicFramePr>
        <p:xfrm>
          <a:off x="3424882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28756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even spend 3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</a:t>
            </a:r>
            <a:r>
              <a:rPr lang="en-US" sz="2800" dirty="0"/>
              <a:t>1000</a:t>
            </a:r>
            <a:r>
              <a:rPr lang="en-US" sz="2800" dirty="0">
                <a:solidFill>
                  <a:srgbClr val="0070C0"/>
                </a:solidFill>
              </a:rPr>
              <a:t> of his friends (F1, F2, …, F1000):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 single item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x 14 = 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HUGE IMPROVEMENT:  </a:t>
            </a:r>
          </a:p>
          <a:p>
            <a:pPr lvl="1" algn="l"/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234 minutes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reduced to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5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06388"/>
              </p:ext>
            </p:extLst>
          </p:nvPr>
        </p:nvGraphicFramePr>
        <p:xfrm>
          <a:off x="838200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6807"/>
              </p:ext>
            </p:extLst>
          </p:nvPr>
        </p:nvGraphicFramePr>
        <p:xfrm>
          <a:off x="8096003" y="2476154"/>
          <a:ext cx="2249556" cy="104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4" y="1982604"/>
            <a:ext cx="2530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Executor-1000: F-1000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616508" y="2382714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49884"/>
              </p:ext>
            </p:extLst>
          </p:nvPr>
        </p:nvGraphicFramePr>
        <p:xfrm>
          <a:off x="3424882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315425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1"/>
            <a:ext cx="8281987" cy="13239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How do we write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parallel programs?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1628776"/>
            <a:ext cx="8270875" cy="46085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Task parallelism </a:t>
            </a:r>
          </a:p>
          <a:p>
            <a:pPr lvl="1"/>
            <a:r>
              <a:rPr lang="en-US" dirty="0">
                <a:latin typeface="Arial" charset="0"/>
              </a:rPr>
              <a:t>Partition various tasks carried out solving the problem among the cores.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  <a:p>
            <a:pPr lvl="1"/>
            <a:r>
              <a:rPr lang="en-US" dirty="0">
                <a:latin typeface="Arial" charset="0"/>
              </a:rPr>
              <a:t>Partition the data used in solving the problem among the cores.</a:t>
            </a:r>
          </a:p>
          <a:p>
            <a:pPr lvl="1"/>
            <a:r>
              <a:rPr lang="en-US" dirty="0">
                <a:latin typeface="Arial" charset="0"/>
              </a:rPr>
              <a:t>Each core carries out similar operations on it</a:t>
            </a:r>
            <a:r>
              <a:rPr lang="ja-JP" altLang="en-US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part of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Let your data has 200,000,000,000 data points</a:t>
            </a:r>
          </a:p>
          <a:p>
            <a:r>
              <a:rPr lang="en-US" dirty="0">
                <a:latin typeface="Arial" charset="0"/>
              </a:rPr>
              <a:t>Partition your data into 100,000 chunks: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partitions: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records per partition: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2000,000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 x 2000,000 = </a:t>
            </a:r>
            <a:r>
              <a:rPr lang="en-US" dirty="0">
                <a:latin typeface="Arial" charset="0"/>
              </a:rPr>
              <a:t>200,000,000,000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Assume you want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</a:t>
            </a:r>
            <a:r>
              <a:rPr lang="en-US" dirty="0">
                <a:latin typeface="Arial" charset="0"/>
              </a:rPr>
              <a:t>on (a transformation function) each record and create a new record</a:t>
            </a:r>
          </a:p>
          <a:p>
            <a:r>
              <a:rPr lang="en-US" dirty="0">
                <a:latin typeface="Arial" charset="0"/>
              </a:rPr>
              <a:t>With these partitioning in place, The fastest way 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 </a:t>
            </a:r>
            <a:r>
              <a:rPr lang="en-US" dirty="0">
                <a:latin typeface="Arial" charset="0"/>
              </a:rPr>
              <a:t>will be to have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  <a:r>
              <a:rPr lang="en-US" dirty="0">
                <a:latin typeface="Arial" charset="0"/>
              </a:rPr>
              <a:t> mappers (mappers are transformations, which execute in parallel)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First, we assign 1000 of these partitions to 1000 mappers (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each mapper gets a single partition, which has 2,000,000 records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Once a mapper completes its task, we assign another partition to that mapper</a:t>
            </a:r>
          </a:p>
          <a:p>
            <a:r>
              <a:rPr lang="en-US" dirty="0">
                <a:latin typeface="Arial" charset="0"/>
              </a:rPr>
              <a:t>This iteration continues until we exhaust all 100,000 partitions</a:t>
            </a:r>
          </a:p>
          <a:p>
            <a:r>
              <a:rPr lang="en-US" b="1" dirty="0">
                <a:solidFill>
                  <a:srgbClr val="00B050"/>
                </a:solidFill>
                <a:latin typeface="Arial" charset="0"/>
              </a:rPr>
              <a:t>At most 1000 mappers are executing at a single point of time.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Arial" charset="0"/>
              </a:rPr>
              <a:t>The more mappers we have: 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Arial" charset="0"/>
              </a:rPr>
              <a:t>The more  we execute faster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42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Parallelism requires Coordination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919288" y="981075"/>
            <a:ext cx="8559800" cy="511175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Executors usually need to coordinate their work.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Communication</a:t>
            </a:r>
            <a:r>
              <a:rPr lang="en-US" dirty="0">
                <a:latin typeface="Arial" charset="0"/>
              </a:rPr>
              <a:t> – one or more Executors send their current partial results to another core.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Load balancing </a:t>
            </a:r>
            <a:r>
              <a:rPr lang="en-US" dirty="0">
                <a:latin typeface="Arial" charset="0"/>
              </a:rPr>
              <a:t>– share the work evenly among the Executors so that one is not heavily loaded.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Synchronization</a:t>
            </a:r>
            <a:r>
              <a:rPr lang="en-US" dirty="0">
                <a:latin typeface="Arial" charset="0"/>
              </a:rPr>
              <a:t> – because each Executors works at its own pace, make sure Executors do not get too far ahead of the rest.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NOTE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: If you use 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Spark or MapReduce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, then all of these are done automagically for you!!!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sz="1200">
                <a:latin typeface="Arial" charset="0"/>
              </a:rPr>
              <a:t>Copyright © 2010, Elsevier Inc. All rights Reserved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3"/>
            <a:ext cx="9144000" cy="15015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36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2017642"/>
            <a:ext cx="10465905" cy="400547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fact of </a:t>
            </a:r>
            <a:r>
              <a:rPr lang="en-US" sz="3200" u="sng" dirty="0"/>
              <a:t>two or more events or circumstances happening </a:t>
            </a:r>
            <a:r>
              <a:rPr lang="en-US" sz="3200" dirty="0"/>
              <a:t>or existing </a:t>
            </a:r>
            <a:r>
              <a:rPr lang="en-US" sz="3200" u="sng" dirty="0"/>
              <a:t>at the same time</a:t>
            </a:r>
            <a:r>
              <a:rPr lang="en-US" sz="3200" dirty="0"/>
              <a:t>.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The ability to execute more than one program or task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Example: "a high level of concurrency is crucial to good performance in a multiuser database system"</a:t>
            </a:r>
          </a:p>
        </p:txBody>
      </p:sp>
    </p:spTree>
    <p:extLst>
      <p:ext uri="{BB962C8B-B14F-4D97-AF65-F5344CB8AC3E}">
        <p14:creationId xmlns:p14="http://schemas.microsoft.com/office/powerpoint/2010/main" val="205823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76619"/>
          </a:xfrm>
        </p:spPr>
        <p:txBody>
          <a:bodyPr>
            <a:noAutofit/>
          </a:bodyPr>
          <a:lstStyle/>
          <a:p>
            <a:r>
              <a:rPr lang="en-US" sz="4400" dirty="0"/>
              <a:t>Partitioner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partitioner partitions the input into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If input has 200,000,000,000 records and we partition this input into 200,000 chunks, then we have: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Number of partitions: 200,000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Size of each partition: 1000,000 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200,000,000,000 = 200,000 x 1000,000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Typically, a chunk (1000,000 records) becomes a unit of parallelism.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Chunk = Partition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Benefits of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Parallel computing models the real world</a:t>
            </a:r>
            <a:r>
              <a:rPr lang="en-US" dirty="0"/>
              <a:t>. The world around us isn't serial and sequential: many things happen at the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Saves time</a:t>
            </a:r>
            <a:r>
              <a:rPr lang="en-US" dirty="0"/>
              <a:t>. Serial/sequential computing forces fast processors to do things inefficiently.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Saves money</a:t>
            </a:r>
            <a:r>
              <a:rPr lang="en-US" dirty="0"/>
              <a:t>. By saving time, parallel computing makes things cheaper and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Solve more complex or larger problems</a:t>
            </a:r>
            <a:r>
              <a:rPr lang="en-US" dirty="0"/>
              <a:t>  be partitioning them into smaller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Solve Larger Problems in a short point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Leverage all available resources.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9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/>
              <a:t>Parallelism</a:t>
            </a:r>
            <a:r>
              <a:rPr lang="en-US" sz="3000" dirty="0"/>
              <a:t> is basically a type of computation in which</a:t>
            </a:r>
          </a:p>
          <a:p>
            <a:pPr algn="l"/>
            <a:r>
              <a:rPr lang="en-US" sz="3000" dirty="0"/>
              <a:t>many computations or operations are carried out in parallel. 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Sequential tasks:</a:t>
            </a:r>
            <a:r>
              <a:rPr lang="en-US" b="1" dirty="0"/>
              <a:t>			</a:t>
            </a:r>
            <a:r>
              <a:rPr lang="en-US" b="1" u="sng" dirty="0"/>
              <a:t>Parallel tasks:</a:t>
            </a:r>
          </a:p>
          <a:p>
            <a:pPr algn="l"/>
            <a:r>
              <a:rPr lang="en-US" dirty="0"/>
              <a:t>Task-1: 15 minutes			Task-1, Task-2, Task-3, Task-4</a:t>
            </a:r>
          </a:p>
          <a:p>
            <a:pPr algn="l"/>
            <a:r>
              <a:rPr lang="en-US" dirty="0"/>
              <a:t>Task-2: 20 minutes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20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80 minutes</a:t>
            </a:r>
            <a:r>
              <a:rPr lang="en-US" dirty="0"/>
              <a:t>		</a:t>
            </a:r>
            <a:r>
              <a:rPr lang="en-US" b="1" dirty="0">
                <a:solidFill>
                  <a:srgbClr val="002060"/>
                </a:solidFill>
              </a:rPr>
              <a:t>Total Elapsed time: 25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dirty="0"/>
              <a:t>Therefore, Parallelism improves execution time.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148470" y="2508422"/>
            <a:ext cx="0" cy="273943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3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What if </a:t>
            </a:r>
            <a:r>
              <a:rPr lang="en-US" b="1" dirty="0">
                <a:solidFill>
                  <a:srgbClr val="002060"/>
                </a:solidFill>
              </a:rPr>
              <a:t>Task-3</a:t>
            </a:r>
            <a:r>
              <a:rPr lang="en-US" b="1" dirty="0">
                <a:solidFill>
                  <a:srgbClr val="00B05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Task-4</a:t>
            </a:r>
            <a:r>
              <a:rPr lang="en-US" b="1" dirty="0">
                <a:solidFill>
                  <a:srgbClr val="00B050"/>
                </a:solidFill>
              </a:rPr>
              <a:t> depends on output of </a:t>
            </a:r>
            <a:r>
              <a:rPr lang="en-US" b="1" dirty="0">
                <a:solidFill>
                  <a:srgbClr val="002060"/>
                </a:solidFill>
              </a:rPr>
              <a:t>Task-1 and Task-2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Sequential tasks:</a:t>
            </a:r>
            <a:r>
              <a:rPr lang="en-US" b="1" dirty="0"/>
              <a:t>			</a:t>
            </a:r>
            <a:r>
              <a:rPr lang="en-US" b="1" u="sng" dirty="0"/>
              <a:t>Parallel tasks:</a:t>
            </a:r>
          </a:p>
          <a:p>
            <a:pPr algn="l"/>
            <a:r>
              <a:rPr lang="en-US" dirty="0"/>
              <a:t>Task-1: 15 minutes			Iteration-1: Task-1, Task-2 (duration: 20 mins)</a:t>
            </a:r>
          </a:p>
          <a:p>
            <a:pPr algn="l"/>
            <a:r>
              <a:rPr lang="en-US" dirty="0"/>
              <a:t>Task-2: 20 minutes                                  Iteration-2: Task-3, Task-4 (duration: 25 mins)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20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80 minutes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Total Elapsed time: 45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Dependencies can be bottlenecks!!!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272038" y="2059280"/>
            <a:ext cx="0" cy="30934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1081862" cy="4671391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735CE-CC34-9D4F-881A-6D8C40CA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3" y="1631092"/>
            <a:ext cx="11043373" cy="37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Birthday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Alex wants to throw a big birthday party.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 has a list of 1000 items to buy from a Safeway (grocery store).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to buy: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item-1: ice-cream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item-2: chips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item-3: oranges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item-4: cup cakes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item-1000: grapes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long will it take for Alex to buy all these 1000 items (assuming that he is the only person in grocery store)?</a:t>
            </a:r>
          </a:p>
        </p:txBody>
      </p:sp>
    </p:spTree>
    <p:extLst>
      <p:ext uri="{BB962C8B-B14F-4D97-AF65-F5344CB8AC3E}">
        <p14:creationId xmlns:p14="http://schemas.microsoft.com/office/powerpoint/2010/main" val="35258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216"/>
              </p:ext>
            </p:extLst>
          </p:nvPr>
        </p:nvGraphicFramePr>
        <p:xfrm>
          <a:off x="3193774" y="1441173"/>
          <a:ext cx="5065643" cy="41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3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4205410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7139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long will it take for Alex to buy all these 1000 items (assuming that he is the only person in grocery store)?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estimated that on average he needs 14 seconds to find the item and put in the shopping cart.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he will spend 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1000 x 14 = 14,000 seconds = 234 minutes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BUT, Alex is busy and can not spend </a:t>
            </a:r>
            <a:r>
              <a:rPr lang="en-US" sz="2800" b="1" dirty="0"/>
              <a:t>234 minutes </a:t>
            </a:r>
            <a:r>
              <a:rPr lang="en-US" sz="2800" dirty="0">
                <a:solidFill>
                  <a:srgbClr val="0070C0"/>
                </a:solidFill>
              </a:rPr>
              <a:t>for shopping.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37221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8866"/>
          </a:xfrm>
        </p:spPr>
        <p:txBody>
          <a:bodyPr/>
          <a:lstStyle/>
          <a:p>
            <a:r>
              <a:rPr lang="en-US" dirty="0"/>
              <a:t>Processing Data? One Executor: Alex</a:t>
            </a:r>
            <a:br>
              <a:rPr lang="en-US" dirty="0"/>
            </a:br>
            <a:r>
              <a:rPr lang="en-US" dirty="0"/>
              <a:t>Buy item-1, then item-2, then item-3, …</a:t>
            </a:r>
            <a:br>
              <a:rPr lang="en-US" dirty="0"/>
            </a:br>
            <a:r>
              <a:rPr lang="en-US" dirty="0"/>
              <a:t>All is done in sequence: No Parallelism yet.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156277"/>
              </p:ext>
            </p:extLst>
          </p:nvPr>
        </p:nvGraphicFramePr>
        <p:xfrm>
          <a:off x="3064566" y="2613990"/>
          <a:ext cx="2718396" cy="339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3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58163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1414</Words>
  <Application>Microsoft Macintosh PowerPoint</Application>
  <PresentationFormat>Widescreen</PresentationFormat>
  <Paragraphs>277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Understanding  Parallelism &amp; Concurrency (informal introduction)</vt:lpstr>
      <vt:lpstr>Concurrency &amp; Parallelism (informal definition):</vt:lpstr>
      <vt:lpstr>Parallelism</vt:lpstr>
      <vt:lpstr>Parallelism</vt:lpstr>
      <vt:lpstr>Parallelism</vt:lpstr>
      <vt:lpstr>Birthday Example</vt:lpstr>
      <vt:lpstr>What is our Data?</vt:lpstr>
      <vt:lpstr>Birthday Example …</vt:lpstr>
      <vt:lpstr>Processing Data? One Executor: Alex Buy item-1, then item-2, then item-3, … All is done in sequence: No Parallelism yet.</vt:lpstr>
      <vt:lpstr>Birthday Example …</vt:lpstr>
      <vt:lpstr>Processing Data? 10 parallel executors Each executor operates in parallel &amp; independently</vt:lpstr>
      <vt:lpstr>Birthday Example …</vt:lpstr>
      <vt:lpstr>Processing Data? 100 parallel executors Each executor operates in parallel &amp; independently</vt:lpstr>
      <vt:lpstr>Birthday Example …</vt:lpstr>
      <vt:lpstr>Processing Data? 1000 parallel executors Each executor operates in parallel &amp; independently</vt:lpstr>
      <vt:lpstr>How do we write  parallel programs?</vt:lpstr>
      <vt:lpstr>Data parallelism</vt:lpstr>
      <vt:lpstr>Data parallelism</vt:lpstr>
      <vt:lpstr>Parallelism requires Coordination</vt:lpstr>
      <vt:lpstr>Partitioner</vt:lpstr>
      <vt:lpstr>Benefits of 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Parallelism</dc:title>
  <dc:creator>Parsian, Mahmoud</dc:creator>
  <cp:lastModifiedBy>Parsian, Mahmoud</cp:lastModifiedBy>
  <cp:revision>24</cp:revision>
  <dcterms:created xsi:type="dcterms:W3CDTF">2022-03-28T18:19:17Z</dcterms:created>
  <dcterms:modified xsi:type="dcterms:W3CDTF">2022-03-31T01:04:23Z</dcterms:modified>
</cp:coreProperties>
</file>