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1"/>
    <p:sldMasterId id="2147483677" r:id="rId2"/>
  </p:sldMasterIdLst>
  <p:notesMasterIdLst>
    <p:notesMasterId r:id="rId43"/>
  </p:notesMasterIdLst>
  <p:handoutMasterIdLst>
    <p:handoutMasterId r:id="rId44"/>
  </p:handoutMasterIdLst>
  <p:sldIdLst>
    <p:sldId id="265" r:id="rId3"/>
    <p:sldId id="324" r:id="rId4"/>
    <p:sldId id="339" r:id="rId5"/>
    <p:sldId id="366" r:id="rId6"/>
    <p:sldId id="373" r:id="rId7"/>
    <p:sldId id="367" r:id="rId8"/>
    <p:sldId id="372" r:id="rId9"/>
    <p:sldId id="368" r:id="rId10"/>
    <p:sldId id="365" r:id="rId11"/>
    <p:sldId id="293" r:id="rId12"/>
    <p:sldId id="320" r:id="rId13"/>
    <p:sldId id="369" r:id="rId14"/>
    <p:sldId id="370" r:id="rId15"/>
    <p:sldId id="291" r:id="rId16"/>
    <p:sldId id="298" r:id="rId17"/>
    <p:sldId id="257" r:id="rId18"/>
    <p:sldId id="273" r:id="rId19"/>
    <p:sldId id="326" r:id="rId20"/>
    <p:sldId id="332" r:id="rId21"/>
    <p:sldId id="371" r:id="rId22"/>
    <p:sldId id="374" r:id="rId23"/>
    <p:sldId id="331" r:id="rId24"/>
    <p:sldId id="333" r:id="rId25"/>
    <p:sldId id="334" r:id="rId26"/>
    <p:sldId id="335" r:id="rId27"/>
    <p:sldId id="337" r:id="rId28"/>
    <p:sldId id="338" r:id="rId29"/>
    <p:sldId id="345" r:id="rId30"/>
    <p:sldId id="280" r:id="rId31"/>
    <p:sldId id="301" r:id="rId32"/>
    <p:sldId id="304" r:id="rId33"/>
    <p:sldId id="358" r:id="rId34"/>
    <p:sldId id="360" r:id="rId35"/>
    <p:sldId id="364" r:id="rId36"/>
    <p:sldId id="322" r:id="rId37"/>
    <p:sldId id="340" r:id="rId38"/>
    <p:sldId id="341" r:id="rId39"/>
    <p:sldId id="343" r:id="rId40"/>
    <p:sldId id="344" r:id="rId41"/>
    <p:sldId id="352" r:id="rId4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B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1" autoAdjust="0"/>
    <p:restoredTop sz="77619" autoAdjust="0"/>
  </p:normalViewPr>
  <p:slideViewPr>
    <p:cSldViewPr snapToGrid="0" snapToObjects="1">
      <p:cViewPr varScale="1">
        <p:scale>
          <a:sx n="130" d="100"/>
          <a:sy n="130" d="100"/>
        </p:scale>
        <p:origin x="1392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rmbrus:Downloads:export%20(13)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rmbrus:Downloads:export%20(14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Blue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18-D943-8C40-52164BEEFE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Orange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18-D943-8C40-52164BEEFE3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Green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18-D943-8C40-52164BEEFE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08891544"/>
        <c:axId val="-2109382456"/>
      </c:barChart>
      <c:valAx>
        <c:axId val="-2109382456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Title</a:t>
                </a:r>
              </a:p>
            </c:rich>
          </c:tx>
          <c:overlay val="0"/>
        </c:title>
        <c:numFmt formatCode="0%" sourceLinked="1"/>
        <c:majorTickMark val="none"/>
        <c:minorTickMark val="none"/>
        <c:tickLblPos val="nextTo"/>
        <c:crossAx val="-2108891544"/>
        <c:crosses val="autoZero"/>
        <c:crossBetween val="between"/>
      </c:valAx>
      <c:catAx>
        <c:axId val="-210889154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crossAx val="-2109382456"/>
        <c:crosses val="autoZero"/>
        <c:auto val="1"/>
        <c:lblAlgn val="ctr"/>
        <c:lblOffset val="100"/>
        <c:noMultiLvlLbl val="0"/>
      </c:catAx>
    </c:plotArea>
    <c:legend>
      <c:legendPos val="r"/>
      <c:overlay val="0"/>
    </c:legend>
    <c:plotVisOnly val="1"/>
    <c:dispBlanksAs val="zero"/>
    <c:showDLblsOverMax val="0"/>
  </c:chart>
  <c:txPr>
    <a:bodyPr/>
    <a:lstStyle/>
    <a:p>
      <a:pPr>
        <a:defRPr sz="1200">
          <a:solidFill>
            <a:schemeClr val="tx1">
              <a:lumMod val="75000"/>
              <a:lumOff val="25000"/>
            </a:schemeClr>
          </a:solidFill>
          <a:latin typeface="Source Sans Pro Light"/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120000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31370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66-C14B-92C7-565B3B770F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BB258">
                <a:lumMod val="75000"/>
              </a:srgbClr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F66-C14B-92C7-565B3B770FBC}"/>
              </c:ext>
            </c:extLst>
          </c:dPt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68000</c:v>
                </c:pt>
                <c:pt idx="2">
                  <c:v>0</c:v>
                </c:pt>
                <c:pt idx="3">
                  <c:v>0</c:v>
                </c:pt>
                <c:pt idx="4">
                  <c:v>5413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66-C14B-92C7-565B3B770F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87000</c:v>
                </c:pt>
                <c:pt idx="3">
                  <c:v>0</c:v>
                </c:pt>
                <c:pt idx="4">
                  <c:v>9488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F66-C14B-92C7-565B3B770FB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74000</c:v>
                </c:pt>
                <c:pt idx="4">
                  <c:v>4129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F66-C14B-92C7-565B3B770F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10857528"/>
        <c:axId val="-2112686648"/>
      </c:barChart>
      <c:catAx>
        <c:axId val="-21108575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2686648"/>
        <c:crosses val="autoZero"/>
        <c:auto val="1"/>
        <c:lblAlgn val="ctr"/>
        <c:lblOffset val="100"/>
        <c:noMultiLvlLbl val="0"/>
      </c:catAx>
      <c:valAx>
        <c:axId val="-21126866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08575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Helvetica Neue Light"/>
          <a:cs typeface="Helvetica Neue Light"/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sz="1800" b="0" dirty="0">
                <a:latin typeface="Source Sans Pro"/>
                <a:cs typeface="Source Sans Pro"/>
              </a:rPr>
              <a:t>#</a:t>
            </a:r>
            <a:r>
              <a:rPr lang="en-US" sz="1800" b="0" baseline="0" dirty="0">
                <a:latin typeface="Source Sans Pro"/>
                <a:cs typeface="Source Sans Pro"/>
              </a:rPr>
              <a:t> Of Commits Per Month</a:t>
            </a:r>
            <a:endParaRPr lang="en-US" sz="1800" b="0" dirty="0">
              <a:latin typeface="Source Sans Pro"/>
              <a:cs typeface="Source Sans Pro"/>
            </a:endParaRP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'export (13).csv'!$B$1</c:f>
              <c:strCache>
                <c:ptCount val="1"/>
                <c:pt idx="0">
                  <c:v>numCommitters</c:v>
                </c:pt>
              </c:strCache>
            </c:strRef>
          </c:tx>
          <c:spPr>
            <a:solidFill>
              <a:schemeClr val="accent2"/>
            </a:solidFill>
            <a:ln w="25400" cap="flat" cmpd="sng" algn="ctr">
              <a:solidFill>
                <a:schemeClr val="accent2">
                  <a:shade val="50000"/>
                </a:schemeClr>
              </a:solidFill>
              <a:prstDash val="solid"/>
            </a:ln>
            <a:effectLst/>
          </c:spPr>
          <c:invertIfNegative val="0"/>
          <c:cat>
            <c:strRef>
              <c:f>'export (13).csv'!$A$2:$A$16</c:f>
              <c:strCache>
                <c:ptCount val="15"/>
                <c:pt idx="0">
                  <c:v>2014-03</c:v>
                </c:pt>
                <c:pt idx="1">
                  <c:v>2014-04</c:v>
                </c:pt>
                <c:pt idx="2">
                  <c:v>2014-05</c:v>
                </c:pt>
                <c:pt idx="3">
                  <c:v>2014-06</c:v>
                </c:pt>
                <c:pt idx="4">
                  <c:v>2014-07</c:v>
                </c:pt>
                <c:pt idx="5">
                  <c:v>2014-08</c:v>
                </c:pt>
                <c:pt idx="6">
                  <c:v>2014-09</c:v>
                </c:pt>
                <c:pt idx="7">
                  <c:v>2014-10</c:v>
                </c:pt>
                <c:pt idx="8">
                  <c:v>2014-11</c:v>
                </c:pt>
                <c:pt idx="9">
                  <c:v>2014-12</c:v>
                </c:pt>
                <c:pt idx="10">
                  <c:v>2015-01</c:v>
                </c:pt>
                <c:pt idx="11">
                  <c:v>2015-02</c:v>
                </c:pt>
                <c:pt idx="12">
                  <c:v>2015-03</c:v>
                </c:pt>
                <c:pt idx="13">
                  <c:v>2015-04</c:v>
                </c:pt>
                <c:pt idx="14">
                  <c:v>2015-05</c:v>
                </c:pt>
              </c:strCache>
            </c:strRef>
          </c:cat>
          <c:val>
            <c:numRef>
              <c:f>'export (13).csv'!$B$2:$B$16</c:f>
              <c:numCache>
                <c:formatCode>General</c:formatCode>
                <c:ptCount val="15"/>
                <c:pt idx="0">
                  <c:v>20</c:v>
                </c:pt>
                <c:pt idx="1">
                  <c:v>45</c:v>
                </c:pt>
                <c:pt idx="2">
                  <c:v>45</c:v>
                </c:pt>
                <c:pt idx="3">
                  <c:v>71</c:v>
                </c:pt>
                <c:pt idx="4">
                  <c:v>85</c:v>
                </c:pt>
                <c:pt idx="5">
                  <c:v>95</c:v>
                </c:pt>
                <c:pt idx="6">
                  <c:v>59</c:v>
                </c:pt>
                <c:pt idx="7">
                  <c:v>99</c:v>
                </c:pt>
                <c:pt idx="8">
                  <c:v>82</c:v>
                </c:pt>
                <c:pt idx="9">
                  <c:v>82</c:v>
                </c:pt>
                <c:pt idx="10">
                  <c:v>61</c:v>
                </c:pt>
                <c:pt idx="11">
                  <c:v>160</c:v>
                </c:pt>
                <c:pt idx="12">
                  <c:v>97</c:v>
                </c:pt>
                <c:pt idx="13">
                  <c:v>130</c:v>
                </c:pt>
                <c:pt idx="14">
                  <c:v>195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4C-C044-BD8A-E6EF365CBD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6129656"/>
        <c:axId val="-2129632424"/>
      </c:barChart>
      <c:catAx>
        <c:axId val="21461296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2700000" vert="horz"/>
          <a:lstStyle/>
          <a:p>
            <a:pPr>
              <a:defRPr sz="1400">
                <a:latin typeface="Source Sans Pro"/>
                <a:cs typeface="Source Sans Pro"/>
              </a:defRPr>
            </a:pPr>
            <a:endParaRPr lang="en-US"/>
          </a:p>
        </c:txPr>
        <c:crossAx val="-2129632424"/>
        <c:crosses val="autoZero"/>
        <c:auto val="1"/>
        <c:lblAlgn val="ctr"/>
        <c:lblOffset val="100"/>
        <c:noMultiLvlLbl val="0"/>
      </c:catAx>
      <c:valAx>
        <c:axId val="-21296324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Source Sans Pro"/>
                <a:cs typeface="Source Sans Pro"/>
              </a:defRPr>
            </a:pPr>
            <a:endParaRPr lang="en-US"/>
          </a:p>
        </c:txPr>
        <c:crossAx val="21461296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="0" dirty="0">
                <a:latin typeface="Source Sans Pro"/>
                <a:cs typeface="Source Sans Pro"/>
              </a:rPr>
              <a:t>#</a:t>
            </a:r>
            <a:r>
              <a:rPr lang="en-US" b="0" baseline="0" dirty="0">
                <a:latin typeface="Source Sans Pro"/>
                <a:cs typeface="Source Sans Pro"/>
              </a:rPr>
              <a:t> of Contributors</a:t>
            </a:r>
            <a:endParaRPr lang="en-US" b="0" dirty="0">
              <a:latin typeface="Source Sans Pro"/>
              <a:cs typeface="Source Sans Pro"/>
            </a:endParaRP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'export (14).csv'!$B$1</c:f>
              <c:strCache>
                <c:ptCount val="1"/>
                <c:pt idx="0">
                  <c:v>numCommitters</c:v>
                </c:pt>
              </c:strCache>
            </c:strRef>
          </c:tx>
          <c:spPr>
            <a:solidFill>
              <a:schemeClr val="accent1"/>
            </a:solidFill>
            <a:ln w="25400" cap="flat" cmpd="sng" algn="ctr">
              <a:solidFill>
                <a:schemeClr val="accent1">
                  <a:shade val="50000"/>
                </a:schemeClr>
              </a:solidFill>
              <a:prstDash val="solid"/>
            </a:ln>
            <a:effectLst/>
          </c:spPr>
          <c:invertIfNegative val="0"/>
          <c:cat>
            <c:strRef>
              <c:f>'export (14).csv'!$A$2:$A$17</c:f>
              <c:strCache>
                <c:ptCount val="16"/>
                <c:pt idx="0">
                  <c:v>2014-03</c:v>
                </c:pt>
                <c:pt idx="1">
                  <c:v>2014-04</c:v>
                </c:pt>
                <c:pt idx="2">
                  <c:v>2014-05</c:v>
                </c:pt>
                <c:pt idx="3">
                  <c:v>2014-06</c:v>
                </c:pt>
                <c:pt idx="4">
                  <c:v>2014-07</c:v>
                </c:pt>
                <c:pt idx="5">
                  <c:v>2014-08</c:v>
                </c:pt>
                <c:pt idx="6">
                  <c:v>2014-09</c:v>
                </c:pt>
                <c:pt idx="7">
                  <c:v>2014-10</c:v>
                </c:pt>
                <c:pt idx="8">
                  <c:v>2014-11</c:v>
                </c:pt>
                <c:pt idx="9">
                  <c:v>2014-12</c:v>
                </c:pt>
                <c:pt idx="10">
                  <c:v>2015-01</c:v>
                </c:pt>
                <c:pt idx="11">
                  <c:v>2015-02</c:v>
                </c:pt>
                <c:pt idx="12">
                  <c:v>2015-03</c:v>
                </c:pt>
                <c:pt idx="13">
                  <c:v>2015-04</c:v>
                </c:pt>
                <c:pt idx="14">
                  <c:v>2015-05</c:v>
                </c:pt>
                <c:pt idx="15">
                  <c:v>2015-06</c:v>
                </c:pt>
              </c:strCache>
            </c:strRef>
          </c:cat>
          <c:val>
            <c:numRef>
              <c:f>'export (14).csv'!$B$2:$B$17</c:f>
              <c:numCache>
                <c:formatCode>General</c:formatCode>
                <c:ptCount val="16"/>
                <c:pt idx="0">
                  <c:v>0</c:v>
                </c:pt>
                <c:pt idx="1">
                  <c:v>7</c:v>
                </c:pt>
                <c:pt idx="2">
                  <c:v>20</c:v>
                </c:pt>
                <c:pt idx="3">
                  <c:v>28</c:v>
                </c:pt>
                <c:pt idx="4">
                  <c:v>38</c:v>
                </c:pt>
                <c:pt idx="5">
                  <c:v>46</c:v>
                </c:pt>
                <c:pt idx="6">
                  <c:v>60</c:v>
                </c:pt>
                <c:pt idx="7">
                  <c:v>69</c:v>
                </c:pt>
                <c:pt idx="8">
                  <c:v>81</c:v>
                </c:pt>
                <c:pt idx="9">
                  <c:v>90</c:v>
                </c:pt>
                <c:pt idx="10">
                  <c:v>101</c:v>
                </c:pt>
                <c:pt idx="11">
                  <c:v>104</c:v>
                </c:pt>
                <c:pt idx="12">
                  <c:v>116</c:v>
                </c:pt>
                <c:pt idx="13">
                  <c:v>131</c:v>
                </c:pt>
                <c:pt idx="14">
                  <c:v>152</c:v>
                </c:pt>
                <c:pt idx="15">
                  <c:v>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A3-9543-B750-6AECCFD732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8254328"/>
        <c:axId val="-2108287784"/>
      </c:barChart>
      <c:catAx>
        <c:axId val="-21082543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2700000"/>
          <a:lstStyle/>
          <a:p>
            <a:pPr>
              <a:defRPr sz="1400">
                <a:latin typeface="Source Sans Pro"/>
                <a:cs typeface="Source Sans Pro"/>
              </a:defRPr>
            </a:pPr>
            <a:endParaRPr lang="en-US"/>
          </a:p>
        </c:txPr>
        <c:crossAx val="-2108287784"/>
        <c:crosses val="autoZero"/>
        <c:auto val="1"/>
        <c:lblAlgn val="ctr"/>
        <c:lblOffset val="100"/>
        <c:noMultiLvlLbl val="0"/>
      </c:catAx>
      <c:valAx>
        <c:axId val="-21082877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Source Sans Pro"/>
                <a:cs typeface="Source Sans Pro"/>
              </a:defRPr>
            </a:pPr>
            <a:endParaRPr lang="en-US"/>
          </a:p>
        </c:txPr>
        <c:crossAx val="-21082543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F1A25-DA02-B94D-83E7-38F452A4DD0B}" type="datetimeFigureOut">
              <a:rPr lang="en-US" smtClean="0"/>
              <a:t>5/12/22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C09CB-2270-054A-9B13-647CA8C3F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39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D608E-326B-064D-8838-D0E4D51BA537}" type="datetimeFigureOut">
              <a:rPr lang="en-US" smtClean="0"/>
              <a:t>5/12/22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D4D4E-5193-8942-A6D2-CAFDBF6BEB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42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459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02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95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67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638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59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77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 </a:t>
            </a:r>
            <a:r>
              <a:rPr lang="en-US" dirty="0" err="1"/>
              <a:t>sql</a:t>
            </a:r>
            <a:r>
              <a:rPr lang="en-US" baseline="0" dirty="0"/>
              <a:t> convenient for computing multiple things at the same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820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</a:t>
            </a:r>
            <a:r>
              <a:rPr lang="en-US" baseline="0" dirty="0"/>
              <a:t> in </a:t>
            </a:r>
            <a:r>
              <a:rPr lang="en-US" baseline="0" dirty="0" err="1"/>
              <a:t>Scala</a:t>
            </a:r>
            <a:r>
              <a:rPr lang="en-US" baseline="0" dirty="0"/>
              <a:t> because functional programming languages naturally support compiler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74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18" y="2001452"/>
            <a:ext cx="6752167" cy="7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1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2993501"/>
            <a:ext cx="6858000" cy="1046663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4040164"/>
            <a:ext cx="6858000" cy="417536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040832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132"/>
            <a:ext cx="6858000" cy="2302872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7206"/>
            <a:ext cx="6858000" cy="467261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653863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5711467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3270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7574802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1945507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7239330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60770012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8906155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578581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891" y="1488808"/>
            <a:ext cx="4630951" cy="5201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298156"/>
            <a:ext cx="7772400" cy="951424"/>
          </a:xfrm>
        </p:spPr>
        <p:txBody>
          <a:bodyPr anchor="b"/>
          <a:lstStyle>
            <a:lvl1pPr algn="ctr">
              <a:defRPr sz="4000" b="1" cap="none">
                <a:solidFill>
                  <a:schemeClr val="tx1">
                    <a:lumMod val="40000"/>
                    <a:lumOff val="60000"/>
                  </a:schemeClr>
                </a:solidFill>
                <a:latin typeface="Newslab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3613248"/>
            <a:ext cx="7772400" cy="347071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Newslab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722313" y="3254202"/>
            <a:ext cx="7772400" cy="351042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bg2">
                    <a:lumMod val="90000"/>
                  </a:schemeClr>
                </a:solidFill>
                <a:latin typeface="Newslab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89962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9970608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2510736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5132069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979533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6999435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8976565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4246011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5171442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264548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918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372" y="265514"/>
            <a:ext cx="8254428" cy="6530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372" y="1200151"/>
            <a:ext cx="8254428" cy="3188516"/>
          </a:xfrm>
        </p:spPr>
        <p:txBody>
          <a:bodyPr/>
          <a:lstStyle>
            <a:lvl1pPr marL="0" indent="0">
              <a:buNone/>
              <a:defRPr/>
            </a:lvl1pPr>
            <a:lvl2pPr marL="800100" indent="-342900">
              <a:buClr>
                <a:schemeClr val="bg2">
                  <a:lumMod val="90000"/>
                </a:schemeClr>
              </a:buClr>
              <a:buFont typeface="Lucida Grande"/>
              <a:buChar char="&gt;"/>
              <a:defRPr/>
            </a:lvl2pPr>
            <a:lvl3pPr marL="1257300" indent="-342900">
              <a:buClr>
                <a:schemeClr val="bg2">
                  <a:lumMod val="90000"/>
                </a:schemeClr>
              </a:buClr>
              <a:buFont typeface="Lucida Grande"/>
              <a:buChar char="&gt;"/>
              <a:defRPr/>
            </a:lvl3pPr>
            <a:lvl4pPr marL="1714500" indent="-34290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2400"/>
            </a:lvl4pPr>
            <a:lvl5pPr marL="2171700" indent="-34290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02" y="4737367"/>
            <a:ext cx="2206029" cy="2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771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99301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59750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5353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31151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Set Footer from Insert Dropdown Menu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16000" y="205979"/>
            <a:ext cx="7172477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149048"/>
            <a:ext cx="3556000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tabLst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9048"/>
            <a:ext cx="3540277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8727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36949" y="1728107"/>
            <a:ext cx="7027333" cy="1082229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</a:defRPr>
            </a:lvl1pPr>
          </a:lstStyle>
          <a:p>
            <a:r>
              <a:rPr lang="en-US" dirty="0"/>
              <a:t>Title goes here. </a:t>
            </a:r>
            <a:br>
              <a:rPr lang="en-US" dirty="0"/>
            </a:br>
            <a:r>
              <a:rPr lang="en-US" dirty="0"/>
              <a:t>It can be one or two lines.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7099" y="2895008"/>
            <a:ext cx="6400800" cy="453863"/>
          </a:xfrm>
        </p:spPr>
        <p:txBody>
          <a:bodyPr lIns="91440" tIns="45720" rIns="91440" bIns="45720" anchor="b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Author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137099" y="3281888"/>
            <a:ext cx="6446838" cy="4434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Date Here, 2015</a:t>
            </a:r>
          </a:p>
        </p:txBody>
      </p:sp>
    </p:spTree>
    <p:extLst>
      <p:ext uri="{BB962C8B-B14F-4D97-AF65-F5344CB8AC3E}">
        <p14:creationId xmlns:p14="http://schemas.microsoft.com/office/powerpoint/2010/main" val="11652448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Set Footer from Insert Dropdown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09523" y="1029665"/>
            <a:ext cx="6930571" cy="2440157"/>
          </a:xfrm>
        </p:spPr>
        <p:txBody>
          <a:bodyPr anchor="ctr" anchorCtr="0"/>
          <a:lstStyle>
            <a:lvl1pPr algn="l">
              <a:defRPr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</a:defRPr>
            </a:lvl1pPr>
          </a:lstStyle>
          <a:p>
            <a:r>
              <a:rPr lang="en-US" dirty="0"/>
              <a:t>Here is a big question. </a:t>
            </a:r>
            <a:br>
              <a:rPr lang="en-US" dirty="0"/>
            </a:br>
            <a:r>
              <a:rPr lang="en-US" dirty="0"/>
              <a:t>Or a section opener.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209525" y="2866267"/>
            <a:ext cx="6851951" cy="138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2400" b="0" i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 second bit of copy can go here if needed. </a:t>
            </a:r>
          </a:p>
        </p:txBody>
      </p:sp>
    </p:spTree>
    <p:extLst>
      <p:ext uri="{BB962C8B-B14F-4D97-AF65-F5344CB8AC3E}">
        <p14:creationId xmlns:p14="http://schemas.microsoft.com/office/powerpoint/2010/main" val="37153066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Set Footer from Insert Dropdown Menu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16000" y="205979"/>
            <a:ext cx="7172477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151335"/>
            <a:ext cx="35620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Source Sans Pro Light"/>
                <a:cs typeface="Source Sans Pro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016000" y="1709780"/>
            <a:ext cx="356204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1028700" indent="-114300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54345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Source Sans Pro Light"/>
                <a:cs typeface="Source Sans Pro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9780"/>
            <a:ext cx="3543451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1028700" indent="-114300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129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Set Footer from Insert Dropdown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016000" y="205979"/>
            <a:ext cx="717247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r>
              <a:rPr lang="en-US" dirty="0"/>
              <a:t>Use this Chart to Start</a:t>
            </a:r>
          </a:p>
        </p:txBody>
      </p:sp>
      <p:graphicFrame>
        <p:nvGraphicFramePr>
          <p:cNvPr id="8" name="Picture Placeholder 9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027209151"/>
              </p:ext>
            </p:extLst>
          </p:nvPr>
        </p:nvGraphicFramePr>
        <p:xfrm>
          <a:off x="1209524" y="1200150"/>
          <a:ext cx="7172325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817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676" y="265514"/>
            <a:ext cx="8229600" cy="6530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676" y="1200151"/>
            <a:ext cx="4038600" cy="3394472"/>
          </a:xfrm>
        </p:spPr>
        <p:txBody>
          <a:bodyPr/>
          <a:lstStyle>
            <a:lvl1pPr marL="0" indent="0">
              <a:buNone/>
              <a:defRPr sz="2400"/>
            </a:lvl1pPr>
            <a:lvl2pPr marL="742950" indent="-28575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2400"/>
            </a:lvl2pPr>
            <a:lvl3pPr marL="1143000" indent="-22860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2000"/>
            </a:lvl3pPr>
            <a:lvl4pPr marL="1600200" indent="-22860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1800"/>
            </a:lvl4pPr>
            <a:lvl5pPr marL="2057400" indent="-22860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0" indent="0">
              <a:buClr>
                <a:schemeClr val="bg2">
                  <a:lumMod val="90000"/>
                </a:schemeClr>
              </a:buClr>
              <a:buNone/>
              <a:defRPr sz="2400"/>
            </a:lvl1pPr>
            <a:lvl2pPr marL="742950" indent="-28575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2400"/>
            </a:lvl2pPr>
            <a:lvl3pPr marL="1143000" indent="-22860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2000"/>
            </a:lvl3pPr>
            <a:lvl4pPr marL="1600200" indent="-22860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1800"/>
            </a:lvl4pPr>
            <a:lvl5pPr marL="2057400" indent="-22860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02" y="4737367"/>
            <a:ext cx="2206029" cy="2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9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096039"/>
            <a:ext cx="7772400" cy="951424"/>
          </a:xfrm>
        </p:spPr>
        <p:txBody>
          <a:bodyPr anchor="b"/>
          <a:lstStyle>
            <a:lvl1pPr algn="ctr">
              <a:defRPr sz="4000" b="1" cap="none" baseline="0">
                <a:solidFill>
                  <a:schemeClr val="tx1">
                    <a:lumMod val="40000"/>
                    <a:lumOff val="60000"/>
                  </a:schemeClr>
                </a:solidFill>
                <a:latin typeface="Newslab"/>
              </a:defRPr>
            </a:lvl1pPr>
          </a:lstStyle>
          <a:p>
            <a:r>
              <a:rPr lang="en-US" dirty="0"/>
              <a:t>Thank you!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18" y="864899"/>
            <a:ext cx="6752167" cy="7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8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253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Fram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903113" y="193161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Newslab Thin"/>
                <a:cs typeface="Newslab Light"/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03113" y="3050227"/>
            <a:ext cx="6349823" cy="6664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Parting words or contact information go here.</a:t>
            </a:r>
          </a:p>
        </p:txBody>
      </p:sp>
      <p:pic>
        <p:nvPicPr>
          <p:cNvPr id="6" name="Picture 5" descr="databricks_logoTM_rev_CMYK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984" y="4561356"/>
            <a:ext cx="2235200" cy="251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59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Question or Section Blac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11908" y="4776336"/>
            <a:ext cx="6120189" cy="2831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>
                    <a:lumMod val="65000"/>
                  </a:prstClr>
                </a:solidFill>
                <a:latin typeface="Calibri" charset="0"/>
                <a:ea typeface="ＭＳ Ｐゴシック" charset="0"/>
                <a:cs typeface="ＭＳ Ｐゴシック" charset="0"/>
              </a:rPr>
              <a:t>Set Footer from Insert Dropdown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D15546-3768-674C-81B9-C40A1A080E88}" type="slidenum">
              <a:rPr lang="en-US" smtClean="0">
                <a:solidFill>
                  <a:prstClr val="white">
                    <a:lumMod val="65000"/>
                  </a:prstClr>
                </a:solidFill>
                <a:latin typeface="Calibri" charset="0"/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09525" y="1029666"/>
            <a:ext cx="6930571" cy="2440157"/>
          </a:xfrm>
        </p:spPr>
        <p:txBody>
          <a:bodyPr anchor="ctr" anchorCtr="0"/>
          <a:lstStyle>
            <a:lvl1pPr algn="l">
              <a:defRPr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</a:defRPr>
            </a:lvl1pPr>
          </a:lstStyle>
          <a:p>
            <a:r>
              <a:rPr lang="en-US" dirty="0"/>
              <a:t>Here is a big question. </a:t>
            </a:r>
            <a:br>
              <a:rPr lang="en-US" dirty="0"/>
            </a:br>
            <a:r>
              <a:rPr lang="en-US" dirty="0"/>
              <a:t>Or a section opener.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209527" y="2866268"/>
            <a:ext cx="6851951" cy="138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2400" b="0" i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 second bit of copy can go here if needed. </a:t>
            </a:r>
          </a:p>
        </p:txBody>
      </p:sp>
    </p:spTree>
    <p:extLst>
      <p:ext uri="{BB962C8B-B14F-4D97-AF65-F5344CB8AC3E}">
        <p14:creationId xmlns:p14="http://schemas.microsoft.com/office/powerpoint/2010/main" val="393996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35.xml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29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32.xml"/><Relationship Id="rId28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1.xml"/><Relationship Id="rId27" Type="http://schemas.openxmlformats.org/officeDocument/2006/relationships/slideLayout" Target="../slideLayouts/slideLayout36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3978" y="265514"/>
            <a:ext cx="8132823" cy="653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978" y="1200151"/>
            <a:ext cx="8132823" cy="3188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936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Newslab"/>
          <a:ea typeface="+mj-ea"/>
          <a:cs typeface="Helvetica Neue Light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Clr>
          <a:schemeClr val="bg2">
            <a:lumMod val="90000"/>
          </a:schemeClr>
        </a:buClr>
        <a:buFont typeface="Lucida Grande"/>
        <a:buNone/>
        <a:defRPr sz="2800" kern="1200">
          <a:solidFill>
            <a:schemeClr val="tx1"/>
          </a:solidFill>
          <a:latin typeface="Newslab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bg2">
            <a:lumMod val="90000"/>
          </a:schemeClr>
        </a:buClr>
        <a:buFont typeface="Lucida Grande"/>
        <a:buChar char="&gt;"/>
        <a:defRPr sz="2400" kern="1200">
          <a:solidFill>
            <a:schemeClr val="tx1"/>
          </a:solidFill>
          <a:latin typeface="Newslab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bg2">
            <a:lumMod val="90000"/>
          </a:schemeClr>
        </a:buClr>
        <a:buFont typeface="Lucida Grande"/>
        <a:buChar char="&gt;"/>
        <a:defRPr sz="2400" kern="1200">
          <a:solidFill>
            <a:schemeClr val="tx1"/>
          </a:solidFill>
          <a:latin typeface="Newslab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bg2">
            <a:lumMod val="90000"/>
          </a:schemeClr>
        </a:buClr>
        <a:buFont typeface="Lucida Grande"/>
        <a:buChar char="&gt;"/>
        <a:defRPr sz="2000" kern="1200">
          <a:solidFill>
            <a:schemeClr val="tx1"/>
          </a:solidFill>
          <a:latin typeface="Newslab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bg2">
            <a:lumMod val="90000"/>
          </a:schemeClr>
        </a:buClr>
        <a:buFont typeface="Lucida Grande"/>
        <a:buChar char="&gt;"/>
        <a:defRPr sz="2000" kern="1200">
          <a:solidFill>
            <a:schemeClr val="tx1"/>
          </a:solidFill>
          <a:latin typeface="Newslab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1539433" y="544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8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03" r:id="rId25"/>
    <p:sldLayoutId id="2147483649" r:id="rId26"/>
    <p:sldLayoutId id="2147483663" r:id="rId27"/>
    <p:sldLayoutId id="2147483653" r:id="rId28"/>
    <p:sldLayoutId id="2147483665" r:id="rId29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llipaat.com/blog/tutorial/spark-tutorial/programming-with-rdd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278"/>
            <a:ext cx="7772400" cy="1800472"/>
          </a:xfrm>
        </p:spPr>
        <p:txBody>
          <a:bodyPr>
            <a:normAutofit/>
          </a:bodyPr>
          <a:lstStyle/>
          <a:p>
            <a:r>
              <a:rPr lang="en-US" dirty="0"/>
              <a:t>Introduction </a:t>
            </a:r>
            <a:br>
              <a:rPr lang="en-US" dirty="0"/>
            </a:br>
            <a:r>
              <a:rPr lang="en-US" dirty="0"/>
              <a:t>to</a:t>
            </a:r>
            <a:br>
              <a:rPr lang="en-US" dirty="0"/>
            </a:br>
            <a:r>
              <a:rPr lang="en-US" dirty="0"/>
              <a:t>Spark DataFrames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28294"/>
            <a:ext cx="6400800" cy="672087"/>
          </a:xfrm>
        </p:spPr>
        <p:txBody>
          <a:bodyPr>
            <a:normAutofit/>
          </a:bodyPr>
          <a:lstStyle/>
          <a:p>
            <a:r>
              <a:rPr lang="en-US" sz="2000" dirty="0"/>
              <a:t>Mahmoud Parsian</a:t>
            </a:r>
          </a:p>
          <a:p>
            <a:r>
              <a:rPr lang="en-US" sz="11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5901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Apache Spark?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179095"/>
            <a:ext cx="8004073" cy="3579718"/>
          </a:xfrm>
        </p:spPr>
        <p:txBody>
          <a:bodyPr>
            <a:normAutofit/>
          </a:bodyPr>
          <a:lstStyle/>
          <a:p>
            <a:r>
              <a:rPr lang="en-US" dirty="0"/>
              <a:t>Fast and general cluster computing system, interoperable with Hadoop, included in all major distributions</a:t>
            </a:r>
          </a:p>
          <a:p>
            <a:endParaRPr lang="en-US" dirty="0"/>
          </a:p>
          <a:p>
            <a:r>
              <a:rPr lang="en-US" dirty="0">
                <a:highlight>
                  <a:srgbClr val="00FF00"/>
                </a:highlight>
              </a:rPr>
              <a:t>Improves efficiency through:</a:t>
            </a:r>
          </a:p>
          <a:p>
            <a:pPr lvl="1"/>
            <a:r>
              <a:rPr lang="en-US" dirty="0"/>
              <a:t>In-memory computing primitives</a:t>
            </a:r>
          </a:p>
          <a:p>
            <a:pPr lvl="1"/>
            <a:r>
              <a:rPr lang="en-US" dirty="0"/>
              <a:t>General computation graphs</a:t>
            </a:r>
          </a:p>
          <a:p>
            <a:r>
              <a:rPr lang="en-US" dirty="0">
                <a:highlight>
                  <a:srgbClr val="00FF00"/>
                </a:highlight>
              </a:rPr>
              <a:t>Improves usability through:</a:t>
            </a:r>
          </a:p>
          <a:p>
            <a:pPr lvl="1"/>
            <a:r>
              <a:rPr lang="en-US" dirty="0"/>
              <a:t>Rich APIs in </a:t>
            </a:r>
            <a:r>
              <a:rPr lang="en-US" dirty="0" err="1"/>
              <a:t>Scala</a:t>
            </a:r>
            <a:r>
              <a:rPr lang="en-US" dirty="0"/>
              <a:t>, Java, Python</a:t>
            </a:r>
          </a:p>
          <a:p>
            <a:pPr lvl="1"/>
            <a:r>
              <a:rPr lang="en-US" dirty="0"/>
              <a:t>Interactive shell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84194" y="2254698"/>
            <a:ext cx="3348528" cy="954107"/>
            <a:chOff x="6168006" y="3688067"/>
            <a:chExt cx="3025052" cy="1272143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6168006" y="4172280"/>
              <a:ext cx="413034" cy="0"/>
            </a:xfrm>
            <a:prstGeom prst="straightConnector1">
              <a:avLst/>
            </a:prstGeom>
            <a:ln w="76200" cmpd="sng">
              <a:solidFill>
                <a:srgbClr val="FF66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547000" y="3688067"/>
              <a:ext cx="2646058" cy="1272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solidFill>
                    <a:srgbClr val="FF6600"/>
                  </a:solidFill>
                  <a:latin typeface="Helvetica Neue Light"/>
                  <a:ea typeface="+mn-ea"/>
                  <a:cs typeface="Helvetica Neue Light"/>
                </a:rPr>
                <a:t>Up to 100× faster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solidFill>
                    <a:srgbClr val="FF6600"/>
                  </a:solidFill>
                  <a:latin typeface="Helvetica Neue Light"/>
                  <a:ea typeface="+mn-ea"/>
                  <a:cs typeface="Helvetica Neue Light"/>
                </a:rPr>
                <a:t>(2-10× on disk)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84194" y="3533402"/>
            <a:ext cx="2982293" cy="523220"/>
            <a:chOff x="6532373" y="4357269"/>
            <a:chExt cx="2982293" cy="697627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6532373" y="4619503"/>
              <a:ext cx="457200" cy="0"/>
            </a:xfrm>
            <a:prstGeom prst="straightConnector1">
              <a:avLst/>
            </a:prstGeom>
            <a:ln w="76200" cmpd="sng">
              <a:solidFill>
                <a:srgbClr val="FF66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006104" y="4357269"/>
              <a:ext cx="2508562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solidFill>
                    <a:srgbClr val="FF6600"/>
                  </a:solidFill>
                  <a:latin typeface="Helvetica Neue Light"/>
                  <a:ea typeface="+mn-ea"/>
                  <a:cs typeface="Helvetica Neue Light"/>
                </a:rPr>
                <a:t>2-5× less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079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Spark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9095"/>
            <a:ext cx="7886700" cy="3589550"/>
          </a:xfrm>
        </p:spPr>
        <p:txBody>
          <a:bodyPr>
            <a:normAutofit lnSpcReduction="10000"/>
          </a:bodyPr>
          <a:lstStyle/>
          <a:p>
            <a:r>
              <a:rPr lang="en-US" sz="2400" i="1" dirty="0"/>
              <a:t>Write programs in terms of transformations on distributed datasets</a:t>
            </a:r>
          </a:p>
          <a:p>
            <a:r>
              <a:rPr lang="en-US" sz="2400" dirty="0"/>
              <a:t>Resilient Distributed Datasets (RDDs)</a:t>
            </a:r>
          </a:p>
          <a:p>
            <a:pPr lvl="1"/>
            <a:r>
              <a:rPr lang="en-US" sz="2000" dirty="0"/>
              <a:t>Collections of objects that can be stored in memory or disk across a cluster</a:t>
            </a:r>
          </a:p>
          <a:p>
            <a:pPr lvl="1"/>
            <a:r>
              <a:rPr lang="en-US" sz="2000" dirty="0"/>
              <a:t>Parallel functional transformations (map, filter, …)</a:t>
            </a:r>
          </a:p>
          <a:p>
            <a:pPr lvl="1"/>
            <a:r>
              <a:rPr lang="en-US" sz="2000" dirty="0">
                <a:ea typeface="ＭＳ Ｐゴシック" charset="-128"/>
                <a:cs typeface="ＭＳ Ｐゴシック" charset="-128"/>
              </a:rPr>
              <a:t>Automatically rebuilt on failure</a:t>
            </a:r>
          </a:p>
          <a:p>
            <a:pPr lvl="1"/>
            <a:r>
              <a:rPr lang="en-US" sz="2000" dirty="0">
                <a:ea typeface="ＭＳ Ｐゴシック" charset="-128"/>
                <a:cs typeface="ＭＳ Ｐゴシック" charset="-128"/>
              </a:rPr>
              <a:t>Immutable (READ-ONLY)</a:t>
            </a:r>
          </a:p>
          <a:p>
            <a:pPr lvl="1"/>
            <a:r>
              <a:rPr lang="en-US" sz="2000" dirty="0">
                <a:ea typeface="ＭＳ Ｐゴシック" charset="-128"/>
                <a:cs typeface="ＭＳ Ｐゴシック" charset="-128"/>
              </a:rPr>
              <a:t>Distributed (by partitions)</a:t>
            </a:r>
          </a:p>
          <a:p>
            <a:pPr lvl="2"/>
            <a:r>
              <a:rPr lang="en-US" sz="1800" dirty="0">
                <a:ea typeface="ＭＳ Ｐゴシック" charset="-128"/>
                <a:cs typeface="ＭＳ Ｐゴシック" charset="-128"/>
              </a:rPr>
              <a:t>Enables Parallelism</a:t>
            </a:r>
          </a:p>
        </p:txBody>
      </p:sp>
    </p:spTree>
    <p:extLst>
      <p:ext uri="{BB962C8B-B14F-4D97-AF65-F5344CB8AC3E}">
        <p14:creationId xmlns:p14="http://schemas.microsoft.com/office/powerpoint/2010/main" val="1034245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22569"/>
          </a:xfrm>
        </p:spPr>
        <p:txBody>
          <a:bodyPr>
            <a:normAutofit fontScale="90000"/>
          </a:bodyPr>
          <a:lstStyle/>
          <a:p>
            <a:r>
              <a:rPr lang="en-US" dirty="0"/>
              <a:t>Resilient Distributed Datasets (RDDs)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472E4B12-C4EB-CB35-BAD9-87D9A3252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884902"/>
            <a:ext cx="6126111" cy="3539613"/>
          </a:xfrm>
        </p:spPr>
      </p:pic>
    </p:spTree>
    <p:extLst>
      <p:ext uri="{BB962C8B-B14F-4D97-AF65-F5344CB8AC3E}">
        <p14:creationId xmlns:p14="http://schemas.microsoft.com/office/powerpoint/2010/main" val="1842009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22569"/>
          </a:xfrm>
        </p:spPr>
        <p:txBody>
          <a:bodyPr>
            <a:normAutofit fontScale="90000"/>
          </a:bodyPr>
          <a:lstStyle/>
          <a:p>
            <a:r>
              <a:rPr lang="en-US" dirty="0"/>
              <a:t>Resilient Distributed Datasets (RDDs): Partitioned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B481327-3545-9F83-8017-C9884817E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7588" y="894735"/>
            <a:ext cx="6518786" cy="3854246"/>
          </a:xfrm>
        </p:spPr>
      </p:pic>
    </p:spTree>
    <p:extLst>
      <p:ext uri="{BB962C8B-B14F-4D97-AF65-F5344CB8AC3E}">
        <p14:creationId xmlns:p14="http://schemas.microsoft.com/office/powerpoint/2010/main" val="4116383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60619" y="4765263"/>
            <a:ext cx="558806" cy="273844"/>
          </a:xfrm>
        </p:spPr>
        <p:txBody>
          <a:bodyPr/>
          <a:lstStyle/>
          <a:p>
            <a:fld id="{40D15546-3768-674C-81B9-C40A1A080E8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205979"/>
            <a:ext cx="7172477" cy="1162528"/>
          </a:xfrm>
        </p:spPr>
        <p:txBody>
          <a:bodyPr>
            <a:noAutofit/>
          </a:bodyPr>
          <a:lstStyle/>
          <a:p>
            <a:r>
              <a:rPr lang="en-US" dirty="0"/>
              <a:t>On-Disk Sort Record:</a:t>
            </a:r>
            <a:br>
              <a:rPr lang="en-US" dirty="0"/>
            </a:br>
            <a:r>
              <a:rPr lang="en-US" sz="2400" dirty="0"/>
              <a:t>Time to sort 100TB </a:t>
            </a:r>
          </a:p>
        </p:txBody>
      </p:sp>
      <p:sp>
        <p:nvSpPr>
          <p:cNvPr id="14" name="Rectangle 13"/>
          <p:cNvSpPr/>
          <p:nvPr/>
        </p:nvSpPr>
        <p:spPr>
          <a:xfrm rot="5400000">
            <a:off x="5290227" y="3390701"/>
            <a:ext cx="398650" cy="12881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5400000">
            <a:off x="6611500" y="595720"/>
            <a:ext cx="398650" cy="39306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2924848" y="1706335"/>
            <a:ext cx="2436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cs typeface="Source Sans Pro Light"/>
              </a:rPr>
              <a:t>2100 machines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667264" y="1641057"/>
            <a:ext cx="225758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latin typeface="Source Sans Pro Light"/>
                <a:cs typeface="Source Sans Pro Light"/>
              </a:rPr>
              <a:t>2013 Record: </a:t>
            </a:r>
            <a:br>
              <a:rPr lang="en-US" sz="2400" dirty="0">
                <a:latin typeface="Source Sans Pro Light"/>
                <a:cs typeface="Source Sans Pro Light"/>
              </a:rPr>
            </a:br>
            <a:r>
              <a:rPr lang="en-US" sz="2400" dirty="0" err="1">
                <a:latin typeface="Source Sans Pro Light"/>
                <a:cs typeface="Source Sans Pro Light"/>
              </a:rPr>
              <a:t>Hadoop</a:t>
            </a:r>
            <a:endParaRPr lang="en-US" sz="2400" dirty="0">
              <a:latin typeface="Source Sans Pro Light"/>
              <a:cs typeface="Source Sans Pro Light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67264" y="3202839"/>
            <a:ext cx="195232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Source Sans Pro Light"/>
                <a:cs typeface="Source Sans Pro Light"/>
              </a:rPr>
              <a:t>2014 Record: Spark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07497" y="4810628"/>
            <a:ext cx="2929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rgbClr val="7F7F7F"/>
                </a:solidFill>
                <a:latin typeface="Source Sans Pro Light"/>
                <a:cs typeface="Source Sans Pro Light"/>
              </a:rPr>
              <a:t>Source: Daytona </a:t>
            </a:r>
            <a:r>
              <a:rPr lang="en-US" sz="900" dirty="0" err="1">
                <a:solidFill>
                  <a:srgbClr val="7F7F7F"/>
                </a:solidFill>
                <a:latin typeface="Source Sans Pro Light"/>
                <a:cs typeface="Source Sans Pro Light"/>
              </a:rPr>
              <a:t>GraySort</a:t>
            </a:r>
            <a:r>
              <a:rPr lang="en-US" sz="900" dirty="0">
                <a:solidFill>
                  <a:srgbClr val="7F7F7F"/>
                </a:solidFill>
                <a:latin typeface="Source Sans Pro Light"/>
                <a:cs typeface="Source Sans Pro Light"/>
              </a:rPr>
              <a:t> benchmark, </a:t>
            </a:r>
            <a:r>
              <a:rPr lang="en-US" sz="900" dirty="0" err="1">
                <a:solidFill>
                  <a:srgbClr val="7F7F7F"/>
                </a:solidFill>
                <a:latin typeface="Source Sans Pro Light"/>
                <a:cs typeface="Source Sans Pro Light"/>
              </a:rPr>
              <a:t>sortbenchmark.org</a:t>
            </a:r>
            <a:r>
              <a:rPr lang="en-US" sz="900" dirty="0">
                <a:solidFill>
                  <a:srgbClr val="7F7F7F"/>
                </a:solidFill>
                <a:latin typeface="Source Sans Pro Light"/>
                <a:cs typeface="Source Sans Pro Light"/>
              </a:rPr>
              <a:t> 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978261" y="2395088"/>
            <a:ext cx="1821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cs typeface="Source Sans Pro Light"/>
              </a:rPr>
              <a:t>72 minutes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978261" y="3118213"/>
            <a:ext cx="1645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Source Sans Pro Light"/>
                <a:cs typeface="Source Sans Pro Light"/>
              </a:rPr>
              <a:t>207 machines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978261" y="3840071"/>
            <a:ext cx="1821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Source Sans Pro Light"/>
                <a:cs typeface="Source Sans Pro Light"/>
              </a:rPr>
              <a:t>23 minutes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42"/>
          <a:stretch/>
        </p:blipFill>
        <p:spPr>
          <a:xfrm>
            <a:off x="4746484" y="1532741"/>
            <a:ext cx="1435241" cy="84170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39960" y="3327006"/>
            <a:ext cx="706348" cy="186476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1707679" y="4255784"/>
            <a:ext cx="5832834" cy="569238"/>
          </a:xfrm>
          <a:prstGeom prst="roundRect">
            <a:avLst/>
          </a:prstGeom>
          <a:solidFill>
            <a:schemeClr val="accent2">
              <a:alpha val="86000"/>
            </a:schemeClr>
          </a:solidFill>
          <a:ln w="9525" cmpd="sng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aseline="4000" dirty="0">
                <a:solidFill>
                  <a:schemeClr val="bg1"/>
                </a:solidFill>
                <a:latin typeface="Source Sans Pro Light"/>
                <a:cs typeface="Source Sans Pro Light"/>
              </a:rPr>
              <a:t>Also sorted 1PB in 4 hours</a:t>
            </a:r>
          </a:p>
        </p:txBody>
      </p:sp>
    </p:spTree>
    <p:extLst>
      <p:ext uri="{BB962C8B-B14F-4D97-AF65-F5344CB8AC3E}">
        <p14:creationId xmlns:p14="http://schemas.microsoft.com/office/powerpoint/2010/main" val="265465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86" grpId="0"/>
      <p:bldP spid="190" grpId="0"/>
      <p:bldP spid="191" grpId="0"/>
      <p:bldP spid="121" grpId="0"/>
      <p:bldP spid="122" grpId="0"/>
      <p:bldP spid="123" grpId="0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Powerful Stack – Agile Development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435910"/>
              </p:ext>
            </p:extLst>
          </p:nvPr>
        </p:nvGraphicFramePr>
        <p:xfrm>
          <a:off x="741332" y="1463278"/>
          <a:ext cx="7564471" cy="3165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07938" y="291260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GraphX</a:t>
            </a:r>
            <a:endParaRPr lang="en-US" dirty="0">
              <a:solidFill>
                <a:prstClr val="black"/>
              </a:solidFill>
              <a:latin typeface="Helvetica Neue Light"/>
              <a:ea typeface="ＭＳ Ｐゴシック" charset="0"/>
              <a:cs typeface="Helvetica Neue Ligh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832259" y="3086100"/>
            <a:ext cx="219075" cy="114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811391" y="3468577"/>
            <a:ext cx="228600" cy="960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96797" y="3464912"/>
            <a:ext cx="119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Streaming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822731" y="3347942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07935" y="3209151"/>
            <a:ext cx="121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SparkSQL</a:t>
            </a:r>
            <a:endParaRPr lang="en-US" dirty="0">
              <a:solidFill>
                <a:prstClr val="black"/>
              </a:solidFill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77440" y="2942975"/>
            <a:ext cx="463422" cy="10350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722721" y="2515826"/>
            <a:ext cx="219075" cy="4539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86793" y="1592496"/>
            <a:ext cx="2110014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 defTabSz="914400"/>
            <a:r>
              <a:rPr lang="en-US" dirty="0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Your fancy</a:t>
            </a:r>
          </a:p>
          <a:p>
            <a:pPr algn="ctr" defTabSz="914400"/>
            <a:r>
              <a:rPr lang="en-US" dirty="0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SIGMOD technique</a:t>
            </a:r>
          </a:p>
          <a:p>
            <a:pPr algn="ctr" defTabSz="914400"/>
            <a:r>
              <a:rPr lang="en-US" dirty="0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095289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97968" y="205979"/>
            <a:ext cx="6017991" cy="857250"/>
          </a:xfrm>
        </p:spPr>
        <p:txBody>
          <a:bodyPr/>
          <a:lstStyle/>
          <a:p>
            <a:pPr algn="l"/>
            <a:r>
              <a:rPr lang="en-US" dirty="0"/>
              <a:t>About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1016001" y="1237616"/>
            <a:ext cx="7172476" cy="339447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600" dirty="0"/>
              <a:t>Spark SQL</a:t>
            </a:r>
          </a:p>
          <a:p>
            <a:pPr marL="971550" lvl="1" indent="-342900"/>
            <a:r>
              <a:rPr lang="en-US" dirty="0"/>
              <a:t>Part of the core distribution since Spark 1.0 (April 2014)</a:t>
            </a:r>
          </a:p>
          <a:p>
            <a:pPr lvl="1" indent="0">
              <a:buNone/>
            </a:pPr>
            <a:endParaRPr lang="en-US" dirty="0"/>
          </a:p>
          <a:p>
            <a:pPr marL="971550" lvl="1" indent="-34290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36748" y="337674"/>
            <a:ext cx="111948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300" b="1" i="1" dirty="0">
                <a:latin typeface="Gill Sans MT"/>
                <a:cs typeface="Gill Sans MT"/>
              </a:rPr>
              <a:t>SQL</a:t>
            </a:r>
            <a:endParaRPr lang="en-US" sz="3300" dirty="0"/>
          </a:p>
        </p:txBody>
      </p:sp>
      <p:pic>
        <p:nvPicPr>
          <p:cNvPr id="13" name="Picture 12" descr="sparklogo_5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106" y="159542"/>
            <a:ext cx="1366483" cy="750226"/>
          </a:xfrm>
          <a:prstGeom prst="rect">
            <a:avLst/>
          </a:prstGeom>
        </p:spPr>
      </p:pic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51640"/>
              </p:ext>
            </p:extLst>
          </p:nvPr>
        </p:nvGraphicFramePr>
        <p:xfrm>
          <a:off x="654868" y="2275810"/>
          <a:ext cx="3886200" cy="2509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815137"/>
              </p:ext>
            </p:extLst>
          </p:nvPr>
        </p:nvGraphicFramePr>
        <p:xfrm>
          <a:off x="4837786" y="2275810"/>
          <a:ext cx="3886200" cy="2509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4511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597968" y="205979"/>
            <a:ext cx="6017991" cy="857250"/>
          </a:xfrm>
        </p:spPr>
        <p:txBody>
          <a:bodyPr/>
          <a:lstStyle/>
          <a:p>
            <a:pPr algn="l"/>
            <a:r>
              <a:rPr lang="en-US" dirty="0"/>
              <a:t>About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1016001" y="1237616"/>
            <a:ext cx="7172476" cy="339447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600" dirty="0"/>
              <a:t>Spark SQL</a:t>
            </a:r>
          </a:p>
          <a:p>
            <a:pPr marL="971550" lvl="1" indent="-342900"/>
            <a:r>
              <a:rPr lang="en-US" dirty="0"/>
              <a:t>Part of the core distribution since Spark 1.0 (April 2014)</a:t>
            </a:r>
          </a:p>
          <a:p>
            <a:pPr marL="971550" lvl="1" indent="-342900"/>
            <a:r>
              <a:rPr lang="en-US" dirty="0"/>
              <a:t>Runs SQL / </a:t>
            </a:r>
            <a:r>
              <a:rPr lang="en-US" dirty="0" err="1"/>
              <a:t>HiveQL</a:t>
            </a:r>
            <a:r>
              <a:rPr lang="en-US" dirty="0"/>
              <a:t> queries, optionally alongside or replacing existing Hive deployments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486664" y="3169029"/>
            <a:ext cx="4229906" cy="1008618"/>
            <a:chOff x="3068232" y="3233775"/>
            <a:chExt cx="4229906" cy="1008617"/>
          </a:xfrm>
        </p:grpSpPr>
        <p:pic>
          <p:nvPicPr>
            <p:cNvPr id="6" name="Picture 5" descr="hive_logo_medium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8232" y="3233775"/>
              <a:ext cx="1085850" cy="100012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445229" y="3319062"/>
              <a:ext cx="28529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A71D5D"/>
                  </a:solidFill>
                  <a:latin typeface="Consolas"/>
                  <a:cs typeface="Consolas"/>
                </a:rPr>
                <a:t>SELECT</a:t>
              </a:r>
              <a:r>
                <a:rPr lang="en-US" dirty="0">
                  <a:solidFill>
                    <a:srgbClr val="333333"/>
                  </a:solidFill>
                  <a:latin typeface="Consolas"/>
                  <a:cs typeface="Consolas"/>
                </a:rPr>
                <a:t> </a:t>
              </a:r>
              <a:r>
                <a:rPr lang="en-US" dirty="0">
                  <a:solidFill>
                    <a:srgbClr val="0086B3"/>
                  </a:solidFill>
                  <a:latin typeface="Consolas"/>
                  <a:cs typeface="Consolas"/>
                </a:rPr>
                <a:t>COUNT</a:t>
              </a:r>
              <a:r>
                <a:rPr lang="en-US" dirty="0">
                  <a:solidFill>
                    <a:srgbClr val="333333"/>
                  </a:solidFill>
                  <a:latin typeface="Consolas"/>
                  <a:cs typeface="Consolas"/>
                </a:rPr>
                <a:t>(</a:t>
              </a:r>
              <a:r>
                <a:rPr lang="en-US" dirty="0">
                  <a:solidFill>
                    <a:srgbClr val="A71D5D"/>
                  </a:solidFill>
                  <a:latin typeface="Consolas"/>
                  <a:cs typeface="Consolas"/>
                </a:rPr>
                <a:t>*</a:t>
              </a:r>
              <a:r>
                <a:rPr lang="en-US" dirty="0">
                  <a:solidFill>
                    <a:srgbClr val="333333"/>
                  </a:solidFill>
                  <a:latin typeface="Consolas"/>
                  <a:cs typeface="Consolas"/>
                </a:rPr>
                <a:t>)</a:t>
              </a:r>
            </a:p>
            <a:p>
              <a:r>
                <a:rPr lang="en-US" dirty="0">
                  <a:solidFill>
                    <a:srgbClr val="A71D5D"/>
                  </a:solidFill>
                  <a:latin typeface="Consolas"/>
                  <a:cs typeface="Consolas"/>
                </a:rPr>
                <a:t>FROM</a:t>
              </a:r>
              <a:r>
                <a:rPr lang="en-US" dirty="0">
                  <a:solidFill>
                    <a:srgbClr val="333333"/>
                  </a:solidFill>
                  <a:latin typeface="Consolas"/>
                  <a:cs typeface="Consolas"/>
                </a:rPr>
                <a:t> </a:t>
              </a:r>
              <a:r>
                <a:rPr lang="en-US" dirty="0" err="1">
                  <a:solidFill>
                    <a:srgbClr val="333333"/>
                  </a:solidFill>
                  <a:latin typeface="Consolas"/>
                  <a:cs typeface="Consolas"/>
                </a:rPr>
                <a:t>hiveTable</a:t>
              </a:r>
              <a:endParaRPr lang="en-US" dirty="0">
                <a:solidFill>
                  <a:srgbClr val="333333"/>
                </a:solidFill>
                <a:latin typeface="Consolas"/>
                <a:cs typeface="Consolas"/>
              </a:endParaRPr>
            </a:p>
            <a:p>
              <a:r>
                <a:rPr lang="en-US" dirty="0">
                  <a:solidFill>
                    <a:srgbClr val="A71D5D"/>
                  </a:solidFill>
                  <a:latin typeface="Consolas"/>
                  <a:cs typeface="Consolas"/>
                </a:rPr>
                <a:t>WHERE</a:t>
              </a:r>
              <a:r>
                <a:rPr lang="en-US" dirty="0">
                  <a:solidFill>
                    <a:srgbClr val="333333"/>
                  </a:solidFill>
                  <a:latin typeface="Consolas"/>
                  <a:cs typeface="Consolas"/>
                </a:rPr>
                <a:t> </a:t>
              </a:r>
              <a:r>
                <a:rPr lang="en-US" dirty="0" err="1">
                  <a:solidFill>
                    <a:srgbClr val="333333"/>
                  </a:solidFill>
                  <a:latin typeface="Consolas"/>
                  <a:cs typeface="Consolas"/>
                </a:rPr>
                <a:t>hive_udf</a:t>
              </a:r>
              <a:r>
                <a:rPr lang="en-US" dirty="0">
                  <a:solidFill>
                    <a:srgbClr val="333333"/>
                  </a:solidFill>
                  <a:latin typeface="Consolas"/>
                  <a:cs typeface="Consolas"/>
                </a:rPr>
                <a:t>(data)</a:t>
              </a:r>
              <a:r>
                <a:rPr lang="en-US" dirty="0">
                  <a:latin typeface="Consolas"/>
                  <a:cs typeface="Consolas"/>
                </a:rPr>
                <a:t> 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047219" y="511412"/>
            <a:ext cx="111948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300" b="1" i="1" dirty="0">
                <a:latin typeface="Gill Sans MT"/>
                <a:cs typeface="Gill Sans MT"/>
              </a:rPr>
              <a:t>SQL</a:t>
            </a:r>
            <a:endParaRPr lang="en-US" sz="3300" dirty="0"/>
          </a:p>
        </p:txBody>
      </p:sp>
      <p:pic>
        <p:nvPicPr>
          <p:cNvPr id="15" name="Picture 14" descr="sparklogo_5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474" y="313003"/>
            <a:ext cx="1366483" cy="75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77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Interface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t>18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796" y="916907"/>
            <a:ext cx="6312408" cy="386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24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93072"/>
          </a:xfrm>
        </p:spPr>
        <p:txBody>
          <a:bodyPr>
            <a:normAutofit fontScale="90000"/>
          </a:bodyPr>
          <a:lstStyle/>
          <a:p>
            <a:r>
              <a:rPr lang="en-US" dirty="0"/>
              <a:t>DataFrame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1" y="875071"/>
            <a:ext cx="7172476" cy="410005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/>
              <a:t>A distributed collection of rows with the same schema </a:t>
            </a:r>
          </a:p>
          <a:p>
            <a:pPr marL="685800" lvl="1" indent="-342900">
              <a:buFont typeface="Arial"/>
              <a:buChar char="•"/>
            </a:pPr>
            <a:r>
              <a:rPr lang="en-US" sz="2400" dirty="0"/>
              <a:t>RDDs suffer from type erasure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Can be constructed from external data sources or RDDs into essentially an RDD of Row objects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Supports relational operators (e.g. </a:t>
            </a:r>
            <a:r>
              <a:rPr lang="en-US" sz="2800" i="1" dirty="0"/>
              <a:t>where</a:t>
            </a:r>
            <a:r>
              <a:rPr lang="en-US" sz="2800" dirty="0"/>
              <a:t>, </a:t>
            </a:r>
            <a:r>
              <a:rPr lang="en-US" sz="2800" i="1" dirty="0" err="1"/>
              <a:t>groupby</a:t>
            </a:r>
            <a:r>
              <a:rPr lang="en-US" sz="2800" dirty="0"/>
              <a:t>) as well as Spark operations.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Evaluated lazily </a:t>
            </a:r>
            <a:r>
              <a:rPr lang="en-US" sz="2800" dirty="0">
                <a:sym typeface="Wingdings"/>
              </a:rPr>
              <a:t> </a:t>
            </a:r>
            <a:r>
              <a:rPr lang="en-US" sz="2800" dirty="0" err="1">
                <a:sym typeface="Wingdings"/>
              </a:rPr>
              <a:t>unmaterialized</a:t>
            </a:r>
            <a:r>
              <a:rPr lang="en-US" sz="2800" dirty="0">
                <a:sym typeface="Wingdings"/>
              </a:rPr>
              <a:t> </a:t>
            </a:r>
            <a:r>
              <a:rPr lang="en-US" sz="2800" i="1" dirty="0">
                <a:sym typeface="Wingdings"/>
              </a:rPr>
              <a:t>logical</a:t>
            </a:r>
            <a:r>
              <a:rPr lang="en-US" sz="2800" dirty="0">
                <a:sym typeface="Wingdings"/>
              </a:rPr>
              <a:t> plan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8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Challenges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12292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Perform ETL to and from various                (semi- or unstructured) data sources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Perform advanced analytics </a:t>
            </a:r>
          </a:p>
          <a:p>
            <a:pPr marL="685800" lvl="1" indent="-342900">
              <a:buFont typeface="Arial"/>
              <a:buChar char="•"/>
            </a:pPr>
            <a:r>
              <a:rPr lang="en-US" dirty="0"/>
              <a:t>machine learning</a:t>
            </a:r>
          </a:p>
          <a:p>
            <a:pPr marL="685800" lvl="1" indent="-342900">
              <a:buFont typeface="Arial"/>
              <a:buChar char="•"/>
            </a:pPr>
            <a:r>
              <a:rPr lang="en-US" dirty="0"/>
              <a:t>graph processing</a:t>
            </a:r>
          </a:p>
          <a:p>
            <a:pPr marL="342900" lvl="1" indent="0">
              <a:buNone/>
            </a:pPr>
            <a:r>
              <a:rPr lang="en-US" dirty="0"/>
              <a:t>that are hard to express in relational systems.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rgbClr val="002060"/>
                </a:solidFill>
              </a:rPr>
              <a:t>ETL = Extract Transfer Load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/>
              <a:t>Solutions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189678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A </a:t>
            </a:r>
            <a:r>
              <a:rPr lang="en-US" b="1" i="1" dirty="0"/>
              <a:t>DataFrame</a:t>
            </a:r>
            <a:r>
              <a:rPr lang="en-US" dirty="0"/>
              <a:t> API that can perform relational operations on both external data sources and Spark’s built-in RDDs.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 highly extensible optimizer, </a:t>
            </a:r>
            <a:r>
              <a:rPr lang="en-US" i="1" dirty="0"/>
              <a:t>Catalyst</a:t>
            </a:r>
            <a:r>
              <a:rPr lang="en-US" dirty="0"/>
              <a:t>, that uses features of Scala to add composable rule, control code gen., and define extensions.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17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431392"/>
          </a:xfrm>
        </p:spPr>
        <p:txBody>
          <a:bodyPr>
            <a:normAutofit fontScale="90000"/>
          </a:bodyPr>
          <a:lstStyle/>
          <a:p>
            <a:r>
              <a:rPr lang="en-US" dirty="0"/>
              <a:t>DataFrame: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99769"/>
            <a:ext cx="7956550" cy="437535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Create a DataFrame(name, age, salary)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spark 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column_names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['name', 'age', 'salary’]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data = [('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20, 12000), ('jane', 30, 45000)]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spark.createDataFrame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(data,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column_names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df.show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name|age|salary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20| 12000|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|jane| 30| 45000|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df.printSchema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 name: string (nullable = true)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 age: long (nullable = true)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 salary: long (nullable = true)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747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84475"/>
          </a:xfrm>
        </p:spPr>
        <p:txBody>
          <a:bodyPr/>
          <a:lstStyle/>
          <a:p>
            <a:r>
              <a:rPr lang="en-US" dirty="0"/>
              <a:t>DataFrame: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5574"/>
            <a:ext cx="7956550" cy="4129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a DataFrame(name, age, salary)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spark 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Now, table “people” is the same as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df.createOrReplaceTempView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("people")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query_1 = "select * from people where age &lt; 20"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df_teens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spark.sql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(sql_query_1)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query_2 = "select * from people where salary &gt; 200000"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high_salaries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spark.sql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(sql_query_2)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66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120" y="69859"/>
            <a:ext cx="5305392" cy="857250"/>
          </a:xfrm>
        </p:spPr>
        <p:txBody>
          <a:bodyPr/>
          <a:lstStyle/>
          <a:p>
            <a:r>
              <a:rPr lang="en-US" dirty="0"/>
              <a:t>:  Declarative Big Data Processing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5286" y="1532334"/>
            <a:ext cx="8203222" cy="339447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800" dirty="0"/>
              <a:t>Let Developers Create and Run Spark Programs Faster:</a:t>
            </a:r>
            <a:endParaRPr lang="en-US" dirty="0"/>
          </a:p>
          <a:p>
            <a:pPr marL="971550" lvl="1" indent="-342900"/>
            <a:r>
              <a:rPr lang="en-US" sz="2400" dirty="0"/>
              <a:t>Write less code</a:t>
            </a:r>
          </a:p>
          <a:p>
            <a:pPr marL="971550" lvl="1" indent="-342900"/>
            <a:r>
              <a:rPr lang="en-US" sz="2400" dirty="0"/>
              <a:t>Read less data</a:t>
            </a:r>
          </a:p>
          <a:p>
            <a:pPr marL="971550" lvl="1" indent="-342900"/>
            <a:r>
              <a:rPr lang="en-US" sz="2400" dirty="0"/>
              <a:t>Let the optimizer do the hard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53928" y="355015"/>
            <a:ext cx="111948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300" b="1" i="1" dirty="0">
                <a:latin typeface="Gill Sans MT"/>
                <a:cs typeface="Gill Sans MT"/>
              </a:rPr>
              <a:t>SQL</a:t>
            </a:r>
            <a:endParaRPr lang="en-US" sz="3300" dirty="0"/>
          </a:p>
        </p:txBody>
      </p:sp>
      <p:pic>
        <p:nvPicPr>
          <p:cNvPr id="7" name="Picture 6" descr="sparklogo_5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86" y="176883"/>
            <a:ext cx="1366483" cy="75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87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/>
              <a:t>Nested data model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Supports both primitive SQL types (</a:t>
            </a:r>
            <a:r>
              <a:rPr lang="en-US" sz="2800" dirty="0" err="1"/>
              <a:t>boolean</a:t>
            </a:r>
            <a:r>
              <a:rPr lang="en-US" sz="2800" dirty="0"/>
              <a:t>, integer, double, decimal, string, data, timestamp) and complex types (structs, arrays, maps, and unions)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First class support for complex data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30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DataFrame Operations &amp; Optimizations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607" y="1200151"/>
            <a:ext cx="7592786" cy="2913238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Relational operations (select, where, join, </a:t>
            </a:r>
            <a:r>
              <a:rPr lang="en-US" dirty="0" err="1"/>
              <a:t>groupBy</a:t>
            </a:r>
            <a:r>
              <a:rPr lang="en-US" dirty="0"/>
              <a:t>) via a DSL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Operators take </a:t>
            </a:r>
            <a:r>
              <a:rPr lang="en-US" i="1" dirty="0"/>
              <a:t>expression</a:t>
            </a:r>
            <a:r>
              <a:rPr lang="en-US" dirty="0"/>
              <a:t> objects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Operators build up an abstract syntax tree (AST), which is then optimized by </a:t>
            </a:r>
            <a:r>
              <a:rPr lang="en-US" i="1" dirty="0"/>
              <a:t>Catalyst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Alternatively, register as temp SQL table and perform traditional SQL query strings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885" y="2151435"/>
            <a:ext cx="4998475" cy="10106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166" y="3961388"/>
            <a:ext cx="5294193" cy="7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72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08" y="205979"/>
            <a:ext cx="8715784" cy="857250"/>
          </a:xfrm>
        </p:spPr>
        <p:txBody>
          <a:bodyPr>
            <a:noAutofit/>
          </a:bodyPr>
          <a:lstStyle/>
          <a:p>
            <a:r>
              <a:rPr lang="en-US" dirty="0"/>
              <a:t>Advantages over Relational Query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Provides optimization across functions composed in different languages.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Control structures</a:t>
            </a:r>
          </a:p>
          <a:p>
            <a:pPr marL="685800" lvl="1" indent="-342900">
              <a:buFont typeface="Arial"/>
              <a:buChar char="•"/>
            </a:pPr>
            <a:r>
              <a:rPr lang="en-US" i="1" dirty="0"/>
              <a:t>if</a:t>
            </a:r>
          </a:p>
          <a:p>
            <a:pPr marL="685800" lvl="1" indent="-342900">
              <a:buFont typeface="Arial"/>
              <a:buChar char="•"/>
            </a:pPr>
            <a:r>
              <a:rPr lang="en-US" i="1" dirty="0"/>
              <a:t>for</a:t>
            </a:r>
          </a:p>
          <a:p>
            <a:pPr marL="685800" lvl="1" indent="-342900">
              <a:buFont typeface="Arial"/>
              <a:buChar char="•"/>
            </a:pPr>
            <a:r>
              <a:rPr lang="en-US" i="1" dirty="0"/>
              <a:t>where</a:t>
            </a:r>
          </a:p>
          <a:p>
            <a:pPr marL="685800" lvl="1" indent="-342900">
              <a:buFont typeface="Arial"/>
              <a:buChar char="•"/>
            </a:pPr>
            <a:r>
              <a:rPr lang="en-US" i="1" dirty="0" err="1"/>
              <a:t>groupBy</a:t>
            </a:r>
            <a:endParaRPr lang="en-US" i="1" dirty="0"/>
          </a:p>
          <a:p>
            <a:pPr marL="685800" lvl="1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Logical plan analyzed </a:t>
            </a:r>
            <a:r>
              <a:rPr lang="en-US" i="1" dirty="0"/>
              <a:t>eagerly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 identify code errors associated with data </a:t>
            </a:r>
            <a:r>
              <a:rPr lang="en-US" i="1" dirty="0">
                <a:sym typeface="Wingdings"/>
              </a:rPr>
              <a:t>schema</a:t>
            </a:r>
            <a:r>
              <a:rPr lang="en-US" dirty="0">
                <a:sym typeface="Wingdings"/>
              </a:rPr>
              <a:t> issues on the fly.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398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(UDFs)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1" y="1200150"/>
            <a:ext cx="7831666" cy="2257071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Easy extension of limited operations supported.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Allows inline registration of UDFs</a:t>
            </a:r>
          </a:p>
          <a:p>
            <a:pPr marL="971550" lvl="1" indent="-342900"/>
            <a:r>
              <a:rPr lang="en-US" dirty="0"/>
              <a:t>Compare with Pig, which requires the UDF to be written in a Java package that’s loaded into the Pig script.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Can be defined on simple data types or entire tables.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UDFs available to other interfaces after registration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342" y="3365500"/>
            <a:ext cx="6153316" cy="133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98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Catalyst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0103" r="9679" b="17466"/>
          <a:stretch/>
        </p:blipFill>
        <p:spPr>
          <a:xfrm>
            <a:off x="261055" y="1850767"/>
            <a:ext cx="3753556" cy="23097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620" y="1764688"/>
            <a:ext cx="5687857" cy="634999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5655734" y="2399687"/>
            <a:ext cx="3199996" cy="1054714"/>
            <a:chOff x="5260623" y="1980587"/>
            <a:chExt cx="3199996" cy="1054714"/>
          </a:xfrm>
        </p:grpSpPr>
        <p:sp>
          <p:nvSpPr>
            <p:cNvPr id="10" name="Rounded Rectangle 9"/>
            <p:cNvSpPr/>
            <p:nvPr/>
          </p:nvSpPr>
          <p:spPr>
            <a:xfrm>
              <a:off x="6293556" y="1980587"/>
              <a:ext cx="1121833" cy="340691"/>
            </a:xfrm>
            <a:prstGeom prst="roundRect">
              <a:avLst/>
            </a:prstGeom>
            <a:no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260623" y="2690376"/>
              <a:ext cx="1315155" cy="340691"/>
            </a:xfrm>
            <a:prstGeom prst="roundRect">
              <a:avLst/>
            </a:prstGeom>
            <a:no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Attribute(x)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338786" y="2694610"/>
              <a:ext cx="1121833" cy="340691"/>
            </a:xfrm>
            <a:prstGeom prst="roundRect">
              <a:avLst/>
            </a:prstGeom>
            <a:no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Literal(3)</a:t>
              </a:r>
            </a:p>
          </p:txBody>
        </p:sp>
        <p:cxnSp>
          <p:nvCxnSpPr>
            <p:cNvPr id="18" name="Straight Connector 17"/>
            <p:cNvCxnSpPr>
              <a:stCxn id="15" idx="0"/>
              <a:endCxn id="10" idx="2"/>
            </p:cNvCxnSpPr>
            <p:nvPr/>
          </p:nvCxnSpPr>
          <p:spPr>
            <a:xfrm flipV="1">
              <a:off x="5918201" y="2321278"/>
              <a:ext cx="936272" cy="369098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2"/>
              <a:endCxn id="16" idx="0"/>
            </p:cNvCxnSpPr>
            <p:nvPr/>
          </p:nvCxnSpPr>
          <p:spPr>
            <a:xfrm>
              <a:off x="6854473" y="2321278"/>
              <a:ext cx="1045230" cy="373332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Right Arrow 21"/>
          <p:cNvSpPr/>
          <p:nvPr/>
        </p:nvSpPr>
        <p:spPr>
          <a:xfrm>
            <a:off x="4014611" y="2497360"/>
            <a:ext cx="1234722" cy="4860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391238" y="4160566"/>
            <a:ext cx="1097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+ (1 + 2)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11124" y="4158354"/>
            <a:ext cx="62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+ 3</a:t>
            </a:r>
          </a:p>
        </p:txBody>
      </p:sp>
    </p:spTree>
    <p:extLst>
      <p:ext uri="{BB962C8B-B14F-4D97-AF65-F5344CB8AC3E}">
        <p14:creationId xmlns:p14="http://schemas.microsoft.com/office/powerpoint/2010/main" val="3614686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Catalyst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i="1" dirty="0"/>
              <a:t>Pattern matching </a:t>
            </a:r>
            <a:r>
              <a:rPr lang="en-US" dirty="0"/>
              <a:t>functions that transform </a:t>
            </a:r>
            <a:r>
              <a:rPr lang="en-US" dirty="0" err="1"/>
              <a:t>subtrees</a:t>
            </a:r>
            <a:r>
              <a:rPr lang="en-US" dirty="0"/>
              <a:t> into specific structures.</a:t>
            </a:r>
          </a:p>
          <a:p>
            <a:pPr marL="971550" lvl="1" indent="-342900"/>
            <a:r>
              <a:rPr lang="en-US" i="1" dirty="0"/>
              <a:t>Partial function</a:t>
            </a:r>
            <a:r>
              <a:rPr lang="en-US" dirty="0"/>
              <a:t>—skip over </a:t>
            </a:r>
            <a:r>
              <a:rPr lang="en-US" dirty="0" err="1"/>
              <a:t>subtrees</a:t>
            </a:r>
            <a:r>
              <a:rPr lang="en-US" dirty="0"/>
              <a:t> that do not match </a:t>
            </a:r>
            <a:r>
              <a:rPr lang="en-US" dirty="0">
                <a:sym typeface="Wingdings"/>
              </a:rPr>
              <a:t> no need to modify existing rules when adding new types of operators.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sym typeface="Wingdings"/>
              </a:rPr>
              <a:t>Multiple patterns in the same </a:t>
            </a:r>
            <a:r>
              <a:rPr lang="en-US" i="1" dirty="0">
                <a:sym typeface="Wingdings"/>
              </a:rPr>
              <a:t>transform</a:t>
            </a:r>
            <a:r>
              <a:rPr lang="en-US" dirty="0">
                <a:sym typeface="Wingdings"/>
              </a:rPr>
              <a:t> call.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sym typeface="Wingdings"/>
              </a:rPr>
              <a:t>May take multiple </a:t>
            </a:r>
            <a:r>
              <a:rPr lang="en-US" i="1" dirty="0">
                <a:sym typeface="Wingdings"/>
              </a:rPr>
              <a:t>batches</a:t>
            </a:r>
            <a:r>
              <a:rPr lang="en-US" dirty="0">
                <a:sym typeface="Wingdings"/>
              </a:rPr>
              <a:t> to reach a </a:t>
            </a:r>
            <a:r>
              <a:rPr lang="en-US" i="1" dirty="0">
                <a:sym typeface="Wingdings"/>
              </a:rPr>
              <a:t>fixed point</a:t>
            </a:r>
            <a:r>
              <a:rPr lang="en-US" dirty="0">
                <a:sym typeface="Wingdings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i="1" dirty="0">
                <a:sym typeface="Wingdings"/>
              </a:rPr>
              <a:t>transform</a:t>
            </a:r>
            <a:r>
              <a:rPr lang="en-US" dirty="0">
                <a:sym typeface="Wingdings"/>
              </a:rPr>
              <a:t> can contain arbitrary </a:t>
            </a:r>
            <a:r>
              <a:rPr lang="en-US" dirty="0" err="1">
                <a:sym typeface="Wingdings"/>
              </a:rPr>
              <a:t>Scala</a:t>
            </a:r>
            <a:r>
              <a:rPr lang="en-US" dirty="0">
                <a:sym typeface="Wingdings"/>
              </a:rPr>
              <a:t> code.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70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165627" y="2444459"/>
            <a:ext cx="1014675" cy="6120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22079" y="2492936"/>
            <a:ext cx="1014675" cy="6120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Optimization &amp;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1999" y="2147877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SQL AST</a:t>
            </a:r>
          </a:p>
        </p:txBody>
      </p:sp>
      <p:sp>
        <p:nvSpPr>
          <p:cNvPr id="7" name="Rectangle 6"/>
          <p:cNvSpPr/>
          <p:nvPr/>
        </p:nvSpPr>
        <p:spPr>
          <a:xfrm>
            <a:off x="141999" y="2871490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DataFrame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437425" y="248658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Unresolved Logical Plan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05959" y="248658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Logical Plan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974494" y="2486585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Optimized Logical Plan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05936" y="2522662"/>
            <a:ext cx="713489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RDDs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017696" y="2492238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Selected Physical Plan</a:t>
            </a:r>
          </a:p>
        </p:txBody>
      </p: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1102094" y="2423456"/>
            <a:ext cx="335330" cy="36913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>
          <a:xfrm flipV="1">
            <a:off x="1102094" y="2792587"/>
            <a:ext cx="335330" cy="354482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9" idx="1"/>
          </p:cNvCxnSpPr>
          <p:nvPr/>
        </p:nvCxnSpPr>
        <p:spPr>
          <a:xfrm>
            <a:off x="2452101" y="2792587"/>
            <a:ext cx="2538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>
            <a:off x="3720635" y="2792587"/>
            <a:ext cx="253859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4" idx="1"/>
          </p:cNvCxnSpPr>
          <p:nvPr/>
        </p:nvCxnSpPr>
        <p:spPr>
          <a:xfrm flipV="1">
            <a:off x="6236754" y="2798241"/>
            <a:ext cx="780942" cy="6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13" idx="1"/>
          </p:cNvCxnSpPr>
          <p:nvPr/>
        </p:nvCxnSpPr>
        <p:spPr>
          <a:xfrm>
            <a:off x="8032371" y="2798241"/>
            <a:ext cx="273565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33067" y="1912190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ource Sans Pro Light"/>
                <a:cs typeface="Source Sans Pro"/>
              </a:rPr>
              <a:t>Analysis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24703" y="1789079"/>
            <a:ext cx="1264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ource Sans Pro Light"/>
                <a:cs typeface="Source Sans Pro"/>
              </a:rPr>
              <a:t>Logical</a:t>
            </a:r>
          </a:p>
          <a:p>
            <a:pPr algn="ctr"/>
            <a:r>
              <a:rPr lang="en-US" sz="1600" dirty="0">
                <a:latin typeface="Source Sans Pro Light"/>
                <a:cs typeface="Source Sans Pro"/>
              </a:rPr>
              <a:t>Optimization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44510" y="1789079"/>
            <a:ext cx="9541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ource Sans Pro Light"/>
                <a:cs typeface="Source Sans Pro"/>
              </a:rPr>
              <a:t>Physical</a:t>
            </a:r>
          </a:p>
          <a:p>
            <a:pPr algn="ctr"/>
            <a:r>
              <a:rPr lang="en-US" sz="1600" dirty="0">
                <a:latin typeface="Source Sans Pro Light"/>
                <a:cs typeface="Source Sans Pro"/>
              </a:rPr>
              <a:t>Planning</a:t>
            </a:r>
          </a:p>
        </p:txBody>
      </p:sp>
      <p:cxnSp>
        <p:nvCxnSpPr>
          <p:cNvPr id="25" name="Straight Arrow Connector 24"/>
          <p:cNvCxnSpPr>
            <a:stCxn id="12" idx="3"/>
          </p:cNvCxnSpPr>
          <p:nvPr/>
        </p:nvCxnSpPr>
        <p:spPr>
          <a:xfrm>
            <a:off x="6236754" y="2798939"/>
            <a:ext cx="549618" cy="618077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</p:cNvCxnSpPr>
          <p:nvPr/>
        </p:nvCxnSpPr>
        <p:spPr>
          <a:xfrm flipV="1">
            <a:off x="6236754" y="2166210"/>
            <a:ext cx="549620" cy="63272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6200000">
            <a:off x="6067508" y="2643449"/>
            <a:ext cx="1274770" cy="283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Cost Model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278532" y="254141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Physical </a:t>
            </a:r>
            <a:br>
              <a:rPr lang="en-US" sz="1300" dirty="0">
                <a:latin typeface="Source Sans Pro Light"/>
                <a:cs typeface="Source Sans Pro"/>
              </a:rPr>
            </a:br>
            <a:r>
              <a:rPr lang="en-US" sz="1300" dirty="0">
                <a:latin typeface="Source Sans Pro Light"/>
                <a:cs typeface="Source Sans Pro"/>
              </a:rPr>
              <a:t>Plans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70163" y="1819857"/>
            <a:ext cx="993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ource Sans Pro Light"/>
                <a:cs typeface="Source Sans Pro"/>
              </a:rPr>
              <a:t>Code</a:t>
            </a:r>
          </a:p>
          <a:p>
            <a:pPr algn="ctr"/>
            <a:r>
              <a:rPr lang="en-US" sz="1400" dirty="0">
                <a:latin typeface="Source Sans Pro Light"/>
                <a:cs typeface="Source Sans Pro"/>
              </a:rPr>
              <a:t>Generation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085189" y="3294756"/>
            <a:ext cx="960095" cy="3628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Catalog</a:t>
            </a:r>
          </a:p>
        </p:txBody>
      </p:sp>
      <p:cxnSp>
        <p:nvCxnSpPr>
          <p:cNvPr id="31" name="Straight Arrow Connector 30"/>
          <p:cNvCxnSpPr>
            <a:stCxn id="30" idx="0"/>
          </p:cNvCxnSpPr>
          <p:nvPr/>
        </p:nvCxnSpPr>
        <p:spPr>
          <a:xfrm flipV="1">
            <a:off x="2565237" y="2810758"/>
            <a:ext cx="0" cy="4839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37424" y="4163318"/>
            <a:ext cx="673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 Light"/>
                <a:cs typeface="Source Sans Pro Light"/>
              </a:rPr>
              <a:t>DataFrames and SQL share the same optimization/execution pipeline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988737" y="2801373"/>
            <a:ext cx="256363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47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651" y="597031"/>
            <a:ext cx="7172476" cy="1241453"/>
          </a:xfrm>
        </p:spPr>
        <p:txBody>
          <a:bodyPr>
            <a:normAutofit/>
          </a:bodyPr>
          <a:lstStyle/>
          <a:p>
            <a:r>
              <a:rPr lang="en-US" sz="4000" dirty="0"/>
              <a:t>DataFrame</a:t>
            </a:r>
          </a:p>
          <a:p>
            <a:r>
              <a:rPr lang="en-US" sz="2000" b="1" i="1" dirty="0"/>
              <a:t>noun</a:t>
            </a:r>
            <a:r>
              <a:rPr lang="en-US" sz="2000" dirty="0"/>
              <a:t> – [</a:t>
            </a:r>
            <a:r>
              <a:rPr lang="en-US" sz="2000" dirty="0" err="1"/>
              <a:t>dey-tuh-freym</a:t>
            </a:r>
            <a:r>
              <a:rPr lang="en-US" sz="2000" dirty="0"/>
              <a:t>]</a:t>
            </a:r>
          </a:p>
          <a:p>
            <a:endParaRPr lang="en-US" sz="2000" dirty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67651" y="1952208"/>
            <a:ext cx="7172476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A distributed collection of rows organized into named columns.</a:t>
            </a:r>
          </a:p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An abstraction for selecting, filtering, aggregating and plotting structured data  (</a:t>
            </a:r>
            <a:r>
              <a:rPr lang="en-US" sz="2400" i="1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cf. R, Pandas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2587" y="160008"/>
            <a:ext cx="822622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A71D5D"/>
                </a:solidFill>
                <a:latin typeface="Consolas"/>
              </a:rPr>
              <a:t>def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795DA3"/>
                </a:solidFill>
                <a:latin typeface="Consolas"/>
              </a:rPr>
              <a:t>add_demographics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(events):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/>
              </a:rPr>
              <a:t>   u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sqlCtx.table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"users")                     </a:t>
            </a:r>
            <a:r>
              <a:rPr lang="en-US" sz="1200" dirty="0">
                <a:solidFill>
                  <a:srgbClr val="969896"/>
                </a:solidFill>
                <a:latin typeface="Consolas"/>
              </a:rPr>
              <a:t># Load </a:t>
            </a:r>
            <a:r>
              <a:rPr lang="en-US" sz="1200" b="1" dirty="0">
                <a:solidFill>
                  <a:srgbClr val="969896"/>
                </a:solidFill>
                <a:latin typeface="Consolas"/>
              </a:rPr>
              <a:t>partitioned</a:t>
            </a:r>
            <a:r>
              <a:rPr lang="en-US" sz="1200" dirty="0">
                <a:solidFill>
                  <a:srgbClr val="969896"/>
                </a:solidFill>
                <a:latin typeface="Consolas"/>
              </a:rPr>
              <a:t> Hive table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/>
              </a:rPr>
              <a:t>   events \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/>
              </a:rPr>
              <a:t>     .join(u,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events.user_id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u.user_id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) \     </a:t>
            </a:r>
            <a:r>
              <a:rPr lang="en-US" sz="1200" dirty="0">
                <a:solidFill>
                  <a:srgbClr val="969896"/>
                </a:solidFill>
                <a:latin typeface="Consolas"/>
              </a:rPr>
              <a:t># Join on </a:t>
            </a:r>
            <a:r>
              <a:rPr lang="en-US" sz="1200" dirty="0" err="1">
                <a:solidFill>
                  <a:srgbClr val="969896"/>
                </a:solidFill>
                <a:latin typeface="Consolas"/>
              </a:rPr>
              <a:t>user_id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    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/>
              </a:rPr>
              <a:t>     .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withColumn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"city",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zipToCity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df.zip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))      </a:t>
            </a:r>
            <a:r>
              <a:rPr lang="en-US" sz="1200" dirty="0">
                <a:solidFill>
                  <a:srgbClr val="969896"/>
                </a:solidFill>
                <a:latin typeface="Consolas"/>
              </a:rPr>
              <a:t># Run </a:t>
            </a:r>
            <a:r>
              <a:rPr lang="en-US" sz="1200" dirty="0" err="1">
                <a:solidFill>
                  <a:srgbClr val="969896"/>
                </a:solidFill>
                <a:latin typeface="Consolas"/>
              </a:rPr>
              <a:t>udf</a:t>
            </a:r>
            <a:r>
              <a:rPr lang="en-US" sz="1200" dirty="0">
                <a:solidFill>
                  <a:srgbClr val="969896"/>
                </a:solidFill>
                <a:latin typeface="Consolas"/>
              </a:rPr>
              <a:t> to add city column</a:t>
            </a:r>
          </a:p>
          <a:p>
            <a:endParaRPr lang="en-US" sz="1200" dirty="0">
              <a:solidFill>
                <a:srgbClr val="969896"/>
              </a:solidFill>
              <a:latin typeface="Consola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67294" y="1738416"/>
            <a:ext cx="309151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ource Sans Pro Light"/>
                <a:cs typeface="Source Sans Pro Light"/>
              </a:rPr>
              <a:t>Physical Plan</a:t>
            </a:r>
          </a:p>
          <a:p>
            <a:pPr algn="ctr"/>
            <a:r>
              <a:rPr lang="en-US" sz="1400" dirty="0">
                <a:latin typeface="Source Sans Pro Light"/>
                <a:cs typeface="Source Sans Pro Light"/>
              </a:rPr>
              <a:t>with Predicate Pushdown </a:t>
            </a:r>
            <a:br>
              <a:rPr lang="en-US" sz="1400" dirty="0">
                <a:latin typeface="Source Sans Pro Light"/>
                <a:cs typeface="Source Sans Pro Light"/>
              </a:rPr>
            </a:br>
            <a:r>
              <a:rPr lang="en-US" sz="1400" dirty="0">
                <a:latin typeface="Source Sans Pro Light"/>
                <a:cs typeface="Source Sans Pro Light"/>
              </a:rPr>
              <a:t>and Column Pruning</a:t>
            </a:r>
          </a:p>
        </p:txBody>
      </p:sp>
      <p:cxnSp>
        <p:nvCxnSpPr>
          <p:cNvPr id="31" name="Straight Connector 30"/>
          <p:cNvCxnSpPr>
            <a:stCxn id="33" idx="0"/>
          </p:cNvCxnSpPr>
          <p:nvPr/>
        </p:nvCxnSpPr>
        <p:spPr>
          <a:xfrm flipV="1">
            <a:off x="6771427" y="3324281"/>
            <a:ext cx="701520" cy="426515"/>
          </a:xfrm>
          <a:prstGeom prst="line">
            <a:avLst/>
          </a:prstGeom>
          <a:ln>
            <a:tailEnd type="triangle" w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960091" y="2679080"/>
            <a:ext cx="1014675" cy="61200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 Light"/>
              </a:rPr>
              <a:t>join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264089" y="3750796"/>
            <a:ext cx="1014675" cy="612005"/>
          </a:xfrm>
          <a:prstGeom prst="roundRect">
            <a:avLst/>
          </a:prstGeom>
          <a:ln w="38100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260"/>
              </a:lnSpc>
            </a:pPr>
            <a:r>
              <a:rPr lang="en-US" sz="1300" b="1" i="1" dirty="0">
                <a:latin typeface="Source Sans Pro Light"/>
                <a:cs typeface="Source Sans Pro Light"/>
              </a:rPr>
              <a:t>optimized </a:t>
            </a:r>
          </a:p>
          <a:p>
            <a:pPr algn="ctr">
              <a:lnSpc>
                <a:spcPts val="1260"/>
              </a:lnSpc>
            </a:pPr>
            <a:r>
              <a:rPr lang="en-US" sz="1300" dirty="0">
                <a:latin typeface="Source Sans Pro Light"/>
                <a:cs typeface="Source Sans Pro Light"/>
              </a:rPr>
              <a:t>scan</a:t>
            </a:r>
          </a:p>
          <a:p>
            <a:pPr algn="ctr">
              <a:lnSpc>
                <a:spcPts val="1260"/>
              </a:lnSpc>
            </a:pPr>
            <a:r>
              <a:rPr lang="en-US" sz="1300" dirty="0">
                <a:latin typeface="Source Sans Pro Light"/>
                <a:cs typeface="Source Sans Pro Light"/>
              </a:rPr>
              <a:t>(events)</a:t>
            </a:r>
          </a:p>
        </p:txBody>
      </p:sp>
      <p:cxnSp>
        <p:nvCxnSpPr>
          <p:cNvPr id="34" name="Straight Connector 33"/>
          <p:cNvCxnSpPr>
            <a:stCxn id="35" idx="0"/>
          </p:cNvCxnSpPr>
          <p:nvPr/>
        </p:nvCxnSpPr>
        <p:spPr>
          <a:xfrm flipH="1" flipV="1">
            <a:off x="7513053" y="3324281"/>
            <a:ext cx="648326" cy="426515"/>
          </a:xfrm>
          <a:prstGeom prst="line">
            <a:avLst/>
          </a:prstGeom>
          <a:ln>
            <a:tailEnd type="triangle" w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654041" y="3750796"/>
            <a:ext cx="1014675" cy="612005"/>
          </a:xfrm>
          <a:prstGeom prst="roundRect">
            <a:avLst/>
          </a:prstGeom>
          <a:ln w="38100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260"/>
              </a:lnSpc>
            </a:pPr>
            <a:r>
              <a:rPr lang="en-US" sz="1300" b="1" i="1" dirty="0">
                <a:latin typeface="Source Sans Pro Light"/>
                <a:cs typeface="Source Sans Pro Light"/>
              </a:rPr>
              <a:t>optimized</a:t>
            </a:r>
            <a:br>
              <a:rPr lang="en-US" sz="1300" dirty="0">
                <a:latin typeface="Source Sans Pro Light"/>
                <a:cs typeface="Source Sans Pro Light"/>
              </a:rPr>
            </a:br>
            <a:r>
              <a:rPr lang="en-US" sz="1300" dirty="0">
                <a:latin typeface="Source Sans Pro Light"/>
                <a:cs typeface="Source Sans Pro Light"/>
              </a:rPr>
              <a:t>scan</a:t>
            </a:r>
          </a:p>
          <a:p>
            <a:pPr algn="ctr">
              <a:lnSpc>
                <a:spcPts val="1260"/>
              </a:lnSpc>
            </a:pPr>
            <a:r>
              <a:rPr lang="en-US" sz="1300" dirty="0">
                <a:latin typeface="Source Sans Pro Light"/>
                <a:cs typeface="Source Sans Pro Light"/>
              </a:rPr>
              <a:t>(users)</a:t>
            </a:r>
          </a:p>
        </p:txBody>
      </p:sp>
      <p:sp>
        <p:nvSpPr>
          <p:cNvPr id="2" name="Rectangle 1"/>
          <p:cNvSpPr/>
          <p:nvPr/>
        </p:nvSpPr>
        <p:spPr>
          <a:xfrm>
            <a:off x="484154" y="178962"/>
            <a:ext cx="45719" cy="96232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12587" y="1129461"/>
            <a:ext cx="83003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333333"/>
                </a:solidFill>
                <a:latin typeface="Consolas"/>
                <a:cs typeface="Consolas"/>
              </a:rPr>
              <a:t>events </a:t>
            </a:r>
            <a:r>
              <a:rPr lang="en-US" sz="1200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sz="1200" dirty="0" err="1">
                <a:solidFill>
                  <a:srgbClr val="795DA3"/>
                </a:solidFill>
                <a:latin typeface="Consolas"/>
                <a:cs typeface="Consolas"/>
              </a:rPr>
              <a:t>add_demographics</a:t>
            </a:r>
            <a:r>
              <a:rPr lang="en-US" sz="12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  <a:cs typeface="Consolas"/>
              </a:rPr>
              <a:t>sqlCtx.load</a:t>
            </a:r>
            <a:r>
              <a:rPr lang="en-US" sz="12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lang="en-US" sz="1200" dirty="0">
                <a:solidFill>
                  <a:srgbClr val="183691"/>
                </a:solidFill>
                <a:latin typeface="Consolas"/>
                <a:cs typeface="Consolas"/>
              </a:rPr>
              <a:t>"/data/events"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lang="en-US" sz="1200" b="1" dirty="0">
                <a:solidFill>
                  <a:srgbClr val="183691"/>
                </a:solidFill>
                <a:latin typeface="Consolas"/>
                <a:cs typeface="Consolas"/>
              </a:rPr>
              <a:t>"parquet"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)) </a:t>
            </a:r>
            <a:endParaRPr lang="en-US" sz="1200" dirty="0">
              <a:solidFill>
                <a:srgbClr val="333333"/>
              </a:solidFill>
              <a:latin typeface="Consolas"/>
              <a:cs typeface="Consolas"/>
            </a:endParaRPr>
          </a:p>
          <a:p>
            <a:pPr lvl="0"/>
            <a:r>
              <a:rPr lang="en-US" sz="1200" dirty="0" err="1">
                <a:solidFill>
                  <a:srgbClr val="333333"/>
                </a:solidFill>
                <a:latin typeface="Consolas"/>
              </a:rPr>
              <a:t>training_data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events.where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events.city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"Melbourne"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).select(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events.timestamp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)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.collect() </a:t>
            </a:r>
            <a:endParaRPr lang="da-DK" sz="12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4154" y="1210984"/>
            <a:ext cx="45719" cy="363535"/>
          </a:xfrm>
          <a:prstGeom prst="rect">
            <a:avLst/>
          </a:prstGeom>
          <a:solidFill>
            <a:srgbClr val="EC541B"/>
          </a:solidFill>
          <a:ln>
            <a:solidFill>
              <a:srgbClr val="EC541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84653" y="1857246"/>
            <a:ext cx="2404627" cy="2888271"/>
            <a:chOff x="1376004" y="1918822"/>
            <a:chExt cx="2404627" cy="2888271"/>
          </a:xfrm>
        </p:grpSpPr>
        <p:sp>
          <p:nvSpPr>
            <p:cNvPr id="47" name="TextBox 46"/>
            <p:cNvSpPr txBox="1"/>
            <p:nvPr/>
          </p:nvSpPr>
          <p:spPr>
            <a:xfrm>
              <a:off x="1934914" y="1918822"/>
              <a:ext cx="131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 Light"/>
                  <a:cs typeface="Source Sans Pro Light"/>
                </a:rPr>
                <a:t>Logical Plan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072006" y="2446629"/>
              <a:ext cx="1014675" cy="532438"/>
            </a:xfrm>
            <a:prstGeom prst="round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>
                  <a:latin typeface="Source Sans Pro Light"/>
                  <a:cs typeface="Source Sans Pro Light"/>
                </a:rPr>
                <a:t>filter</a:t>
              </a:r>
            </a:p>
          </p:txBody>
        </p:sp>
        <p:cxnSp>
          <p:nvCxnSpPr>
            <p:cNvPr id="51" name="Straight Connector 50"/>
            <p:cNvCxnSpPr>
              <a:stCxn id="54" idx="0"/>
            </p:cNvCxnSpPr>
            <p:nvPr/>
          </p:nvCxnSpPr>
          <p:spPr>
            <a:xfrm flipV="1">
              <a:off x="1883342" y="3914810"/>
              <a:ext cx="696002" cy="359845"/>
            </a:xfrm>
            <a:prstGeom prst="line">
              <a:avLst/>
            </a:prstGeom>
            <a:ln>
              <a:tailEnd type="triangle" w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50" idx="2"/>
            </p:cNvCxnSpPr>
            <p:nvPr/>
          </p:nvCxnSpPr>
          <p:spPr>
            <a:xfrm flipV="1">
              <a:off x="2576066" y="2979067"/>
              <a:ext cx="3278" cy="365213"/>
            </a:xfrm>
            <a:prstGeom prst="line">
              <a:avLst/>
            </a:prstGeom>
            <a:ln>
              <a:tailEnd type="triangle" w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2072006" y="3342274"/>
              <a:ext cx="1014675" cy="53243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>
                  <a:latin typeface="Source Sans Pro Light"/>
                  <a:cs typeface="Source Sans Pro Light"/>
                </a:rPr>
                <a:t>join</a:t>
              </a: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376004" y="4274655"/>
              <a:ext cx="1014675" cy="532438"/>
            </a:xfrm>
            <a:prstGeom prst="round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>
                  <a:latin typeface="Source Sans Pro Light"/>
                  <a:cs typeface="Source Sans Pro Light"/>
                </a:rPr>
                <a:t>events file</a:t>
              </a:r>
            </a:p>
          </p:txBody>
        </p:sp>
        <p:cxnSp>
          <p:nvCxnSpPr>
            <p:cNvPr id="55" name="Straight Connector 54"/>
            <p:cNvCxnSpPr>
              <a:stCxn id="56" idx="0"/>
            </p:cNvCxnSpPr>
            <p:nvPr/>
          </p:nvCxnSpPr>
          <p:spPr>
            <a:xfrm flipH="1" flipV="1">
              <a:off x="2620072" y="3914810"/>
              <a:ext cx="653222" cy="359845"/>
            </a:xfrm>
            <a:prstGeom prst="line">
              <a:avLst/>
            </a:prstGeom>
            <a:ln>
              <a:tailEnd type="triangle" w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2765956" y="4274655"/>
              <a:ext cx="1014675" cy="53243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>
                  <a:latin typeface="Source Sans Pro Light"/>
                  <a:cs typeface="Source Sans Pro Light"/>
                </a:rPr>
                <a:t>users table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375328" y="1835788"/>
            <a:ext cx="2404627" cy="2888272"/>
            <a:chOff x="5081161" y="1897364"/>
            <a:chExt cx="2404627" cy="2888272"/>
          </a:xfrm>
        </p:grpSpPr>
        <p:sp>
          <p:nvSpPr>
            <p:cNvPr id="59" name="TextBox 58"/>
            <p:cNvSpPr txBox="1"/>
            <p:nvPr/>
          </p:nvSpPr>
          <p:spPr>
            <a:xfrm>
              <a:off x="5606959" y="1897364"/>
              <a:ext cx="14180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 Light"/>
                  <a:cs typeface="Source Sans Pro Light"/>
                </a:rPr>
                <a:t>Physical Plan</a:t>
              </a:r>
            </a:p>
          </p:txBody>
        </p:sp>
        <p:cxnSp>
          <p:nvCxnSpPr>
            <p:cNvPr id="60" name="Straight Connector 59"/>
            <p:cNvCxnSpPr/>
            <p:nvPr/>
          </p:nvCxnSpPr>
          <p:spPr>
            <a:xfrm flipV="1">
              <a:off x="5570675" y="2979067"/>
              <a:ext cx="696673" cy="362562"/>
            </a:xfrm>
            <a:prstGeom prst="line">
              <a:avLst/>
            </a:prstGeom>
            <a:ln>
              <a:tailEnd type="triangle" w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ounded Rectangle 60"/>
            <p:cNvSpPr/>
            <p:nvPr/>
          </p:nvSpPr>
          <p:spPr>
            <a:xfrm>
              <a:off x="5777163" y="2410960"/>
              <a:ext cx="1014675" cy="53146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>
                  <a:latin typeface="Source Sans Pro Light"/>
                  <a:cs typeface="Source Sans Pro Light"/>
                </a:rPr>
                <a:t>join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5081161" y="3341629"/>
              <a:ext cx="1014675" cy="531460"/>
            </a:xfrm>
            <a:prstGeom prst="round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>
                  <a:latin typeface="Source Sans Pro Light"/>
                  <a:cs typeface="Source Sans Pro Light"/>
                </a:rPr>
                <a:t>scan</a:t>
              </a:r>
            </a:p>
            <a:p>
              <a:pPr algn="ctr"/>
              <a:r>
                <a:rPr lang="en-US" sz="1300" dirty="0">
                  <a:latin typeface="Source Sans Pro Light"/>
                  <a:cs typeface="Source Sans Pro Light"/>
                </a:rPr>
                <a:t>(events)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 flipV="1">
              <a:off x="6307452" y="2979067"/>
              <a:ext cx="703280" cy="362562"/>
            </a:xfrm>
            <a:prstGeom prst="line">
              <a:avLst/>
            </a:prstGeom>
            <a:ln>
              <a:tailEnd type="triangle" w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ounded Rectangle 63"/>
            <p:cNvSpPr/>
            <p:nvPr/>
          </p:nvSpPr>
          <p:spPr>
            <a:xfrm>
              <a:off x="6471113" y="3341629"/>
              <a:ext cx="1014675" cy="531460"/>
            </a:xfrm>
            <a:prstGeom prst="round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>
                  <a:latin typeface="Source Sans Pro Light"/>
                  <a:cs typeface="Source Sans Pro Light"/>
                </a:rPr>
                <a:t>filter</a:t>
              </a:r>
            </a:p>
          </p:txBody>
        </p:sp>
        <p:cxnSp>
          <p:nvCxnSpPr>
            <p:cNvPr id="65" name="Straight Connector 64"/>
            <p:cNvCxnSpPr>
              <a:stCxn id="66" idx="0"/>
              <a:endCxn id="64" idx="2"/>
            </p:cNvCxnSpPr>
            <p:nvPr/>
          </p:nvCxnSpPr>
          <p:spPr>
            <a:xfrm flipV="1">
              <a:off x="6978451" y="3873089"/>
              <a:ext cx="0" cy="381087"/>
            </a:xfrm>
            <a:prstGeom prst="line">
              <a:avLst/>
            </a:prstGeom>
            <a:ln>
              <a:tailEnd type="triangle" w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ounded Rectangle 65"/>
            <p:cNvSpPr/>
            <p:nvPr/>
          </p:nvSpPr>
          <p:spPr>
            <a:xfrm>
              <a:off x="6471113" y="4254176"/>
              <a:ext cx="1014675" cy="53146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>
                  <a:latin typeface="Source Sans Pro Light"/>
                  <a:cs typeface="Source Sans Pro Light"/>
                </a:rPr>
                <a:t>scan</a:t>
              </a:r>
            </a:p>
            <a:p>
              <a:pPr algn="ctr"/>
              <a:r>
                <a:rPr lang="en-US" sz="1300" dirty="0">
                  <a:latin typeface="Source Sans Pro Light"/>
                  <a:cs typeface="Source Sans Pro Light"/>
                </a:rPr>
                <a:t>(users)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144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 animBg="1"/>
      <p:bldP spid="33" grpId="0" animBg="1"/>
      <p:bldP spid="3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Example Catalyst Transformation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16001" y="1200151"/>
            <a:ext cx="3585861" cy="339447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filters on top of projections.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that the filter can be evaluated without the result of the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so, switch the operators.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89988" y="3724275"/>
            <a:ext cx="354012" cy="192088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424" y="1200151"/>
            <a:ext cx="1416024" cy="3219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476" y="1200151"/>
            <a:ext cx="1963731" cy="32194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773096" y="2236336"/>
            <a:ext cx="1207914" cy="1449585"/>
          </a:xfrm>
          <a:prstGeom prst="rect">
            <a:avLst/>
          </a:prstGeom>
          <a:noFill/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orbe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75121" y="2612445"/>
            <a:ext cx="563630" cy="161805"/>
          </a:xfrm>
          <a:prstGeom prst="rect">
            <a:avLst/>
          </a:prstGeom>
          <a:noFill/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7218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 Analytics Features</a:t>
            </a:r>
            <a:br>
              <a:rPr lang="en-US" dirty="0"/>
            </a:br>
            <a:r>
              <a:rPr lang="en-US" sz="2200" dirty="0"/>
              <a:t>Schema Inference for </a:t>
            </a:r>
            <a:r>
              <a:rPr lang="en-US" sz="2200" dirty="0" err="1"/>
              <a:t>Semistructured</a:t>
            </a:r>
            <a:r>
              <a:rPr lang="en-US" sz="2200" dirty="0"/>
              <a:t> Data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565" y="862104"/>
            <a:ext cx="4171457" cy="373251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JSON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Automatically infers schema from a set of records, in one pass or sample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 tree of STRUCT types, each of which may contain atoms, arrays, or other STRUCTs. 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Find the most appropriate type for a field based on all data observed in that column. Determine array element types in the same way. 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Merge schemata of single records in one </a:t>
            </a:r>
            <a:r>
              <a:rPr lang="en-US" i="1" dirty="0"/>
              <a:t>reduce</a:t>
            </a:r>
            <a:r>
              <a:rPr lang="en-US" dirty="0"/>
              <a:t> operation.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Same trick for Python typing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7833" b="33271"/>
          <a:stretch/>
        </p:blipFill>
        <p:spPr>
          <a:xfrm>
            <a:off x="4721623" y="862104"/>
            <a:ext cx="4040770" cy="30170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82766"/>
          <a:stretch/>
        </p:blipFill>
        <p:spPr>
          <a:xfrm>
            <a:off x="4215491" y="4084482"/>
            <a:ext cx="4803934" cy="66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22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</a:t>
            </a:r>
            <a:r>
              <a:rPr lang="en-US" dirty="0" err="1"/>
              <a:t>MLlib</a:t>
            </a:r>
            <a:r>
              <a:rPr lang="en-US" dirty="0"/>
              <a:t> Pipelines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6000" y="1163677"/>
            <a:ext cx="70088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333333"/>
                </a:solidFill>
                <a:latin typeface="Consolas"/>
              </a:rPr>
              <a:t>tokenizer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Tokenizer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inputCol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"text"</a:t>
            </a:r>
            <a:r>
              <a:rPr lang="en-US" sz="1200" dirty="0"/>
              <a:t>, </a:t>
            </a:r>
            <a:r>
              <a:rPr lang="en-US" sz="1200" dirty="0" err="1"/>
              <a:t>outputCol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"words”)</a:t>
            </a:r>
          </a:p>
          <a:p>
            <a:r>
              <a:rPr lang="en-US" sz="1200" dirty="0" err="1">
                <a:solidFill>
                  <a:srgbClr val="333333"/>
                </a:solidFill>
                <a:latin typeface="Consolas"/>
              </a:rPr>
              <a:t>hashingTF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HashingTF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inputCol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"words"</a:t>
            </a:r>
            <a:r>
              <a:rPr lang="en-US" sz="1200" dirty="0"/>
              <a:t>, </a:t>
            </a:r>
            <a:r>
              <a:rPr lang="en-US" sz="1200" dirty="0" err="1"/>
              <a:t>outputCol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"features”)</a:t>
            </a:r>
          </a:p>
          <a:p>
            <a:r>
              <a:rPr lang="en-US" sz="1200" dirty="0" err="1">
                <a:solidFill>
                  <a:srgbClr val="333333"/>
                </a:solidFill>
                <a:latin typeface="Consolas"/>
              </a:rPr>
              <a:t>lr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LogisticRegression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maxIter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0086B3"/>
                </a:solidFill>
                <a:latin typeface="Consolas"/>
              </a:rPr>
              <a:t>10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regParam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0086B3"/>
                </a:solidFill>
                <a:latin typeface="Consolas"/>
              </a:rPr>
              <a:t>0.01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/>
              </a:rPr>
              <a:t>pipeline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Pipeline(stages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tokenizer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hashingTF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lr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])</a:t>
            </a:r>
          </a:p>
          <a:p>
            <a:endParaRPr lang="en-US" sz="1200" dirty="0">
              <a:solidFill>
                <a:srgbClr val="333333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333333"/>
                </a:solidFill>
                <a:latin typeface="Consolas"/>
              </a:rPr>
              <a:t>df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sqlCtx.load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"/path/to/data"</a:t>
            </a:r>
            <a:r>
              <a:rPr lang="en-US" sz="1200" dirty="0"/>
              <a:t>)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/>
              </a:rPr>
              <a:t>model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pipeline.fit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df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)</a:t>
            </a:r>
            <a:r>
              <a:rPr lang="en-US" sz="1200" dirty="0"/>
              <a:t> </a:t>
            </a:r>
            <a:endParaRPr lang="en-US" sz="1200" dirty="0">
              <a:latin typeface="Monaco"/>
              <a:cs typeface="Monaco"/>
            </a:endParaRPr>
          </a:p>
        </p:txBody>
      </p:sp>
      <p:sp>
        <p:nvSpPr>
          <p:cNvPr id="6" name="Can 5"/>
          <p:cNvSpPr/>
          <p:nvPr/>
        </p:nvSpPr>
        <p:spPr>
          <a:xfrm>
            <a:off x="1094565" y="3500713"/>
            <a:ext cx="576526" cy="802073"/>
          </a:xfrm>
          <a:prstGeom prst="ca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 Light"/>
                <a:cs typeface="Source Sans Pro Light"/>
              </a:rPr>
              <a:t>ds0</a:t>
            </a:r>
          </a:p>
        </p:txBody>
      </p:sp>
      <p:sp>
        <p:nvSpPr>
          <p:cNvPr id="10" name="Can 9"/>
          <p:cNvSpPr/>
          <p:nvPr/>
        </p:nvSpPr>
        <p:spPr>
          <a:xfrm>
            <a:off x="3293310" y="3500713"/>
            <a:ext cx="576526" cy="802073"/>
          </a:xfrm>
          <a:prstGeom prst="ca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 Light"/>
                <a:cs typeface="Source Sans Pro Light"/>
              </a:rPr>
              <a:t>ds1</a:t>
            </a:r>
          </a:p>
        </p:txBody>
      </p:sp>
      <p:sp>
        <p:nvSpPr>
          <p:cNvPr id="11" name="Can 10"/>
          <p:cNvSpPr/>
          <p:nvPr/>
        </p:nvSpPr>
        <p:spPr>
          <a:xfrm>
            <a:off x="5334000" y="3500713"/>
            <a:ext cx="576526" cy="802073"/>
          </a:xfrm>
          <a:prstGeom prst="ca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 Light"/>
                <a:cs typeface="Source Sans Pro Light"/>
              </a:rPr>
              <a:t>ds2</a:t>
            </a:r>
          </a:p>
        </p:txBody>
      </p:sp>
      <p:sp>
        <p:nvSpPr>
          <p:cNvPr id="12" name="Can 11"/>
          <p:cNvSpPr/>
          <p:nvPr/>
        </p:nvSpPr>
        <p:spPr>
          <a:xfrm>
            <a:off x="7603290" y="3500713"/>
            <a:ext cx="576526" cy="802073"/>
          </a:xfrm>
          <a:prstGeom prst="ca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 Light"/>
                <a:cs typeface="Source Sans Pro Light"/>
              </a:rPr>
              <a:t>ds3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80243" y="3663634"/>
            <a:ext cx="1011010" cy="476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600" dirty="0" err="1">
                <a:latin typeface="Source Sans Pro Light"/>
                <a:cs typeface="Source Sans Pro Light"/>
              </a:rPr>
              <a:t>tokenizer</a:t>
            </a:r>
            <a:endParaRPr lang="en-US" sz="1600" dirty="0">
              <a:latin typeface="Source Sans Pro Light"/>
              <a:cs typeface="Source Sans Pro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14800" y="3663634"/>
            <a:ext cx="1011010" cy="476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600" dirty="0" err="1">
                <a:latin typeface="Source Sans Pro Light"/>
                <a:cs typeface="Source Sans Pro Light"/>
              </a:rPr>
              <a:t>hashingTF</a:t>
            </a:r>
            <a:endParaRPr lang="en-US" sz="1600" dirty="0">
              <a:latin typeface="Source Sans Pro Light"/>
              <a:cs typeface="Source Sans Pro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48400" y="3663634"/>
            <a:ext cx="1011010" cy="476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600" dirty="0" err="1">
                <a:latin typeface="Source Sans Pro Light"/>
                <a:cs typeface="Source Sans Pro Light"/>
              </a:rPr>
              <a:t>lr.model</a:t>
            </a:r>
            <a:endParaRPr lang="en-US" sz="1600" dirty="0">
              <a:latin typeface="Source Sans Pro Light"/>
              <a:cs typeface="Source Sans Pro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05400" y="2589465"/>
            <a:ext cx="1011010" cy="476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600" dirty="0" err="1">
                <a:latin typeface="Source Sans Pro Light"/>
                <a:cs typeface="Source Sans Pro Light"/>
              </a:rPr>
              <a:t>lr</a:t>
            </a:r>
            <a:endParaRPr lang="en-US" sz="1600" dirty="0">
              <a:latin typeface="Source Sans Pro Light"/>
              <a:cs typeface="Source Sans Pro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13134" y="3233356"/>
            <a:ext cx="5556376" cy="1353497"/>
          </a:xfrm>
          <a:prstGeom prst="rect">
            <a:avLst/>
          </a:prstGeom>
          <a:noFill/>
          <a:ln w="28575" cmpd="sng">
            <a:solidFill>
              <a:schemeClr val="tx2">
                <a:lumMod val="75000"/>
                <a:lumOff val="25000"/>
              </a:schemeClr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endParaRPr lang="en-US" sz="1600" dirty="0">
              <a:latin typeface="Source Sans Pro Light"/>
              <a:cs typeface="Source Sans Pro Light"/>
            </a:endParaRPr>
          </a:p>
        </p:txBody>
      </p:sp>
      <p:cxnSp>
        <p:nvCxnSpPr>
          <p:cNvPr id="19" name="Straight Arrow Connector 18"/>
          <p:cNvCxnSpPr>
            <a:stCxn id="6" idx="4"/>
            <a:endCxn id="13" idx="1"/>
          </p:cNvCxnSpPr>
          <p:nvPr/>
        </p:nvCxnSpPr>
        <p:spPr>
          <a:xfrm>
            <a:off x="1671091" y="3901750"/>
            <a:ext cx="309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3"/>
            <a:endCxn id="10" idx="2"/>
          </p:cNvCxnSpPr>
          <p:nvPr/>
        </p:nvCxnSpPr>
        <p:spPr>
          <a:xfrm>
            <a:off x="2991253" y="3901750"/>
            <a:ext cx="30205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" idx="1"/>
          </p:cNvCxnSpPr>
          <p:nvPr/>
        </p:nvCxnSpPr>
        <p:spPr>
          <a:xfrm>
            <a:off x="3869836" y="3901749"/>
            <a:ext cx="24496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2"/>
          </p:cNvCxnSpPr>
          <p:nvPr/>
        </p:nvCxnSpPr>
        <p:spPr>
          <a:xfrm flipV="1">
            <a:off x="5125810" y="3901750"/>
            <a:ext cx="208190" cy="6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4"/>
            <a:endCxn id="15" idx="1"/>
          </p:cNvCxnSpPr>
          <p:nvPr/>
        </p:nvCxnSpPr>
        <p:spPr>
          <a:xfrm>
            <a:off x="5910526" y="3901750"/>
            <a:ext cx="3378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3"/>
            <a:endCxn id="12" idx="2"/>
          </p:cNvCxnSpPr>
          <p:nvPr/>
        </p:nvCxnSpPr>
        <p:spPr>
          <a:xfrm>
            <a:off x="7259410" y="3901750"/>
            <a:ext cx="3438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15" idx="0"/>
          </p:cNvCxnSpPr>
          <p:nvPr/>
        </p:nvCxnSpPr>
        <p:spPr>
          <a:xfrm>
            <a:off x="6116410" y="2827581"/>
            <a:ext cx="637495" cy="83605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638800" y="3065696"/>
            <a:ext cx="0" cy="49665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822747" y="4254011"/>
            <a:ext cx="1561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buSzPct val="90000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Pipeline Model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28017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t>34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2888"/>
          <a:stretch/>
        </p:blipFill>
        <p:spPr>
          <a:xfrm>
            <a:off x="0" y="1165005"/>
            <a:ext cx="4684152" cy="27610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7112"/>
          <a:stretch/>
        </p:blipFill>
        <p:spPr>
          <a:xfrm>
            <a:off x="4684152" y="1205780"/>
            <a:ext cx="4459848" cy="272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014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Transformation: Genomics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1" y="1200151"/>
            <a:ext cx="7172476" cy="860591"/>
          </a:xfrm>
        </p:spPr>
        <p:txBody>
          <a:bodyPr/>
          <a:lstStyle/>
          <a:p>
            <a:pPr algn="ctr"/>
            <a:r>
              <a:rPr lang="en-US" dirty="0"/>
              <a:t>Recognize range joins and use interval trees.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6000" y="1891592"/>
            <a:ext cx="3420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SELECT</a:t>
            </a:r>
            <a:r>
              <a:rPr lang="en-US" dirty="0">
                <a:latin typeface="Consolas"/>
                <a:cs typeface="Consolas"/>
              </a:rPr>
              <a:t> * FROM a JOIN b</a:t>
            </a:r>
          </a:p>
          <a:p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WHERE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a.start</a:t>
            </a:r>
            <a:r>
              <a:rPr lang="en-US" dirty="0">
                <a:latin typeface="Consolas"/>
                <a:cs typeface="Consolas"/>
              </a:rPr>
              <a:t> &lt; </a:t>
            </a:r>
            <a:r>
              <a:rPr lang="en-US" dirty="0" err="1">
                <a:latin typeface="Consolas"/>
                <a:cs typeface="Consolas"/>
              </a:rPr>
              <a:t>a.end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AND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b.start</a:t>
            </a:r>
            <a:r>
              <a:rPr lang="en-US" dirty="0">
                <a:latin typeface="Consolas"/>
                <a:cs typeface="Consolas"/>
              </a:rPr>
              <a:t> &lt; </a:t>
            </a:r>
            <a:r>
              <a:rPr lang="en-US" dirty="0" err="1">
                <a:latin typeface="Consolas"/>
                <a:cs typeface="Consolas"/>
              </a:rPr>
              <a:t>b.end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AND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a.start</a:t>
            </a:r>
            <a:r>
              <a:rPr lang="en-US" dirty="0">
                <a:latin typeface="Consolas"/>
                <a:cs typeface="Consolas"/>
              </a:rPr>
              <a:t> &lt; </a:t>
            </a:r>
            <a:r>
              <a:rPr lang="en-US" dirty="0" err="1">
                <a:latin typeface="Consolas"/>
                <a:cs typeface="Consolas"/>
              </a:rPr>
              <a:t>b.start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AND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b.start</a:t>
            </a:r>
            <a:r>
              <a:rPr lang="en-US" dirty="0">
                <a:latin typeface="Consolas"/>
                <a:cs typeface="Consolas"/>
              </a:rPr>
              <a:t> &lt; </a:t>
            </a:r>
            <a:r>
              <a:rPr lang="en-US" dirty="0" err="1">
                <a:latin typeface="Consolas"/>
                <a:cs typeface="Consolas"/>
              </a:rPr>
              <a:t>a.end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8" name="Picture 7" descr="Genom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54" r="34173"/>
          <a:stretch/>
        </p:blipFill>
        <p:spPr>
          <a:xfrm>
            <a:off x="4707706" y="1630446"/>
            <a:ext cx="1247795" cy="212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23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Write Less Code: Compute an Average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781628"/>
            <a:ext cx="3556000" cy="2947266"/>
          </a:xfrm>
        </p:spPr>
        <p:txBody>
          <a:bodyPr>
            <a:normAutofit fontScale="32500" lnSpcReduction="20000"/>
          </a:bodyPr>
          <a:lstStyle/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private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one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new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private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output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endParaRPr lang="en-US" dirty="0">
              <a:solidFill>
                <a:srgbClr val="333333"/>
              </a:solidFill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new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proctected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void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map(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LongWritable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key,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 Text value,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 Context context) {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String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[] fields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value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split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dirty="0">
                <a:solidFill>
                  <a:srgbClr val="183691"/>
                </a:solidFill>
                <a:latin typeface="Consolas"/>
                <a:ea typeface="ＭＳ 明朝"/>
                <a:cs typeface="Consolas"/>
              </a:rPr>
              <a:t>"\t"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output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set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Integer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parseInt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(fields[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]))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context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write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(one, output)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}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solidFill>
                <a:srgbClr val="333333"/>
              </a:solidFill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one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new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)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DoubleWritable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average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new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DoubleWritable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solidFill>
                <a:srgbClr val="A71D5D"/>
              </a:solidFill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protected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void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reduce(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key,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 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Iterable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&lt;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values,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 Context context) {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int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sum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int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count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for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value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values) {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  sum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+=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value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get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  count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++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 }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average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set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(sum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/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(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double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) count)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context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Write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(key, average)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}</a:t>
            </a:r>
            <a:endParaRPr lang="en-US" sz="4000" dirty="0">
              <a:effectLst/>
              <a:latin typeface="Consolas"/>
              <a:ea typeface="ＭＳ 明朝"/>
              <a:cs typeface="Consola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81628"/>
            <a:ext cx="3540277" cy="2812995"/>
          </a:xfrm>
        </p:spPr>
        <p:txBody>
          <a:bodyPr anchor="t" anchorCtr="0">
            <a:normAutofit/>
          </a:bodyPr>
          <a:lstStyle/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data </a:t>
            </a:r>
            <a:r>
              <a:rPr lang="en-US" sz="8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sz="800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sc.textFile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(...).split(</a:t>
            </a:r>
            <a:r>
              <a:rPr lang="en-US" sz="800" dirty="0">
                <a:solidFill>
                  <a:srgbClr val="183691"/>
                </a:solidFill>
                <a:latin typeface="Consolas"/>
                <a:ea typeface="ＭＳ 明朝"/>
                <a:cs typeface="Consolas"/>
              </a:rPr>
              <a:t>"\t"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)</a:t>
            </a:r>
            <a:endParaRPr lang="en-US" sz="8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data.map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sz="8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lambda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x: (x[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[x.[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])) \</a:t>
            </a:r>
            <a:endParaRPr lang="en-US" sz="8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.</a:t>
            </a:r>
            <a:r>
              <a:rPr lang="en-US" sz="800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reduceByKey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sz="8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lambda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x, y: [x[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 </a:t>
            </a:r>
            <a:r>
              <a:rPr lang="en-US" sz="8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+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y[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x[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 </a:t>
            </a:r>
            <a:r>
              <a:rPr lang="en-US" sz="8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+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y[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]]) \</a:t>
            </a:r>
            <a:endParaRPr lang="en-US" sz="8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.map(</a:t>
            </a:r>
            <a:r>
              <a:rPr lang="en-US" sz="8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lambda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x: [x[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x[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 </a:t>
            </a:r>
            <a:r>
              <a:rPr lang="en-US" sz="8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/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]]) \</a:t>
            </a:r>
            <a:endParaRPr lang="en-US" sz="8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.collect()</a:t>
            </a:r>
            <a:endParaRPr lang="en-US" sz="800" dirty="0">
              <a:latin typeface="Consolas"/>
              <a:ea typeface="ＭＳ 明朝"/>
              <a:cs typeface="Consolas"/>
            </a:endParaRPr>
          </a:p>
          <a:p>
            <a:endParaRPr lang="en-US" sz="800" dirty="0"/>
          </a:p>
        </p:txBody>
      </p:sp>
      <p:pic>
        <p:nvPicPr>
          <p:cNvPr id="5" name="Picture 4" descr="img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49" y="1063229"/>
            <a:ext cx="2042358" cy="727862"/>
          </a:xfrm>
          <a:prstGeom prst="rect">
            <a:avLst/>
          </a:prstGeom>
        </p:spPr>
      </p:pic>
      <p:pic>
        <p:nvPicPr>
          <p:cNvPr id="9" name="Picture 8" descr="sparklogo_5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67" y="1016126"/>
            <a:ext cx="1261588" cy="69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4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Less Code: Compute an Average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1016001" y="1200151"/>
            <a:ext cx="7172476" cy="1756592"/>
          </a:xfrm>
        </p:spPr>
        <p:txBody>
          <a:bodyPr anchor="t" anchorCtr="0">
            <a:normAutofit/>
          </a:bodyPr>
          <a:lstStyle/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Source Sans Pro"/>
                <a:ea typeface="ＭＳ 明朝"/>
                <a:cs typeface="Source Sans Pro"/>
              </a:rPr>
              <a:t>Using RDDs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800" dirty="0">
              <a:solidFill>
                <a:srgbClr val="333333"/>
              </a:solidFill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data 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sc.textFile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(...).split(</a:t>
            </a:r>
            <a:r>
              <a:rPr lang="en-US" sz="1400" dirty="0">
                <a:solidFill>
                  <a:srgbClr val="183691"/>
                </a:solidFill>
                <a:latin typeface="Consolas"/>
                <a:ea typeface="ＭＳ 明朝"/>
                <a:cs typeface="Consolas"/>
              </a:rPr>
              <a:t>"\t"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)</a:t>
            </a:r>
            <a:endParaRPr lang="en-US" sz="14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data.map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lambda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x: (x[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[</a:t>
            </a:r>
            <a:r>
              <a:rPr lang="en-US" sz="1400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(x[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]), 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])) \</a:t>
            </a:r>
            <a:endParaRPr lang="en-US" sz="14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.</a:t>
            </a:r>
            <a:r>
              <a:rPr lang="en-US" sz="1400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reduceByKey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lambda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x, y: [x[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 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y[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x[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 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y[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]]) \</a:t>
            </a:r>
            <a:endParaRPr lang="en-US" sz="14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.map(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lambda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x: [x[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x[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 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/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]]) \</a:t>
            </a:r>
            <a:endParaRPr lang="en-US" sz="14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.collect()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solidFill>
                <a:srgbClr val="333333"/>
              </a:solidFill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solidFill>
                <a:srgbClr val="333333"/>
              </a:solidFill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latin typeface="Consolas"/>
              <a:ea typeface="ＭＳ 明朝"/>
              <a:cs typeface="Consolas"/>
            </a:endParaRPr>
          </a:p>
          <a:p>
            <a:endParaRPr lang="en-US" sz="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t>37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36517" y="2980588"/>
            <a:ext cx="293204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333333"/>
                </a:solidFill>
                <a:latin typeface="Source Sans Pro"/>
                <a:ea typeface="ＭＳ 明朝"/>
                <a:cs typeface="Source Sans Pro"/>
              </a:rPr>
              <a:t>Using DataFrames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800" dirty="0">
              <a:solidFill>
                <a:srgbClr val="333333"/>
              </a:solidFill>
              <a:latin typeface="Consolas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 err="1">
                <a:solidFill>
                  <a:srgbClr val="333333"/>
                </a:solidFill>
                <a:latin typeface="Consolas"/>
                <a:cs typeface="Consolas"/>
              </a:rPr>
              <a:t>sqlCtx.table</a:t>
            </a:r>
            <a:r>
              <a:rPr lang="en-US" sz="13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"people"</a:t>
            </a:r>
            <a:r>
              <a:rPr lang="en-US" sz="1300" dirty="0">
                <a:latin typeface="Consolas"/>
                <a:cs typeface="Consolas"/>
              </a:rPr>
              <a:t>) \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latin typeface="Consolas"/>
                <a:cs typeface="Consolas"/>
              </a:rPr>
              <a:t>   .</a:t>
            </a:r>
            <a:r>
              <a:rPr lang="en-US" sz="1300" dirty="0" err="1">
                <a:latin typeface="Consolas"/>
                <a:cs typeface="Consolas"/>
              </a:rPr>
              <a:t>groupBy</a:t>
            </a:r>
            <a:r>
              <a:rPr lang="en-US" sz="1300" dirty="0">
                <a:latin typeface="Consolas"/>
                <a:cs typeface="Consolas"/>
              </a:rPr>
              <a:t>(</a:t>
            </a:r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"name"</a:t>
            </a:r>
            <a:r>
              <a:rPr lang="en-US" sz="1300" dirty="0">
                <a:latin typeface="Consolas"/>
                <a:cs typeface="Consolas"/>
              </a:rPr>
              <a:t>) \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latin typeface="Consolas"/>
                <a:cs typeface="Consolas"/>
              </a:rPr>
              <a:t>   .</a:t>
            </a:r>
            <a:r>
              <a:rPr lang="en-US" sz="1300" dirty="0" err="1">
                <a:latin typeface="Consolas"/>
                <a:cs typeface="Consolas"/>
              </a:rPr>
              <a:t>agg</a:t>
            </a:r>
            <a:r>
              <a:rPr lang="en-US" sz="1300" dirty="0">
                <a:latin typeface="Consolas"/>
                <a:cs typeface="Consolas"/>
              </a:rPr>
              <a:t>(</a:t>
            </a:r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"name"</a:t>
            </a:r>
            <a:r>
              <a:rPr lang="en-US" sz="12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, </a:t>
            </a:r>
            <a:r>
              <a:rPr lang="en-US" sz="1300" dirty="0" err="1">
                <a:latin typeface="Consolas"/>
                <a:cs typeface="Consolas"/>
              </a:rPr>
              <a:t>avg</a:t>
            </a:r>
            <a:r>
              <a:rPr lang="en-US" sz="1300" dirty="0">
                <a:latin typeface="Consolas"/>
                <a:cs typeface="Consolas"/>
              </a:rPr>
              <a:t>(</a:t>
            </a:r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"age"</a:t>
            </a:r>
            <a:r>
              <a:rPr lang="en-US" sz="1300" dirty="0">
                <a:latin typeface="Consolas"/>
                <a:cs typeface="Consolas"/>
              </a:rPr>
              <a:t>)) \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latin typeface="Consolas"/>
                <a:cs typeface="Consolas"/>
              </a:rPr>
              <a:t>   .collect() </a:t>
            </a:r>
            <a:endParaRPr lang="en-US" sz="1300" dirty="0">
              <a:solidFill>
                <a:srgbClr val="333333"/>
              </a:solidFill>
              <a:latin typeface="Consolas"/>
              <a:ea typeface="ＭＳ 明朝"/>
              <a:cs typeface="Consolas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9317" y="3042036"/>
            <a:ext cx="2932045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333333"/>
                </a:solidFill>
                <a:latin typeface="Source Sans Pro"/>
                <a:ea typeface="ＭＳ 明朝"/>
                <a:cs typeface="Source Sans Pro"/>
              </a:rPr>
              <a:t>Using SQL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800" dirty="0">
              <a:solidFill>
                <a:srgbClr val="333333"/>
              </a:solidFill>
              <a:latin typeface="Consolas"/>
              <a:cs typeface="Consolas"/>
            </a:endParaRPr>
          </a:p>
          <a:p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SELECT</a:t>
            </a:r>
            <a:r>
              <a:rPr lang="en-US" sz="1300" dirty="0">
                <a:latin typeface="Consolas"/>
                <a:cs typeface="Consolas"/>
              </a:rPr>
              <a:t> name, </a:t>
            </a:r>
            <a:r>
              <a:rPr lang="en-US" sz="1300" dirty="0" err="1">
                <a:latin typeface="Consolas"/>
                <a:cs typeface="Consolas"/>
              </a:rPr>
              <a:t>avg</a:t>
            </a:r>
            <a:r>
              <a:rPr lang="en-US" sz="1300" dirty="0">
                <a:latin typeface="Consolas"/>
                <a:cs typeface="Consolas"/>
              </a:rPr>
              <a:t>(age)</a:t>
            </a:r>
          </a:p>
          <a:p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FROM</a:t>
            </a:r>
            <a:r>
              <a:rPr lang="en-US" sz="1300" dirty="0">
                <a:latin typeface="Consolas"/>
                <a:cs typeface="Consolas"/>
              </a:rPr>
              <a:t> people</a:t>
            </a:r>
          </a:p>
          <a:p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GROUP</a:t>
            </a:r>
            <a:r>
              <a:rPr lang="en-US" sz="1300" dirty="0">
                <a:latin typeface="Consolas"/>
                <a:cs typeface="Consolas"/>
              </a:rPr>
              <a:t> BY name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01171" y="3040730"/>
            <a:ext cx="3761076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333333"/>
                </a:solidFill>
                <a:latin typeface="Source Sans Pro"/>
                <a:ea typeface="ＭＳ 明朝"/>
                <a:cs typeface="Source Sans Pro"/>
              </a:rPr>
              <a:t>Using Pig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800" dirty="0">
              <a:solidFill>
                <a:srgbClr val="333333"/>
              </a:solidFill>
              <a:latin typeface="Consolas"/>
              <a:cs typeface="Consolas"/>
            </a:endParaRPr>
          </a:p>
          <a:p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P = load '/people' as (name, name);</a:t>
            </a:r>
          </a:p>
          <a:p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G = group P by name;</a:t>
            </a:r>
          </a:p>
          <a:p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R = </a:t>
            </a:r>
            <a:r>
              <a:rPr lang="en-US" sz="1300" dirty="0" err="1">
                <a:solidFill>
                  <a:srgbClr val="183691"/>
                </a:solidFill>
                <a:latin typeface="Consolas"/>
                <a:cs typeface="Consolas"/>
              </a:rPr>
              <a:t>foreach</a:t>
            </a:r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 G generate … AVG(</a:t>
            </a:r>
            <a:r>
              <a:rPr lang="en-US" sz="1300" dirty="0" err="1">
                <a:solidFill>
                  <a:srgbClr val="183691"/>
                </a:solidFill>
                <a:latin typeface="Consolas"/>
                <a:cs typeface="Consolas"/>
              </a:rPr>
              <a:t>G.age</a:t>
            </a:r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);</a:t>
            </a:r>
            <a:endParaRPr lang="en-US" sz="13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6268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Extensible Input &amp;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306" y="1156710"/>
            <a:ext cx="7628029" cy="913162"/>
          </a:xfrm>
        </p:spPr>
        <p:txBody>
          <a:bodyPr>
            <a:normAutofit/>
          </a:bodyPr>
          <a:lstStyle/>
          <a:p>
            <a:pPr algn="ctr"/>
            <a:r>
              <a:rPr lang="en-US" sz="2200" dirty="0"/>
              <a:t>Spark’s Data Source API allows optimizations like column pruning and filter pushdown into custom data sources.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1386" y="2649138"/>
            <a:ext cx="10182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{ </a:t>
            </a:r>
            <a:r>
              <a:rPr lang="en-US" sz="1600" b="1" dirty="0">
                <a:solidFill>
                  <a:srgbClr val="000090"/>
                </a:solidFill>
                <a:latin typeface="Arial"/>
                <a:cs typeface="Arial"/>
              </a:rPr>
              <a:t>JSON</a:t>
            </a:r>
            <a:r>
              <a:rPr lang="en-US" sz="1600" b="1" dirty="0">
                <a:latin typeface="Arial"/>
                <a:cs typeface="Arial"/>
              </a:rPr>
              <a:t> }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66321" y="2398288"/>
            <a:ext cx="0" cy="2202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00707" y="2068038"/>
            <a:ext cx="937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 Light"/>
                <a:cs typeface="Source Sans Pro Light"/>
              </a:rPr>
              <a:t>Built-In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94990" y="2068038"/>
            <a:ext cx="1028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 Light"/>
                <a:cs typeface="Source Sans Pro Light"/>
              </a:rPr>
              <a:t>External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60" y="2662136"/>
            <a:ext cx="1184822" cy="31511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803802" y="2610042"/>
            <a:ext cx="1191465" cy="398480"/>
            <a:chOff x="2757018" y="1874965"/>
            <a:chExt cx="1191465" cy="39848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7018" y="1874965"/>
              <a:ext cx="531306" cy="39848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205171" y="1912212"/>
              <a:ext cx="7433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Arial"/>
                  <a:cs typeface="Arial"/>
                </a:rPr>
                <a:t>JDBC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7218" y="3081495"/>
            <a:ext cx="770967" cy="8570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396" y="3268800"/>
            <a:ext cx="779861" cy="527553"/>
          </a:xfrm>
          <a:prstGeom prst="rect">
            <a:avLst/>
          </a:prstGeom>
        </p:spPr>
      </p:pic>
      <p:pic>
        <p:nvPicPr>
          <p:cNvPr id="16" name="Picture 15" descr="Screen Shot 2015-02-16 at 3.12.4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477" y="4132859"/>
            <a:ext cx="726708" cy="43905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556" y="3173099"/>
            <a:ext cx="660260" cy="6602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386" y="4009498"/>
            <a:ext cx="871419" cy="48733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2608" y="4210231"/>
            <a:ext cx="1005791" cy="25207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49657" y="2727174"/>
            <a:ext cx="1129805" cy="3511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00344" y="2689266"/>
            <a:ext cx="479137" cy="479137"/>
          </a:xfrm>
          <a:prstGeom prst="rect">
            <a:avLst/>
          </a:prstGeom>
        </p:spPr>
      </p:pic>
      <p:pic>
        <p:nvPicPr>
          <p:cNvPr id="22" name="Picture 21" descr="Screen Shot 2015-02-16 at 3.16.07 PM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657" y="3900680"/>
            <a:ext cx="1138629" cy="560556"/>
          </a:xfrm>
          <a:prstGeom prst="rect">
            <a:avLst/>
          </a:prstGeom>
        </p:spPr>
      </p:pic>
      <p:pic>
        <p:nvPicPr>
          <p:cNvPr id="23" name="Picture 22" descr="Screen Shot 2015-02-16 at 3.16.55 PM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072" y="3436890"/>
            <a:ext cx="1339850" cy="3238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41387" y="3287754"/>
            <a:ext cx="619232" cy="6192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49657" y="3474798"/>
            <a:ext cx="1033258" cy="25541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32095" y="2763218"/>
            <a:ext cx="935976" cy="31511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323989" y="4091904"/>
            <a:ext cx="1335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 Light"/>
                <a:cs typeface="Source Sans Pro Light"/>
              </a:rPr>
              <a:t>and more…</a:t>
            </a:r>
          </a:p>
        </p:txBody>
      </p:sp>
      <p:pic>
        <p:nvPicPr>
          <p:cNvPr id="4" name="Picture 3" descr="imgres-3.png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6" r="11621"/>
          <a:stretch/>
        </p:blipFill>
        <p:spPr>
          <a:xfrm>
            <a:off x="6324072" y="3868444"/>
            <a:ext cx="1051842" cy="91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846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Seamlessly Integrated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1" y="1200151"/>
            <a:ext cx="7172476" cy="1287320"/>
          </a:xfrm>
        </p:spPr>
        <p:txBody>
          <a:bodyPr/>
          <a:lstStyle/>
          <a:p>
            <a:pPr algn="ctr"/>
            <a:r>
              <a:rPr lang="en-US" dirty="0"/>
              <a:t>Embedding in a full programming language makes UDFs trivial and allows composition using functions.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681538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3005" y="2509370"/>
            <a:ext cx="66765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zipToCity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udf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71D5D"/>
                </a:solidFill>
                <a:latin typeface="Consolas"/>
              </a:rPr>
              <a:t>lambda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city: </a:t>
            </a:r>
            <a:r>
              <a:rPr lang="en-US" dirty="0">
                <a:solidFill>
                  <a:srgbClr val="183691"/>
                </a:solidFill>
                <a:latin typeface="Consolas"/>
              </a:rPr>
              <a:t>&lt;custom logic here&gt;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endParaRPr lang="en-US" dirty="0">
              <a:solidFill>
                <a:srgbClr val="A71D5D"/>
              </a:solidFill>
              <a:latin typeface="Consolas"/>
            </a:endParaRPr>
          </a:p>
          <a:p>
            <a:r>
              <a:rPr lang="en-US" dirty="0" err="1">
                <a:solidFill>
                  <a:srgbClr val="A71D5D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795DA3"/>
                </a:solidFill>
                <a:latin typeface="Consolas"/>
              </a:rPr>
              <a:t>add_demographics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(events):</a:t>
            </a:r>
          </a:p>
          <a:p>
            <a:r>
              <a:rPr lang="en-US" dirty="0">
                <a:solidFill>
                  <a:srgbClr val="333333"/>
                </a:solidFill>
                <a:latin typeface="Consolas"/>
              </a:rPr>
              <a:t>   u </a:t>
            </a:r>
            <a:r>
              <a:rPr lang="en-US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</a:rPr>
              <a:t>sqlCtx.table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dirty="0">
                <a:solidFill>
                  <a:srgbClr val="183691"/>
                </a:solidFill>
                <a:latin typeface="Consolas"/>
              </a:rPr>
              <a:t>"users")</a:t>
            </a:r>
          </a:p>
          <a:p>
            <a:r>
              <a:rPr lang="en-US" dirty="0">
                <a:solidFill>
                  <a:srgbClr val="333333"/>
                </a:solidFill>
                <a:latin typeface="Consolas"/>
              </a:rPr>
              <a:t>   events \</a:t>
            </a:r>
          </a:p>
          <a:p>
            <a:r>
              <a:rPr lang="en-US" dirty="0">
                <a:solidFill>
                  <a:srgbClr val="333333"/>
                </a:solidFill>
                <a:latin typeface="Consolas"/>
              </a:rPr>
              <a:t>     .join(u, </a:t>
            </a:r>
            <a:r>
              <a:rPr lang="en-US" dirty="0" err="1">
                <a:solidFill>
                  <a:srgbClr val="333333"/>
                </a:solidFill>
                <a:latin typeface="Consolas"/>
              </a:rPr>
              <a:t>events.user_id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dirty="0">
                <a:solidFill>
                  <a:srgbClr val="A71D5D"/>
                </a:solidFill>
                <a:latin typeface="Consolas"/>
              </a:rPr>
              <a:t>==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</a:rPr>
              <a:t>u.user_id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) \     </a:t>
            </a:r>
          </a:p>
          <a:p>
            <a:r>
              <a:rPr lang="en-US" dirty="0">
                <a:solidFill>
                  <a:srgbClr val="333333"/>
                </a:solidFill>
                <a:latin typeface="Consolas"/>
              </a:rPr>
              <a:t>     .</a:t>
            </a:r>
            <a:r>
              <a:rPr lang="en-US" dirty="0" err="1">
                <a:solidFill>
                  <a:srgbClr val="333333"/>
                </a:solidFill>
                <a:latin typeface="Consolas"/>
              </a:rPr>
              <a:t>withColumn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dirty="0">
                <a:solidFill>
                  <a:srgbClr val="183691"/>
                </a:solidFill>
                <a:latin typeface="Consolas"/>
              </a:rPr>
              <a:t>"city", </a:t>
            </a:r>
            <a:r>
              <a:rPr lang="en-US" dirty="0" err="1">
                <a:solidFill>
                  <a:srgbClr val="333333"/>
                </a:solidFill>
                <a:latin typeface="Consolas"/>
              </a:rPr>
              <a:t>zipToCity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Consolas"/>
              </a:rPr>
              <a:t>df.zip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))</a:t>
            </a:r>
            <a:endParaRPr lang="en-US" dirty="0">
              <a:solidFill>
                <a:srgbClr val="969896"/>
              </a:solidFill>
              <a:latin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61234" y="3194434"/>
            <a:ext cx="157908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/>
                <a:cs typeface="Source Sans Pro"/>
              </a:rPr>
              <a:t>Takes and returns a DataFrame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6834678" y="3063516"/>
            <a:ext cx="384898" cy="1477179"/>
          </a:xfrm>
          <a:prstGeom prst="rightBrace">
            <a:avLst>
              <a:gd name="adj1" fmla="val 45748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52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51273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Spark DataFrame?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25D3E-DDE0-35B7-5EAC-98BC52F4C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45574" y="786581"/>
            <a:ext cx="6961239" cy="3755922"/>
          </a:xfrm>
        </p:spPr>
        <p:txBody>
          <a:bodyPr>
            <a:normAutofit lnSpcReduction="10000"/>
          </a:bodyPr>
          <a:lstStyle/>
          <a:p>
            <a:r>
              <a:rPr lang="en-US" sz="1900" dirty="0"/>
              <a:t>DataFrames are the distributed collections of data, organized into rows and named columns. </a:t>
            </a:r>
          </a:p>
          <a:p>
            <a:r>
              <a:rPr lang="en-US" sz="1900" dirty="0"/>
              <a:t>DataFrames allow the processing of huge amounts of data (billions of rows)</a:t>
            </a:r>
          </a:p>
          <a:p>
            <a:r>
              <a:rPr lang="en-US" sz="1900" dirty="0"/>
              <a:t>Each column in a DataFrame has a name and an associated type. </a:t>
            </a:r>
          </a:p>
          <a:p>
            <a:r>
              <a:rPr lang="en-US" sz="1900" dirty="0"/>
              <a:t>DataFrames are similar to traditional database tables, which are structured and concise.</a:t>
            </a:r>
          </a:p>
          <a:p>
            <a:r>
              <a:rPr lang="en-US" sz="1900" dirty="0"/>
              <a:t>We can say that DataFrames are relational databases with better optimization techniques.</a:t>
            </a:r>
          </a:p>
          <a:p>
            <a:r>
              <a:rPr lang="en-US" sz="1900" dirty="0"/>
              <a:t>Spark DataFrames can be created from many data sources:</a:t>
            </a:r>
          </a:p>
          <a:p>
            <a:pPr lvl="1"/>
            <a:r>
              <a:rPr lang="en-US" sz="1700" dirty="0"/>
              <a:t>Hive tables, log tables,  external databases, or the existing </a:t>
            </a:r>
            <a:r>
              <a:rPr lang="en-US" sz="1700" b="1" dirty="0">
                <a:hlinkClick r:id="rId3"/>
              </a:rPr>
              <a:t>RDDs</a:t>
            </a:r>
            <a:r>
              <a:rPr lang="en-US" sz="1700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1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</a:t>
            </a:r>
            <a:r>
              <a:rPr lang="en-US" dirty="0" err="1"/>
              <a:t>MLlib</a:t>
            </a:r>
            <a:r>
              <a:rPr lang="en-US" dirty="0"/>
              <a:t> Pipelines use DataFrames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6000" y="1163677"/>
            <a:ext cx="70088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333333"/>
                </a:solidFill>
                <a:latin typeface="Consolas"/>
              </a:rPr>
              <a:t>tokenizer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Tokenizer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inputCol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"text"</a:t>
            </a:r>
            <a:r>
              <a:rPr lang="en-US" sz="1200" dirty="0"/>
              <a:t>, </a:t>
            </a:r>
            <a:r>
              <a:rPr lang="en-US" sz="1200" dirty="0" err="1"/>
              <a:t>outputCol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"words”)</a:t>
            </a:r>
          </a:p>
          <a:p>
            <a:r>
              <a:rPr lang="en-US" sz="1200" dirty="0" err="1">
                <a:solidFill>
                  <a:srgbClr val="333333"/>
                </a:solidFill>
                <a:latin typeface="Consolas"/>
              </a:rPr>
              <a:t>hashingTF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HashingTF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inputCol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"words"</a:t>
            </a:r>
            <a:r>
              <a:rPr lang="en-US" sz="1200" dirty="0"/>
              <a:t>, </a:t>
            </a:r>
            <a:r>
              <a:rPr lang="en-US" sz="1200" dirty="0" err="1"/>
              <a:t>outputCol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"features”)</a:t>
            </a:r>
          </a:p>
          <a:p>
            <a:r>
              <a:rPr lang="en-US" sz="1200" dirty="0" err="1">
                <a:solidFill>
                  <a:srgbClr val="333333"/>
                </a:solidFill>
                <a:latin typeface="Consolas"/>
              </a:rPr>
              <a:t>lr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LogisticRegression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maxIter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0086B3"/>
                </a:solidFill>
                <a:latin typeface="Consolas"/>
              </a:rPr>
              <a:t>10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regParam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0086B3"/>
                </a:solidFill>
                <a:latin typeface="Consolas"/>
              </a:rPr>
              <a:t>0.01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/>
              </a:rPr>
              <a:t>pipeline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Pipeline(stages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tokenizer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hashingTF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lr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])</a:t>
            </a:r>
          </a:p>
          <a:p>
            <a:endParaRPr lang="en-US" sz="1200" dirty="0">
              <a:solidFill>
                <a:srgbClr val="333333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333333"/>
                </a:solidFill>
                <a:latin typeface="Consolas"/>
              </a:rPr>
              <a:t>df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sqlCtx.load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"/path/to/data"</a:t>
            </a:r>
            <a:r>
              <a:rPr lang="en-US" sz="1200" dirty="0"/>
              <a:t>)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/>
              </a:rPr>
              <a:t>model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pipeline.fit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df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)</a:t>
            </a:r>
            <a:r>
              <a:rPr lang="en-US" sz="1200" dirty="0"/>
              <a:t> </a:t>
            </a:r>
            <a:endParaRPr lang="en-US" sz="1200" dirty="0">
              <a:latin typeface="Monaco"/>
              <a:cs typeface="Monaco"/>
            </a:endParaRPr>
          </a:p>
        </p:txBody>
      </p:sp>
      <p:sp>
        <p:nvSpPr>
          <p:cNvPr id="6" name="Can 5"/>
          <p:cNvSpPr/>
          <p:nvPr/>
        </p:nvSpPr>
        <p:spPr>
          <a:xfrm>
            <a:off x="1094565" y="3500713"/>
            <a:ext cx="576526" cy="802073"/>
          </a:xfrm>
          <a:prstGeom prst="ca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 Light"/>
                <a:cs typeface="Source Sans Pro Light"/>
              </a:rPr>
              <a:t>ds0</a:t>
            </a:r>
          </a:p>
        </p:txBody>
      </p:sp>
      <p:sp>
        <p:nvSpPr>
          <p:cNvPr id="10" name="Can 9"/>
          <p:cNvSpPr/>
          <p:nvPr/>
        </p:nvSpPr>
        <p:spPr>
          <a:xfrm>
            <a:off x="3293310" y="3500713"/>
            <a:ext cx="576526" cy="802073"/>
          </a:xfrm>
          <a:prstGeom prst="ca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 Light"/>
                <a:cs typeface="Source Sans Pro Light"/>
              </a:rPr>
              <a:t>ds1</a:t>
            </a:r>
          </a:p>
        </p:txBody>
      </p:sp>
      <p:sp>
        <p:nvSpPr>
          <p:cNvPr id="11" name="Can 10"/>
          <p:cNvSpPr/>
          <p:nvPr/>
        </p:nvSpPr>
        <p:spPr>
          <a:xfrm>
            <a:off x="5334000" y="3500713"/>
            <a:ext cx="576526" cy="802073"/>
          </a:xfrm>
          <a:prstGeom prst="ca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 Light"/>
                <a:cs typeface="Source Sans Pro Light"/>
              </a:rPr>
              <a:t>ds2</a:t>
            </a:r>
          </a:p>
        </p:txBody>
      </p:sp>
      <p:sp>
        <p:nvSpPr>
          <p:cNvPr id="12" name="Can 11"/>
          <p:cNvSpPr/>
          <p:nvPr/>
        </p:nvSpPr>
        <p:spPr>
          <a:xfrm>
            <a:off x="7603290" y="3500713"/>
            <a:ext cx="576526" cy="802073"/>
          </a:xfrm>
          <a:prstGeom prst="ca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 Light"/>
                <a:cs typeface="Source Sans Pro Light"/>
              </a:rPr>
              <a:t>ds3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80243" y="3663634"/>
            <a:ext cx="1011010" cy="476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600" dirty="0" err="1">
                <a:latin typeface="Source Sans Pro Light"/>
                <a:cs typeface="Source Sans Pro Light"/>
              </a:rPr>
              <a:t>tokenizer</a:t>
            </a:r>
            <a:endParaRPr lang="en-US" sz="1600" dirty="0">
              <a:latin typeface="Source Sans Pro Light"/>
              <a:cs typeface="Source Sans Pro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14800" y="3663634"/>
            <a:ext cx="1011010" cy="476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600" dirty="0" err="1">
                <a:latin typeface="Source Sans Pro Light"/>
                <a:cs typeface="Source Sans Pro Light"/>
              </a:rPr>
              <a:t>hashingTF</a:t>
            </a:r>
            <a:endParaRPr lang="en-US" sz="1600" dirty="0">
              <a:latin typeface="Source Sans Pro Light"/>
              <a:cs typeface="Source Sans Pro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48400" y="3663634"/>
            <a:ext cx="1011010" cy="476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600" dirty="0" err="1">
                <a:latin typeface="Source Sans Pro Light"/>
                <a:cs typeface="Source Sans Pro Light"/>
              </a:rPr>
              <a:t>lr.model</a:t>
            </a:r>
            <a:endParaRPr lang="en-US" sz="1600" dirty="0">
              <a:latin typeface="Source Sans Pro Light"/>
              <a:cs typeface="Source Sans Pro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05400" y="2589465"/>
            <a:ext cx="1011010" cy="476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600" dirty="0" err="1">
                <a:latin typeface="Source Sans Pro Light"/>
                <a:cs typeface="Source Sans Pro Light"/>
              </a:rPr>
              <a:t>lr</a:t>
            </a:r>
            <a:endParaRPr lang="en-US" sz="1600" dirty="0">
              <a:latin typeface="Source Sans Pro Light"/>
              <a:cs typeface="Source Sans Pro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13134" y="3233356"/>
            <a:ext cx="5556376" cy="1353497"/>
          </a:xfrm>
          <a:prstGeom prst="rect">
            <a:avLst/>
          </a:prstGeom>
          <a:noFill/>
          <a:ln w="28575" cmpd="sng">
            <a:solidFill>
              <a:schemeClr val="tx2">
                <a:lumMod val="75000"/>
                <a:lumOff val="25000"/>
              </a:schemeClr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endParaRPr lang="en-US" sz="1600" dirty="0">
              <a:latin typeface="Source Sans Pro Light"/>
              <a:cs typeface="Source Sans Pro Light"/>
            </a:endParaRPr>
          </a:p>
        </p:txBody>
      </p:sp>
      <p:cxnSp>
        <p:nvCxnSpPr>
          <p:cNvPr id="19" name="Straight Arrow Connector 18"/>
          <p:cNvCxnSpPr>
            <a:stCxn id="6" idx="4"/>
            <a:endCxn id="13" idx="1"/>
          </p:cNvCxnSpPr>
          <p:nvPr/>
        </p:nvCxnSpPr>
        <p:spPr>
          <a:xfrm>
            <a:off x="1671091" y="3901750"/>
            <a:ext cx="309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3"/>
            <a:endCxn id="10" idx="2"/>
          </p:cNvCxnSpPr>
          <p:nvPr/>
        </p:nvCxnSpPr>
        <p:spPr>
          <a:xfrm>
            <a:off x="2991253" y="3901750"/>
            <a:ext cx="30205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" idx="1"/>
          </p:cNvCxnSpPr>
          <p:nvPr/>
        </p:nvCxnSpPr>
        <p:spPr>
          <a:xfrm>
            <a:off x="3869836" y="3901749"/>
            <a:ext cx="24496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2"/>
          </p:cNvCxnSpPr>
          <p:nvPr/>
        </p:nvCxnSpPr>
        <p:spPr>
          <a:xfrm flipV="1">
            <a:off x="5125810" y="3901750"/>
            <a:ext cx="208190" cy="6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4"/>
            <a:endCxn id="15" idx="1"/>
          </p:cNvCxnSpPr>
          <p:nvPr/>
        </p:nvCxnSpPr>
        <p:spPr>
          <a:xfrm>
            <a:off x="5910526" y="3901750"/>
            <a:ext cx="3378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3"/>
            <a:endCxn id="12" idx="2"/>
          </p:cNvCxnSpPr>
          <p:nvPr/>
        </p:nvCxnSpPr>
        <p:spPr>
          <a:xfrm>
            <a:off x="7259410" y="3901750"/>
            <a:ext cx="3438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15" idx="0"/>
          </p:cNvCxnSpPr>
          <p:nvPr/>
        </p:nvCxnSpPr>
        <p:spPr>
          <a:xfrm>
            <a:off x="6116410" y="2827581"/>
            <a:ext cx="637495" cy="83605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638800" y="3065696"/>
            <a:ext cx="0" cy="49665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822747" y="4254011"/>
            <a:ext cx="1561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buSzPct val="90000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Pipeline Model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28260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617934"/>
          </a:xfrm>
        </p:spPr>
        <p:txBody>
          <a:bodyPr/>
          <a:lstStyle/>
          <a:p>
            <a:r>
              <a:rPr lang="en-US" dirty="0"/>
              <a:t>Spark DataFrame: Example</a:t>
            </a:r>
          </a:p>
        </p:txBody>
      </p:sp>
      <p:pic>
        <p:nvPicPr>
          <p:cNvPr id="15" name="Content Placeholder 14" descr="A picture containing table&#10;&#10;Description automatically generated">
            <a:extLst>
              <a:ext uri="{FF2B5EF4-FFF2-40B4-BE49-F238E27FC236}">
                <a16:creationId xmlns:a16="http://schemas.microsoft.com/office/drawing/2014/main" id="{7E42C557-9257-41C3-7745-14F4EC96E60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76748" y="891776"/>
            <a:ext cx="7737411" cy="405384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414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483242"/>
          </a:xfrm>
        </p:spPr>
        <p:txBody>
          <a:bodyPr>
            <a:normAutofit fontScale="90000"/>
          </a:bodyPr>
          <a:lstStyle/>
          <a:p>
            <a:r>
              <a:rPr lang="en-US" dirty="0"/>
              <a:t>Spark DataFrame: Features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8E987-4C2D-051A-F3D2-830B5DD73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7588" y="757087"/>
            <a:ext cx="7788954" cy="2979171"/>
          </a:xfrm>
        </p:spPr>
        <p:txBody>
          <a:bodyPr>
            <a:normAutofit/>
          </a:bodyPr>
          <a:lstStyle/>
          <a:p>
            <a:r>
              <a:rPr lang="en-US" sz="2000" dirty="0"/>
              <a:t>A DataFrame: a table of rows with named columns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Easy to Use</a:t>
            </a:r>
          </a:p>
          <a:p>
            <a:r>
              <a:rPr lang="en-US" sz="2000" dirty="0"/>
              <a:t>A DataFrame may have billions of rows 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Scalable</a:t>
            </a:r>
          </a:p>
          <a:p>
            <a:r>
              <a:rPr lang="en-US" sz="2000" dirty="0"/>
              <a:t>A DataFrame is immutable (READ-ONLY) 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No Synchronization</a:t>
            </a:r>
          </a:p>
          <a:p>
            <a:r>
              <a:rPr lang="en-US" sz="2000" dirty="0"/>
              <a:t>A DataFrame is PARTITIONED 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Parallelism</a:t>
            </a:r>
          </a:p>
        </p:txBody>
      </p:sp>
    </p:spTree>
    <p:extLst>
      <p:ext uri="{BB962C8B-B14F-4D97-AF65-F5344CB8AC3E}">
        <p14:creationId xmlns:p14="http://schemas.microsoft.com/office/powerpoint/2010/main" val="219128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483242"/>
          </a:xfrm>
        </p:spPr>
        <p:txBody>
          <a:bodyPr>
            <a:normAutofit fontScale="90000"/>
          </a:bodyPr>
          <a:lstStyle/>
          <a:p>
            <a:r>
              <a:rPr lang="en-US" dirty="0"/>
              <a:t>Spark DataFrame: Features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8E987-4C2D-051A-F3D2-830B5DD73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7588" y="757087"/>
            <a:ext cx="7788954" cy="4302276"/>
          </a:xfrm>
        </p:spPr>
        <p:txBody>
          <a:bodyPr>
            <a:normAutofit/>
          </a:bodyPr>
          <a:lstStyle/>
          <a:p>
            <a:r>
              <a:rPr lang="en-US" sz="2000" dirty="0"/>
              <a:t>A DataFrame: a Table of rows with named columns               </a:t>
            </a:r>
            <a:r>
              <a:rPr lang="en-US" sz="2000" b="1" dirty="0">
                <a:highlight>
                  <a:srgbClr val="00FF00"/>
                </a:highlight>
              </a:rPr>
              <a:t>Easy to Use</a:t>
            </a:r>
          </a:p>
          <a:p>
            <a:r>
              <a:rPr lang="en-US" sz="2000" dirty="0"/>
              <a:t>A DataFrame may have billions of rows                </a:t>
            </a:r>
            <a:r>
              <a:rPr lang="en-US" sz="2000" b="1" dirty="0">
                <a:highlight>
                  <a:srgbClr val="00FF00"/>
                </a:highlight>
              </a:rPr>
              <a:t>Scalable</a:t>
            </a:r>
          </a:p>
          <a:p>
            <a:r>
              <a:rPr lang="en-US" sz="2000" dirty="0"/>
              <a:t>A DataFrame is immutable (READ-ONLY)                </a:t>
            </a:r>
            <a:r>
              <a:rPr lang="en-US" sz="2000" b="1" dirty="0">
                <a:highlight>
                  <a:srgbClr val="00FF00"/>
                </a:highlight>
              </a:rPr>
              <a:t>No Synchronization</a:t>
            </a:r>
          </a:p>
          <a:p>
            <a:r>
              <a:rPr lang="en-US" sz="2000" dirty="0"/>
              <a:t>A DataFrame is PARTITIONED:</a:t>
            </a:r>
          </a:p>
          <a:p>
            <a:pPr lvl="1"/>
            <a:r>
              <a:rPr lang="en-US" sz="1800" dirty="0"/>
              <a:t>Number of rows =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800,000,000,000</a:t>
            </a:r>
          </a:p>
          <a:p>
            <a:pPr lvl="1"/>
            <a:r>
              <a:rPr lang="en-US" sz="1800" dirty="0"/>
              <a:t>Number of Partitions =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20,000</a:t>
            </a:r>
            <a:r>
              <a:rPr lang="en-US" sz="1800" dirty="0"/>
              <a:t>                   </a:t>
            </a:r>
            <a:r>
              <a:rPr lang="en-US" sz="1800" b="1" dirty="0">
                <a:highlight>
                  <a:srgbClr val="00FF00"/>
                </a:highlight>
              </a:rPr>
              <a:t>Parallelism</a:t>
            </a:r>
          </a:p>
          <a:p>
            <a:pPr lvl="1"/>
            <a:r>
              <a:rPr lang="en-US" sz="1800" dirty="0"/>
              <a:t>Number of rows per partition =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40,000,000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800,000,000,000 = 20,000 x 40,000,000</a:t>
            </a:r>
          </a:p>
          <a:p>
            <a:pPr lvl="1"/>
            <a:r>
              <a:rPr lang="en-US" sz="1800" dirty="0"/>
              <a:t>Any Transformation of this DataFrame can be parallelized by up to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20,000</a:t>
            </a:r>
            <a:r>
              <a:rPr lang="en-US" sz="1800" dirty="0"/>
              <a:t> executors/processes</a:t>
            </a:r>
          </a:p>
          <a:p>
            <a:pPr lvl="1"/>
            <a:r>
              <a:rPr lang="en-US" sz="1800" dirty="0"/>
              <a:t>Can register your DataFrame as a table and then fire SQL queries on the table/DataFrame.                  </a:t>
            </a:r>
            <a:r>
              <a:rPr lang="en-US" sz="1800" b="1" dirty="0">
                <a:highlight>
                  <a:srgbClr val="00FF00"/>
                </a:highlight>
              </a:rPr>
              <a:t>Simple Transformations and Usage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23DE4A-85C5-1782-E7B6-4A6346FBE758}"/>
              </a:ext>
            </a:extLst>
          </p:cNvPr>
          <p:cNvCxnSpPr>
            <a:cxnSpLocks/>
          </p:cNvCxnSpPr>
          <p:nvPr/>
        </p:nvCxnSpPr>
        <p:spPr>
          <a:xfrm>
            <a:off x="4355690" y="2880852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322EC4-8385-7238-3CA0-24D60D7C4505}"/>
              </a:ext>
            </a:extLst>
          </p:cNvPr>
          <p:cNvCxnSpPr>
            <a:cxnSpLocks/>
          </p:cNvCxnSpPr>
          <p:nvPr/>
        </p:nvCxnSpPr>
        <p:spPr>
          <a:xfrm>
            <a:off x="5186516" y="1814052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4C76EA-0CD7-2EA5-59D2-FAE36BDE2AFF}"/>
              </a:ext>
            </a:extLst>
          </p:cNvPr>
          <p:cNvCxnSpPr>
            <a:cxnSpLocks/>
          </p:cNvCxnSpPr>
          <p:nvPr/>
        </p:nvCxnSpPr>
        <p:spPr>
          <a:xfrm>
            <a:off x="5014451" y="1386349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DEE4E4-E960-0213-D043-7D857A6DFD89}"/>
              </a:ext>
            </a:extLst>
          </p:cNvPr>
          <p:cNvCxnSpPr>
            <a:cxnSpLocks/>
          </p:cNvCxnSpPr>
          <p:nvPr/>
        </p:nvCxnSpPr>
        <p:spPr>
          <a:xfrm>
            <a:off x="6253316" y="1002891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711285-BD19-8AFB-FBEA-AC8779B63B60}"/>
              </a:ext>
            </a:extLst>
          </p:cNvPr>
          <p:cNvCxnSpPr>
            <a:cxnSpLocks/>
          </p:cNvCxnSpPr>
          <p:nvPr/>
        </p:nvCxnSpPr>
        <p:spPr>
          <a:xfrm>
            <a:off x="3018503" y="4709652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77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Content Placeholder 5" descr="Shape&#10;&#10;Description automatically generated">
            <a:extLst>
              <a:ext uri="{FF2B5EF4-FFF2-40B4-BE49-F238E27FC236}">
                <a16:creationId xmlns:a16="http://schemas.microsoft.com/office/drawing/2014/main" id="{F72BB6FB-8EF7-DE73-27E4-64FA101EC58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111045" y="422787"/>
            <a:ext cx="6892413" cy="4494572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2D61EE10-1C63-94E3-FCF7-A8CCC6DB0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26142"/>
            <a:ext cx="7886700" cy="104187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51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2256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DataFrames</a:t>
            </a:r>
            <a:r>
              <a:rPr lang="en-US" dirty="0"/>
              <a:t> Transformations Runs in a Cluster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8EC637C-7A8A-B68D-8EEE-8D5C49188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3226" y="796924"/>
            <a:ext cx="6567948" cy="3932391"/>
          </a:xfrm>
        </p:spPr>
      </p:pic>
    </p:spTree>
    <p:extLst>
      <p:ext uri="{BB962C8B-B14F-4D97-AF65-F5344CB8AC3E}">
        <p14:creationId xmlns:p14="http://schemas.microsoft.com/office/powerpoint/2010/main" val="2965051965"/>
      </p:ext>
    </p:extLst>
  </p:cSld>
  <p:clrMapOvr>
    <a:masterClrMapping/>
  </p:clrMapOvr>
</p:sld>
</file>

<file path=ppt/theme/theme1.xml><?xml version="1.0" encoding="utf-8"?>
<a:theme xmlns:a="http://schemas.openxmlformats.org/drawingml/2006/main" name="Databricks_Presentation">
  <a:themeElements>
    <a:clrScheme name="Custom 1">
      <a:dk1>
        <a:srgbClr val="444444"/>
      </a:dk1>
      <a:lt1>
        <a:sysClr val="window" lastClr="FFFFFF"/>
      </a:lt1>
      <a:dk2>
        <a:srgbClr val="444444"/>
      </a:dk2>
      <a:lt2>
        <a:srgbClr val="F8F8F8"/>
      </a:lt2>
      <a:accent1>
        <a:srgbClr val="88BDE6"/>
      </a:accent1>
      <a:accent2>
        <a:srgbClr val="FBB258"/>
      </a:accent2>
      <a:accent3>
        <a:srgbClr val="90CD53"/>
      </a:accent3>
      <a:accent4>
        <a:srgbClr val="EBA9C9"/>
      </a:accent4>
      <a:accent5>
        <a:srgbClr val="BC99C7"/>
      </a:accent5>
      <a:accent6>
        <a:srgbClr val="EDDD46"/>
      </a:accent6>
      <a:hlink>
        <a:srgbClr val="1CB1C2"/>
      </a:hlink>
      <a:folHlink>
        <a:srgbClr val="1CB1C2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ATABRICKS 150203_2">
    <a:dk1>
      <a:sysClr val="windowText" lastClr="000000"/>
    </a:dk1>
    <a:lt1>
      <a:sysClr val="window" lastClr="FFFFFF"/>
    </a:lt1>
    <a:dk2>
      <a:srgbClr val="2B2B2B"/>
    </a:dk2>
    <a:lt2>
      <a:srgbClr val="D5D2C3"/>
    </a:lt2>
    <a:accent1>
      <a:srgbClr val="1EA3B5"/>
    </a:accent1>
    <a:accent2>
      <a:srgbClr val="EC541B"/>
    </a:accent2>
    <a:accent3>
      <a:srgbClr val="1AA756"/>
    </a:accent3>
    <a:accent4>
      <a:srgbClr val="E2151C"/>
    </a:accent4>
    <a:accent5>
      <a:srgbClr val="646464"/>
    </a:accent5>
    <a:accent6>
      <a:srgbClr val="DC3D08"/>
    </a:accent6>
    <a:hlink>
      <a:srgbClr val="1EA2B4"/>
    </a:hlink>
    <a:folHlink>
      <a:srgbClr val="75527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ustom 1">
    <a:dk1>
      <a:srgbClr val="444444"/>
    </a:dk1>
    <a:lt1>
      <a:sysClr val="window" lastClr="FFFFFF"/>
    </a:lt1>
    <a:dk2>
      <a:srgbClr val="444444"/>
    </a:dk2>
    <a:lt2>
      <a:srgbClr val="F8F8F8"/>
    </a:lt2>
    <a:accent1>
      <a:srgbClr val="88BDE6"/>
    </a:accent1>
    <a:accent2>
      <a:srgbClr val="FBB258"/>
    </a:accent2>
    <a:accent3>
      <a:srgbClr val="90CD53"/>
    </a:accent3>
    <a:accent4>
      <a:srgbClr val="EBA9C9"/>
    </a:accent4>
    <a:accent5>
      <a:srgbClr val="BC99C7"/>
    </a:accent5>
    <a:accent6>
      <a:srgbClr val="EDDD46"/>
    </a:accent6>
    <a:hlink>
      <a:srgbClr val="1CB1C2"/>
    </a:hlink>
    <a:folHlink>
      <a:srgbClr val="1CB1C2"/>
    </a:folHlink>
  </a:clrScheme>
  <a:fontScheme name="Breeze">
    <a:majorFont>
      <a:latin typeface="News Gothic MT"/>
      <a:ea typeface=""/>
      <a:cs typeface=""/>
      <a:font script="Jpan" typeface="ＭＳ Ｐゴシック"/>
      <a:font script="Hans" typeface="宋体"/>
      <a:font script="Hant" typeface="新細明體"/>
    </a:majorFont>
    <a:minorFont>
      <a:latin typeface="News Gothic MT"/>
      <a:ea typeface=""/>
      <a:cs typeface=""/>
      <a:font script="Jpan" typeface="ＭＳ Ｐゴシック"/>
      <a:font script="Hans" typeface="宋体"/>
      <a:font script="Hant" typeface="新細明體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DB_light_slides_16x9_150228.potx</Template>
  <TotalTime>18775</TotalTime>
  <Words>2340</Words>
  <Application>Microsoft Macintosh PowerPoint</Application>
  <PresentationFormat>On-screen Show (16:9)</PresentationFormat>
  <Paragraphs>400</Paragraphs>
  <Slides>40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61" baseType="lpstr">
      <vt:lpstr>Arial</vt:lpstr>
      <vt:lpstr>Calibri</vt:lpstr>
      <vt:lpstr>Calibri Light</vt:lpstr>
      <vt:lpstr>Consolas</vt:lpstr>
      <vt:lpstr>Corbel</vt:lpstr>
      <vt:lpstr>Courier New</vt:lpstr>
      <vt:lpstr>Franklin Gothic Medium Cond</vt:lpstr>
      <vt:lpstr>Gill Sans MT</vt:lpstr>
      <vt:lpstr>Helvetica Light</vt:lpstr>
      <vt:lpstr>Helvetica Neue Light</vt:lpstr>
      <vt:lpstr>Lucida Grande</vt:lpstr>
      <vt:lpstr>Monaco</vt:lpstr>
      <vt:lpstr>News Gothic MT</vt:lpstr>
      <vt:lpstr>Newslab</vt:lpstr>
      <vt:lpstr>Newslab Light</vt:lpstr>
      <vt:lpstr>Newslab Thin</vt:lpstr>
      <vt:lpstr>Source Sans Pro</vt:lpstr>
      <vt:lpstr>Source Sans Pro Light</vt:lpstr>
      <vt:lpstr>Wingdings</vt:lpstr>
      <vt:lpstr>Databricks_Presentation</vt:lpstr>
      <vt:lpstr>scu-ppt-master</vt:lpstr>
      <vt:lpstr>Introduction  to Spark DataFrames</vt:lpstr>
      <vt:lpstr>Challenges and Solutions</vt:lpstr>
      <vt:lpstr>PowerPoint Presentation</vt:lpstr>
      <vt:lpstr>What is Spark DataFrame?</vt:lpstr>
      <vt:lpstr>Spark DataFrame: Example</vt:lpstr>
      <vt:lpstr>Spark DataFrame: Features</vt:lpstr>
      <vt:lpstr>Spark DataFrame: Features</vt:lpstr>
      <vt:lpstr>PowerPoint Presentation</vt:lpstr>
      <vt:lpstr>DataFrames Transformations Runs in a Cluster</vt:lpstr>
      <vt:lpstr>What is Apache Spark?</vt:lpstr>
      <vt:lpstr>Spark Model</vt:lpstr>
      <vt:lpstr>Resilient Distributed Datasets (RDDs)</vt:lpstr>
      <vt:lpstr>Resilient Distributed Datasets (RDDs): Partitioned</vt:lpstr>
      <vt:lpstr>On-Disk Sort Record: Time to sort 100TB </vt:lpstr>
      <vt:lpstr>Powerful Stack – Agile Development</vt:lpstr>
      <vt:lpstr>About</vt:lpstr>
      <vt:lpstr>About</vt:lpstr>
      <vt:lpstr>Programming Interface</vt:lpstr>
      <vt:lpstr>DataFrame</vt:lpstr>
      <vt:lpstr>DataFrame: Example</vt:lpstr>
      <vt:lpstr>DataFrame: Example</vt:lpstr>
      <vt:lpstr>:  Declarative Big Data Processing</vt:lpstr>
      <vt:lpstr>Data Model</vt:lpstr>
      <vt:lpstr>DataFrame Operations &amp; Optimizations</vt:lpstr>
      <vt:lpstr>Advantages over Relational Query Languages</vt:lpstr>
      <vt:lpstr>User-Defined Functions (UDFs)</vt:lpstr>
      <vt:lpstr>Catalyst</vt:lpstr>
      <vt:lpstr>Catalyst Rules</vt:lpstr>
      <vt:lpstr>Plan Optimization &amp; Execution</vt:lpstr>
      <vt:lpstr>PowerPoint Presentation</vt:lpstr>
      <vt:lpstr>An Example Catalyst Transformation</vt:lpstr>
      <vt:lpstr>Advanced Analytics Features Schema Inference for Semistructured Data </vt:lpstr>
      <vt:lpstr>Spark MLlib Pipelines</vt:lpstr>
      <vt:lpstr>PowerPoint Presentation</vt:lpstr>
      <vt:lpstr>Transformation: Genomics</vt:lpstr>
      <vt:lpstr>Write Less Code: Compute an Average</vt:lpstr>
      <vt:lpstr>Write Less Code: Compute an Average</vt:lpstr>
      <vt:lpstr>Extensible Input &amp; Output</vt:lpstr>
      <vt:lpstr>Seamlessly Integrated</vt:lpstr>
      <vt:lpstr>Spark MLlib Pipelines use DataFrames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Parsian, Mahmoud</cp:lastModifiedBy>
  <cp:revision>227</cp:revision>
  <dcterms:created xsi:type="dcterms:W3CDTF">2015-02-13T19:56:21Z</dcterms:created>
  <dcterms:modified xsi:type="dcterms:W3CDTF">2022-05-13T16:15:44Z</dcterms:modified>
</cp:coreProperties>
</file>