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1"/>
  </p:sldMasterIdLst>
  <p:sldIdLst>
    <p:sldId id="256" r:id="rId2"/>
    <p:sldId id="257" r:id="rId3"/>
    <p:sldId id="27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63" r:id="rId1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0043"/>
    <a:srgbClr val="0051BA"/>
    <a:srgbClr val="0D2234"/>
    <a:srgbClr val="115740"/>
    <a:srgbClr val="021523"/>
    <a:srgbClr val="021D52"/>
    <a:srgbClr val="546575"/>
    <a:srgbClr val="690521"/>
    <a:srgbClr val="7200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/>
    <p:restoredTop sz="86327"/>
  </p:normalViewPr>
  <p:slideViewPr>
    <p:cSldViewPr snapToGrid="0" snapToObjects="1">
      <p:cViewPr varScale="1">
        <p:scale>
          <a:sx n="146" d="100"/>
          <a:sy n="146" d="100"/>
        </p:scale>
        <p:origin x="176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700" y="2993501"/>
            <a:ext cx="6858000" cy="1046663"/>
          </a:xfrm>
        </p:spPr>
        <p:txBody>
          <a:bodyPr anchor="b"/>
          <a:lstStyle>
            <a:lvl1pPr algn="l">
              <a:defRPr sz="3600"/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" y="4040164"/>
            <a:ext cx="6858000" cy="417536"/>
          </a:xfrm>
        </p:spPr>
        <p:txBody>
          <a:bodyPr/>
          <a:lstStyle>
            <a:lvl1pPr marL="0" indent="0" algn="l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5" name="Google Shape;11;p9">
            <a:extLst>
              <a:ext uri="{FF2B5EF4-FFF2-40B4-BE49-F238E27FC236}">
                <a16:creationId xmlns:a16="http://schemas.microsoft.com/office/drawing/2014/main" id="{F562F608-3FAF-F944-B5A5-1195B295175B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15424" y="4700455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5343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91" y="1215743"/>
            <a:ext cx="2749209" cy="1178320"/>
          </a:xfrm>
        </p:spPr>
        <p:txBody>
          <a:bodyPr anchor="t"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8" y="811348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1" y="811349"/>
            <a:ext cx="5035292" cy="176040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657601" y="2750585"/>
            <a:ext cx="5035292" cy="176040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A7E0C015-0061-4141-B120-DD81D01FA98A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3219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5096" y="1098671"/>
            <a:ext cx="5035292" cy="624394"/>
          </a:xfrm>
        </p:spPr>
        <p:txBody>
          <a:bodyPr anchor="t"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45096" y="638129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5096" y="1778794"/>
            <a:ext cx="5035292" cy="238479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96B87FA-C788-0C43-A60C-5EB49C9779C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-1" y="0"/>
            <a:ext cx="2879679" cy="5143500"/>
          </a:xfrm>
        </p:spPr>
        <p:txBody>
          <a:bodyPr/>
          <a:lstStyle/>
          <a:p>
            <a:endParaRPr lang="en-US"/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DE36E4F5-5D6D-DF48-B7A4-0AC093DE6057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359379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224" y="833232"/>
            <a:ext cx="4407083" cy="1022864"/>
          </a:xfrm>
        </p:spPr>
        <p:txBody>
          <a:bodyPr anchor="t"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4224" y="399987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224" y="1884528"/>
            <a:ext cx="4407083" cy="248146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96B87FA-C788-0C43-A60C-5EB49C9779C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32058" y="1200150"/>
            <a:ext cx="2743200" cy="2743200"/>
          </a:xfrm>
        </p:spPr>
        <p:txBody>
          <a:bodyPr/>
          <a:lstStyle/>
          <a:p>
            <a:endParaRPr lang="en-US"/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24FE092B-3872-D545-8104-23189B691C17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494288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252" y="808793"/>
            <a:ext cx="2749209" cy="1178320"/>
          </a:xfrm>
        </p:spPr>
        <p:txBody>
          <a:bodyPr anchor="b"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1168" y="2003332"/>
            <a:ext cx="2749454" cy="404813"/>
          </a:xfrm>
        </p:spPr>
        <p:txBody>
          <a:bodyPr anchor="ctr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9756" y="808793"/>
            <a:ext cx="2514599" cy="375071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188149" y="808794"/>
            <a:ext cx="2514599" cy="375071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0CAD2A9F-C0BE-1D4C-9CB5-9F353CB7EC5E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645638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89" y="810931"/>
            <a:ext cx="6591807" cy="811840"/>
          </a:xfrm>
        </p:spPr>
        <p:txBody>
          <a:bodyPr anchor="t"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7" y="406536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107" y="1870384"/>
            <a:ext cx="3206494" cy="284001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36503" y="1870384"/>
            <a:ext cx="3206494" cy="284001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7EF772DB-EBED-AC4E-A6B4-D6788D3D6168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189186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6800" y="1215744"/>
            <a:ext cx="2749209" cy="1178320"/>
          </a:xfrm>
        </p:spPr>
        <p:txBody>
          <a:bodyPr anchor="b"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66800" y="2390362"/>
            <a:ext cx="2749454" cy="404813"/>
          </a:xfrm>
        </p:spPr>
        <p:txBody>
          <a:bodyPr anchor="ctr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479" y="335543"/>
            <a:ext cx="5035292" cy="11783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248479" y="1801202"/>
            <a:ext cx="5035292" cy="11783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DD728A0-FBA7-A944-9FC3-D964968E5F8D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248479" y="3262454"/>
            <a:ext cx="5035292" cy="11783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10" name="Google Shape;30;p13">
            <a:extLst>
              <a:ext uri="{FF2B5EF4-FFF2-40B4-BE49-F238E27FC236}">
                <a16:creationId xmlns:a16="http://schemas.microsoft.com/office/drawing/2014/main" id="{64431A57-6760-9247-9E2A-0A0473D22C62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200500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90" y="810931"/>
            <a:ext cx="6466444" cy="811840"/>
          </a:xfrm>
        </p:spPr>
        <p:txBody>
          <a:bodyPr anchor="t"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7" y="406536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107" y="1865585"/>
            <a:ext cx="2575872" cy="284001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284064" y="1865585"/>
            <a:ext cx="2575872" cy="284001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99CB098-C913-FF47-8D6F-4433AECCD961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117021" y="1865585"/>
            <a:ext cx="2575872" cy="284001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10" name="Google Shape;30;p13">
            <a:extLst>
              <a:ext uri="{FF2B5EF4-FFF2-40B4-BE49-F238E27FC236}">
                <a16:creationId xmlns:a16="http://schemas.microsoft.com/office/drawing/2014/main" id="{96661309-1A64-9B40-8E09-EB7C41D02DD7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239079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8778" y="271067"/>
            <a:ext cx="6466444" cy="811840"/>
          </a:xfrm>
        </p:spPr>
        <p:txBody>
          <a:bodyPr anchor="b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97273" y="1127153"/>
            <a:ext cx="2749454" cy="404813"/>
          </a:xfrm>
        </p:spPr>
        <p:txBody>
          <a:bodyPr anchor="ctr"/>
          <a:lstStyle>
            <a:lvl1pPr marL="0" indent="0" algn="ctr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020D28-F0F0-5F4F-89FE-71791FFC5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90453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59AB6CD-55F5-B04D-A3C8-3780797289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6173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173" y="2568553"/>
            <a:ext cx="2651760" cy="214184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209A5E-98CB-7E4F-BAE0-DB3DEB04D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187767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ADFEEC4C-3952-3241-AFFA-9FF6C2A44C5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33487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233487" y="2603479"/>
            <a:ext cx="2651760" cy="20989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A0E7A-9763-0E4C-8BD0-CB8351B2D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00131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97BD52A3-D0F5-C34B-B923-D91286004F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45851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99CB098-C913-FF47-8D6F-4433AECCD961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145851" y="2603479"/>
            <a:ext cx="2651760" cy="20989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17" name="Google Shape;30;p13">
            <a:extLst>
              <a:ext uri="{FF2B5EF4-FFF2-40B4-BE49-F238E27FC236}">
                <a16:creationId xmlns:a16="http://schemas.microsoft.com/office/drawing/2014/main" id="{4B5F8AAA-BFCE-4243-BCCA-044109B0E3F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695793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8778" y="271067"/>
            <a:ext cx="6466444" cy="811840"/>
          </a:xfrm>
        </p:spPr>
        <p:txBody>
          <a:bodyPr anchor="b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97273" y="1127153"/>
            <a:ext cx="2749454" cy="404813"/>
          </a:xfrm>
        </p:spPr>
        <p:txBody>
          <a:bodyPr anchor="ctr"/>
          <a:lstStyle>
            <a:lvl1pPr marL="0" indent="0" algn="ctr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020D28-F0F0-5F4F-89FE-71791FFC5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90453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59AB6CD-55F5-B04D-A3C8-3780797289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6173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12F6D154-7CC0-C540-AA65-63CBA5A0006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48385" y="2690383"/>
            <a:ext cx="2027337" cy="168061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209A5E-98CB-7E4F-BAE0-DB3DEB04D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187767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ADFEEC4C-3952-3241-AFFA-9FF6C2A44C5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33487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7" name="Picture Placeholder 11">
            <a:extLst>
              <a:ext uri="{FF2B5EF4-FFF2-40B4-BE49-F238E27FC236}">
                <a16:creationId xmlns:a16="http://schemas.microsoft.com/office/drawing/2014/main" id="{2EB95A51-2BFE-CF45-AF89-35310B6F255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45699" y="2690382"/>
            <a:ext cx="2027337" cy="168061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A0E7A-9763-0E4C-8BD0-CB8351B2D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00131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97BD52A3-D0F5-C34B-B923-D91286004F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45851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50A9B9C3-F6C3-E14E-B1BC-001989E7BF8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458063" y="2690381"/>
            <a:ext cx="2027337" cy="168061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0" name="Google Shape;30;p13">
            <a:extLst>
              <a:ext uri="{FF2B5EF4-FFF2-40B4-BE49-F238E27FC236}">
                <a16:creationId xmlns:a16="http://schemas.microsoft.com/office/drawing/2014/main" id="{F6FCBC8F-7CCE-2C4C-AAF7-4952D113F07E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99038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8426" y="211044"/>
            <a:ext cx="6466444" cy="811840"/>
          </a:xfrm>
        </p:spPr>
        <p:txBody>
          <a:bodyPr anchor="b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97273" y="1063485"/>
            <a:ext cx="2749454" cy="404813"/>
          </a:xfrm>
        </p:spPr>
        <p:txBody>
          <a:bodyPr anchor="ctr"/>
          <a:lstStyle>
            <a:lvl1pPr marL="0" indent="0" algn="ctr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020D28-F0F0-5F4F-89FE-71791FFC5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88453" y="1708482"/>
            <a:ext cx="2027337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59AB6CD-55F5-B04D-A3C8-3780797289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7105" y="1941489"/>
            <a:ext cx="1738579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9EF3CB1-11C9-364F-BB5B-A911A25998F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69146" y="2693575"/>
            <a:ext cx="1454497" cy="132641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209A5E-98CB-7E4F-BAE0-DB3DEB04D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469273" y="1708481"/>
            <a:ext cx="2027337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4B1F5A97-5AAD-B944-ACE3-759382926FC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596483" y="1943551"/>
            <a:ext cx="1738579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1" name="Picture Placeholder 11">
            <a:extLst>
              <a:ext uri="{FF2B5EF4-FFF2-40B4-BE49-F238E27FC236}">
                <a16:creationId xmlns:a16="http://schemas.microsoft.com/office/drawing/2014/main" id="{D467BC90-669B-E145-A934-88F0093AEA0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738524" y="2695637"/>
            <a:ext cx="1454497" cy="132641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A0E7A-9763-0E4C-8BD0-CB8351B2D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50093" y="1708481"/>
            <a:ext cx="2027337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20F56272-45A8-464E-A2EF-92E963522CC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788744" y="1943551"/>
            <a:ext cx="1738579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id="{91AC9B6C-283F-8246-AA1C-A18DA4F7E342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930785" y="2695637"/>
            <a:ext cx="1454497" cy="132641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6ABE50-ACB3-F540-B07F-B7E5E31B4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30912" y="1708483"/>
            <a:ext cx="2027337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AEEAAA06-A9FA-5C44-BDE5-45762EF595D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969564" y="1941489"/>
            <a:ext cx="1738579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5" name="Picture Placeholder 11">
            <a:extLst>
              <a:ext uri="{FF2B5EF4-FFF2-40B4-BE49-F238E27FC236}">
                <a16:creationId xmlns:a16="http://schemas.microsoft.com/office/drawing/2014/main" id="{AB995A1D-84D4-B04C-B7C1-C51D005CC92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111605" y="2693575"/>
            <a:ext cx="1454497" cy="132641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9" name="Google Shape;30;p13">
            <a:extLst>
              <a:ext uri="{FF2B5EF4-FFF2-40B4-BE49-F238E27FC236}">
                <a16:creationId xmlns:a16="http://schemas.microsoft.com/office/drawing/2014/main" id="{846B281D-577A-2847-8901-3BC5DDAA2F4F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65321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055132"/>
            <a:ext cx="6858000" cy="2302872"/>
          </a:xfrm>
        </p:spPr>
        <p:txBody>
          <a:bodyPr anchor="b"/>
          <a:lstStyle>
            <a:lvl1pPr algn="ctr">
              <a:defRPr sz="3600"/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367206"/>
            <a:ext cx="6858000" cy="467261"/>
          </a:xfrm>
        </p:spPr>
        <p:txBody>
          <a:bodyPr/>
          <a:lstStyle>
            <a:lvl1pPr marL="0" indent="0" algn="ctr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6" name="Google Shape;11;p9">
            <a:extLst>
              <a:ext uri="{FF2B5EF4-FFF2-40B4-BE49-F238E27FC236}">
                <a16:creationId xmlns:a16="http://schemas.microsoft.com/office/drawing/2014/main" id="{9843B12E-2970-164E-96C4-CA89A1450BBC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15424" y="4700455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584166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9" name="Google Shape;30;p13">
            <a:extLst>
              <a:ext uri="{FF2B5EF4-FFF2-40B4-BE49-F238E27FC236}">
                <a16:creationId xmlns:a16="http://schemas.microsoft.com/office/drawing/2014/main" id="{52095448-BA23-8B4C-9877-FF23F4EB99C3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63621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Google Shape;30;p13">
            <a:extLst>
              <a:ext uri="{FF2B5EF4-FFF2-40B4-BE49-F238E27FC236}">
                <a16:creationId xmlns:a16="http://schemas.microsoft.com/office/drawing/2014/main" id="{E74E0DDA-6146-E846-9C90-721AC3DB063A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121932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30;p13">
            <a:extLst>
              <a:ext uri="{FF2B5EF4-FFF2-40B4-BE49-F238E27FC236}">
                <a16:creationId xmlns:a16="http://schemas.microsoft.com/office/drawing/2014/main" id="{EF4D445F-0EE7-E74E-B0B3-D782FE7112F1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840083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7DCDAFC0-B225-9546-961B-DC5B9BDD7484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929794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EE4A9134-7030-7749-89EA-6705EE975611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79718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B50043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6" name="Google Shape;11;p9">
            <a:extLst>
              <a:ext uri="{FF2B5EF4-FFF2-40B4-BE49-F238E27FC236}">
                <a16:creationId xmlns:a16="http://schemas.microsoft.com/office/drawing/2014/main" id="{42BD6F60-39BB-9B49-8AE1-7982FC4CA8D7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15424" y="4700455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32548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5" name="Google Shape;19;p11">
            <a:extLst>
              <a:ext uri="{FF2B5EF4-FFF2-40B4-BE49-F238E27FC236}">
                <a16:creationId xmlns:a16="http://schemas.microsoft.com/office/drawing/2014/main" id="{56B763D1-B56A-134D-84FC-A52CB9F6A543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30063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287372-0917-854E-8E17-C067520FD8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1075625"/>
            <a:ext cx="4024312" cy="404813"/>
          </a:xfrm>
        </p:spPr>
        <p:txBody>
          <a:bodyPr anchor="t">
            <a:normAutofit/>
          </a:bodyPr>
          <a:lstStyle>
            <a:lvl1pPr marL="0" indent="0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83473"/>
            <a:ext cx="7886700" cy="30492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7" name="Google Shape;19;p11">
            <a:extLst>
              <a:ext uri="{FF2B5EF4-FFF2-40B4-BE49-F238E27FC236}">
                <a16:creationId xmlns:a16="http://schemas.microsoft.com/office/drawing/2014/main" id="{D1EBC6D6-B7A7-8349-BB7D-34239AFEBBC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05690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638" y="732462"/>
            <a:ext cx="7886700" cy="752851"/>
          </a:xfrm>
        </p:spPr>
        <p:txBody>
          <a:bodyPr anchor="t"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287372-0917-854E-8E17-C067520FD8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6638" y="283978"/>
            <a:ext cx="4024312" cy="404813"/>
          </a:xfrm>
        </p:spPr>
        <p:txBody>
          <a:bodyPr anchor="b">
            <a:normAutofit/>
          </a:bodyPr>
          <a:lstStyle>
            <a:lvl1pPr marL="0" indent="0" algn="l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638" y="1583473"/>
            <a:ext cx="7886700" cy="154186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FE203F3-27C1-6942-B96E-19FD27429AF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3220872"/>
            <a:ext cx="9144000" cy="192262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258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021" y="811348"/>
            <a:ext cx="4023953" cy="1178320"/>
          </a:xfrm>
        </p:spPr>
        <p:txBody>
          <a:bodyPr anchor="t"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8938" y="406953"/>
            <a:ext cx="4024312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021" y="2067339"/>
            <a:ext cx="8303872" cy="25653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7" name="Google Shape;19;p11">
            <a:extLst>
              <a:ext uri="{FF2B5EF4-FFF2-40B4-BE49-F238E27FC236}">
                <a16:creationId xmlns:a16="http://schemas.microsoft.com/office/drawing/2014/main" id="{960ADD97-4AD0-0A42-9114-EBC9F2ED4788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2693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91" y="880520"/>
            <a:ext cx="2749209" cy="1178320"/>
          </a:xfrm>
        </p:spPr>
        <p:txBody>
          <a:bodyPr anchor="t"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8" y="476125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1" y="476125"/>
            <a:ext cx="5035292" cy="20956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A4D5AD4-5321-1C4A-B2C2-36ACAEAE06A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3220872"/>
            <a:ext cx="9144000" cy="192262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203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90" y="2689542"/>
            <a:ext cx="2749209" cy="1178320"/>
          </a:xfrm>
        </p:spPr>
        <p:txBody>
          <a:bodyPr anchor="t"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7" y="2285147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2285147"/>
            <a:ext cx="5035292" cy="20956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A4D5AD4-5321-1C4A-B2C2-36ACAEAE06A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1922628"/>
          </a:xfrm>
        </p:spPr>
        <p:txBody>
          <a:bodyPr/>
          <a:lstStyle/>
          <a:p>
            <a:endParaRPr lang="en-US"/>
          </a:p>
        </p:txBody>
      </p:sp>
      <p:pic>
        <p:nvPicPr>
          <p:cNvPr id="7" name="Google Shape;15;p10">
            <a:extLst>
              <a:ext uri="{FF2B5EF4-FFF2-40B4-BE49-F238E27FC236}">
                <a16:creationId xmlns:a16="http://schemas.microsoft.com/office/drawing/2014/main" id="{8A3194B9-CC43-E546-A5E4-9AD4D155F1B3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15424" y="4700455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12352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7528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79095"/>
            <a:ext cx="7886700" cy="3453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9C6A4C-6C9C-1247-9E17-AAB2A147EAAC}"/>
              </a:ext>
            </a:extLst>
          </p:cNvPr>
          <p:cNvSpPr txBox="1"/>
          <p:nvPr userDrawn="1"/>
        </p:nvSpPr>
        <p:spPr>
          <a:xfrm>
            <a:off x="1539433" y="54401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918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8" r:id="rId2"/>
    <p:sldLayoutId id="2147483661" r:id="rId3"/>
    <p:sldLayoutId id="2147483660" r:id="rId4"/>
    <p:sldLayoutId id="2147483679" r:id="rId5"/>
    <p:sldLayoutId id="2147483682" r:id="rId6"/>
    <p:sldLayoutId id="2147483669" r:id="rId7"/>
    <p:sldLayoutId id="2147483668" r:id="rId8"/>
    <p:sldLayoutId id="2147483681" r:id="rId9"/>
    <p:sldLayoutId id="2147483670" r:id="rId10"/>
    <p:sldLayoutId id="2147483683" r:id="rId11"/>
    <p:sldLayoutId id="2147483684" r:id="rId12"/>
    <p:sldLayoutId id="2147483674" r:id="rId13"/>
    <p:sldLayoutId id="2147483672" r:id="rId14"/>
    <p:sldLayoutId id="2147483671" r:id="rId15"/>
    <p:sldLayoutId id="2147483673" r:id="rId16"/>
    <p:sldLayoutId id="2147483675" r:id="rId17"/>
    <p:sldLayoutId id="2147483680" r:id="rId18"/>
    <p:sldLayoutId id="2147483677" r:id="rId19"/>
    <p:sldLayoutId id="2147483663" r:id="rId20"/>
    <p:sldLayoutId id="2147483664" r:id="rId21"/>
    <p:sldLayoutId id="2147483665" r:id="rId22"/>
    <p:sldLayoutId id="2147483666" r:id="rId23"/>
    <p:sldLayoutId id="2147483667" r:id="rId2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>
          <a:solidFill>
            <a:schemeClr val="tx1"/>
          </a:solidFill>
          <a:latin typeface="Franklin Gothic Medium Cond" panose="020B0606030402020204" pitchFamily="34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bg2">
            <a:lumMod val="25000"/>
          </a:schemeClr>
        </a:buClr>
        <a:buSzPct val="85000"/>
        <a:buFont typeface="Arial" panose="020B0604020202020204" pitchFamily="34" charset="0"/>
        <a:buChar char="•"/>
        <a:defRPr sz="2000" b="0" i="0" kern="1200">
          <a:solidFill>
            <a:schemeClr val="bg2">
              <a:lumMod val="2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bg2">
            <a:lumMod val="25000"/>
          </a:schemeClr>
        </a:buClr>
        <a:buSzPct val="85000"/>
        <a:buFont typeface="Courier New" panose="02070309020205020404" pitchFamily="49" charset="0"/>
        <a:buChar char="o"/>
        <a:defRPr sz="1800" b="0" i="0" kern="1200">
          <a:solidFill>
            <a:schemeClr val="bg2">
              <a:lumMod val="2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bg2">
            <a:lumMod val="25000"/>
          </a:schemeClr>
        </a:buClr>
        <a:buSzPct val="85000"/>
        <a:buFont typeface="Wingdings" pitchFamily="2" charset="2"/>
        <a:buChar char="§"/>
        <a:defRPr sz="1600" b="0" i="0" kern="1200">
          <a:solidFill>
            <a:schemeClr val="bg2">
              <a:lumMod val="2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sparkbyexamples.com/spark/spark-partitioning-understanding/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519C863-E1BB-5D46-A894-A1FA7CB257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" y="1416230"/>
            <a:ext cx="6858000" cy="1640479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Partitioning</a:t>
            </a:r>
            <a:br>
              <a:rPr lang="en-US" sz="4000" dirty="0"/>
            </a:br>
            <a:r>
              <a:rPr lang="en-US" sz="4000" dirty="0"/>
              <a:t>in</a:t>
            </a:r>
            <a:br>
              <a:rPr lang="en-US" sz="4000" dirty="0"/>
            </a:br>
            <a:r>
              <a:rPr lang="en-US" sz="4000" dirty="0"/>
              <a:t>Spark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5ECF74E0-F6BF-9C42-9F7E-605ED16AA6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" y="3727269"/>
            <a:ext cx="6858000" cy="730431"/>
          </a:xfrm>
        </p:spPr>
        <p:txBody>
          <a:bodyPr>
            <a:normAutofit/>
          </a:bodyPr>
          <a:lstStyle/>
          <a:p>
            <a:r>
              <a:rPr lang="en-US" dirty="0"/>
              <a:t>Mahmoud Parsian</a:t>
            </a:r>
          </a:p>
          <a:p>
            <a:r>
              <a:rPr lang="en-US" sz="1100" dirty="0"/>
              <a:t>Ph.D. in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2113213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CC8AEE-1310-634E-9023-7929C03FE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7715"/>
            <a:ext cx="7886700" cy="400594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b="1" dirty="0"/>
              <a:t>Understanding Basics of Partitioning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17845-E1A5-E78E-E52E-7214A8E1E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618309"/>
            <a:ext cx="7886700" cy="420624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2800" dirty="0">
                <a:highlight>
                  <a:srgbClr val="FFFF00"/>
                </a:highlight>
                <a:latin typeface="Courier" pitchFamily="2" charset="0"/>
              </a:rPr>
              <a:t>Examine the content of Partitions</a:t>
            </a:r>
          </a:p>
          <a:p>
            <a:pPr marL="0" indent="0">
              <a:buNone/>
            </a:pPr>
            <a:r>
              <a:rPr lang="en-US" sz="2800" dirty="0">
                <a:latin typeface="Courier" pitchFamily="2" charset="0"/>
              </a:rPr>
              <a:t>&gt;&gt;&gt; </a:t>
            </a:r>
            <a:r>
              <a:rPr lang="en-US" sz="2800" dirty="0" err="1">
                <a:latin typeface="Courier" pitchFamily="2" charset="0"/>
              </a:rPr>
              <a:t>rdd.foreachPartition</a:t>
            </a:r>
            <a:r>
              <a:rPr lang="en-US" sz="2800" dirty="0">
                <a:latin typeface="Courier" pitchFamily="2" charset="0"/>
              </a:rPr>
              <a:t>(</a:t>
            </a:r>
            <a:r>
              <a:rPr lang="en-US" sz="2800" dirty="0" err="1">
                <a:latin typeface="Courier" pitchFamily="2" charset="0"/>
              </a:rPr>
              <a:t>debug_partition</a:t>
            </a:r>
            <a:r>
              <a:rPr lang="en-US" sz="2800" dirty="0">
                <a:latin typeface="Courier" pitchFamily="2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partition elements= [3, 4]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partition elements= [17]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partition elements= [6]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partition elements= [2]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partition elements= [10]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partition elements= [16]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partition elements= [5]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partition elements= [7]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partition elements= [11]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partition elements= [1]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partition elements= [0]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partition elements= [13, 14]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partition elements= [8, 9]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partition elements= [18, 19]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partition elements= [15]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partition elements= [12]</a:t>
            </a:r>
            <a:endParaRPr lang="en-US" sz="28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5292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CC8AEE-1310-634E-9023-7929C03FE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7715"/>
            <a:ext cx="7886700" cy="400594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b="1" dirty="0"/>
              <a:t>Understanding Basics of Partitioning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17845-E1A5-E78E-E52E-7214A8E1E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618309"/>
            <a:ext cx="7886700" cy="420624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2800" dirty="0" err="1">
                <a:highlight>
                  <a:srgbClr val="FFFF00"/>
                </a:highlight>
                <a:latin typeface="Courier" pitchFamily="2" charset="0"/>
              </a:rPr>
              <a:t>RePartition</a:t>
            </a:r>
            <a:r>
              <a:rPr lang="en-US" sz="2800" dirty="0">
                <a:highlight>
                  <a:srgbClr val="FFFF00"/>
                </a:highlight>
                <a:latin typeface="Courier" pitchFamily="2" charset="0"/>
              </a:rPr>
              <a:t> RDD Using </a:t>
            </a:r>
            <a:r>
              <a:rPr lang="en-US" sz="2800" dirty="0" err="1">
                <a:highlight>
                  <a:srgbClr val="FFFF00"/>
                </a:highlight>
              </a:rPr>
              <a:t>RDD.coalesce</a:t>
            </a:r>
            <a:r>
              <a:rPr lang="en-US" sz="2800" dirty="0">
                <a:highlight>
                  <a:srgbClr val="FFFF00"/>
                </a:highlight>
              </a:rPr>
              <a:t>(</a:t>
            </a:r>
            <a:r>
              <a:rPr lang="en-US" sz="2800" i="1" dirty="0" err="1">
                <a:highlight>
                  <a:srgbClr val="FFFF00"/>
                </a:highlight>
              </a:rPr>
              <a:t>numPartitions</a:t>
            </a:r>
            <a:r>
              <a:rPr lang="en-US" sz="2800" i="1" dirty="0">
                <a:highlight>
                  <a:srgbClr val="FFFF00"/>
                </a:highlight>
              </a:rPr>
              <a:t>)</a:t>
            </a:r>
            <a:endParaRPr lang="en-US" sz="2800" dirty="0">
              <a:highlight>
                <a:srgbClr val="FFFF00"/>
              </a:highlight>
              <a:latin typeface="Courier" pitchFamily="2" charset="0"/>
            </a:endParaRPr>
          </a:p>
          <a:p>
            <a:pPr marL="0" indent="0">
              <a:buNone/>
            </a:pPr>
            <a:r>
              <a:rPr lang="en-US" sz="2800" b="1" dirty="0" err="1">
                <a:highlight>
                  <a:srgbClr val="FFFF00"/>
                </a:highlight>
                <a:latin typeface="Courier" pitchFamily="2" charset="0"/>
              </a:rPr>
              <a:t>RDD.coalesce</a:t>
            </a:r>
            <a:r>
              <a:rPr lang="en-US" sz="2800" b="1" dirty="0">
                <a:highlight>
                  <a:srgbClr val="FFFF00"/>
                </a:highlight>
                <a:latin typeface="Courier" pitchFamily="2" charset="0"/>
              </a:rPr>
              <a:t>(</a:t>
            </a:r>
            <a:r>
              <a:rPr lang="en-US" sz="2800" b="1" i="1" dirty="0" err="1">
                <a:highlight>
                  <a:srgbClr val="FFFF00"/>
                </a:highlight>
                <a:latin typeface="Courier" pitchFamily="2" charset="0"/>
              </a:rPr>
              <a:t>numPartitions</a:t>
            </a:r>
            <a:r>
              <a:rPr lang="en-US" sz="2800" b="1" i="1" dirty="0">
                <a:highlight>
                  <a:srgbClr val="FFFF00"/>
                </a:highlight>
                <a:latin typeface="Courier" pitchFamily="2" charset="0"/>
              </a:rPr>
              <a:t>): </a:t>
            </a:r>
          </a:p>
          <a:p>
            <a:pPr marL="0" indent="0">
              <a:buNone/>
            </a:pPr>
            <a:r>
              <a:rPr lang="en-US" sz="2800" b="1" i="1" dirty="0">
                <a:highlight>
                  <a:srgbClr val="FFFF00"/>
                </a:highlight>
                <a:latin typeface="Courier" pitchFamily="2" charset="0"/>
              </a:rPr>
              <a:t>  </a:t>
            </a:r>
            <a:r>
              <a:rPr lang="en-US" sz="2800" dirty="0">
                <a:highlight>
                  <a:srgbClr val="FFFF00"/>
                </a:highlight>
              </a:rPr>
              <a:t>Return a new RDD that is reduced into </a:t>
            </a:r>
            <a:r>
              <a:rPr lang="en-US" sz="2800" i="1" dirty="0" err="1">
                <a:highlight>
                  <a:srgbClr val="FFFF00"/>
                </a:highlight>
              </a:rPr>
              <a:t>numPartitions</a:t>
            </a:r>
            <a:r>
              <a:rPr lang="en-US" sz="2800" dirty="0">
                <a:highlight>
                  <a:srgbClr val="FFFF00"/>
                </a:highlight>
              </a:rPr>
              <a:t> partitions.</a:t>
            </a:r>
          </a:p>
          <a:p>
            <a:pPr marL="0" indent="0">
              <a:buNone/>
            </a:pPr>
            <a:endParaRPr lang="en-US" sz="2800" dirty="0">
              <a:highlight>
                <a:srgbClr val="FFFF00"/>
              </a:highlight>
              <a:latin typeface="Courier" pitchFamily="2" charset="0"/>
            </a:endParaRPr>
          </a:p>
          <a:p>
            <a:pPr marL="0" indent="0">
              <a:buNone/>
            </a:pPr>
            <a:r>
              <a:rPr lang="en-US" sz="2800" dirty="0">
                <a:latin typeface="Courier" pitchFamily="2" charset="0"/>
              </a:rPr>
              <a:t>&gt;&gt;&gt; rdd2 = </a:t>
            </a:r>
            <a:r>
              <a:rPr lang="en-US" sz="2800" dirty="0" err="1">
                <a:latin typeface="Courier" pitchFamily="2" charset="0"/>
              </a:rPr>
              <a:t>rdd.coalesce</a:t>
            </a:r>
            <a:r>
              <a:rPr lang="en-US" sz="2800" dirty="0">
                <a:latin typeface="Courier" pitchFamily="2" charset="0"/>
              </a:rPr>
              <a:t>(5)</a:t>
            </a:r>
          </a:p>
          <a:p>
            <a:pPr marL="0" indent="0">
              <a:buNone/>
            </a:pPr>
            <a:r>
              <a:rPr lang="en-US" sz="2800" dirty="0">
                <a:latin typeface="Courier" pitchFamily="2" charset="0"/>
              </a:rPr>
              <a:t>&gt;&gt;&gt; rdd2.getNumPartitions()</a:t>
            </a:r>
          </a:p>
          <a:p>
            <a:pPr marL="0" indent="0">
              <a:buNone/>
            </a:pPr>
            <a:r>
              <a:rPr lang="en-US" sz="2800" dirty="0">
                <a:latin typeface="Courier" pitchFamily="2" charset="0"/>
              </a:rPr>
              <a:t>5</a:t>
            </a:r>
          </a:p>
          <a:p>
            <a:pPr marL="0" indent="0">
              <a:buNone/>
            </a:pPr>
            <a:r>
              <a:rPr lang="en-US" sz="2800" dirty="0">
                <a:latin typeface="Courier" pitchFamily="2" charset="0"/>
              </a:rPr>
              <a:t>&gt;&gt;&gt; rdd2.foreachPartition(</a:t>
            </a:r>
            <a:r>
              <a:rPr lang="en-US" sz="2800" dirty="0" err="1">
                <a:latin typeface="Courier" pitchFamily="2" charset="0"/>
              </a:rPr>
              <a:t>debug_partition</a:t>
            </a:r>
            <a:r>
              <a:rPr lang="en-US" sz="2800" dirty="0">
                <a:latin typeface="Courier" pitchFamily="2" charset="0"/>
              </a:rPr>
              <a:t>)</a:t>
            </a:r>
          </a:p>
          <a:p>
            <a:pPr marL="0" indent="0">
              <a:buNone/>
            </a:pPr>
            <a:r>
              <a:rPr lang="en-US" sz="2800" dirty="0">
                <a:latin typeface="Courier" pitchFamily="2" charset="0"/>
              </a:rPr>
              <a:t>partition elements= [11, 12, 13, 14]</a:t>
            </a:r>
          </a:p>
          <a:p>
            <a:pPr marL="0" indent="0">
              <a:buNone/>
            </a:pPr>
            <a:r>
              <a:rPr lang="en-US" sz="2800" dirty="0">
                <a:latin typeface="Courier" pitchFamily="2" charset="0"/>
              </a:rPr>
              <a:t>partition elements=  [15, 16, 17, 18, 19]</a:t>
            </a:r>
          </a:p>
          <a:p>
            <a:pPr marL="0" indent="0">
              <a:buNone/>
            </a:pPr>
            <a:r>
              <a:rPr lang="en-US" sz="2800" dirty="0">
                <a:latin typeface="Courier" pitchFamily="2" charset="0"/>
              </a:rPr>
              <a:t>partition elements= [0, 1, 2]</a:t>
            </a:r>
          </a:p>
          <a:p>
            <a:pPr marL="0" indent="0">
              <a:buNone/>
            </a:pPr>
            <a:r>
              <a:rPr lang="en-US" sz="2800" dirty="0">
                <a:latin typeface="Courier" pitchFamily="2" charset="0"/>
              </a:rPr>
              <a:t>partition elements= [3, 4, 5, 6]</a:t>
            </a:r>
          </a:p>
          <a:p>
            <a:pPr marL="0" indent="0">
              <a:buNone/>
            </a:pPr>
            <a:r>
              <a:rPr lang="en-US" sz="2800" dirty="0">
                <a:latin typeface="Courier" pitchFamily="2" charset="0"/>
              </a:rPr>
              <a:t>partition elements= [7, 8, 9, 10]</a:t>
            </a:r>
          </a:p>
        </p:txBody>
      </p:sp>
    </p:spTree>
    <p:extLst>
      <p:ext uri="{BB962C8B-B14F-4D97-AF65-F5344CB8AC3E}">
        <p14:creationId xmlns:p14="http://schemas.microsoft.com/office/powerpoint/2010/main" val="869775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CC8AEE-1310-634E-9023-7929C03FE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7715"/>
            <a:ext cx="7886700" cy="400594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b="1" dirty="0"/>
              <a:t>Understanding Basics of Partitioning: repartition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17845-E1A5-E78E-E52E-7214A8E1E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618309"/>
            <a:ext cx="7886700" cy="420624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800" dirty="0" err="1">
                <a:highlight>
                  <a:srgbClr val="FFFF00"/>
                </a:highlight>
              </a:rPr>
              <a:t>RDD.repartition</a:t>
            </a:r>
            <a:r>
              <a:rPr lang="en-US" sz="2800" dirty="0">
                <a:highlight>
                  <a:srgbClr val="FFFF00"/>
                </a:highlight>
              </a:rPr>
              <a:t>(</a:t>
            </a:r>
            <a:r>
              <a:rPr lang="en-US" sz="2800" i="1" dirty="0" err="1">
                <a:highlight>
                  <a:srgbClr val="FFFF00"/>
                </a:highlight>
              </a:rPr>
              <a:t>numPartitions</a:t>
            </a:r>
            <a:r>
              <a:rPr lang="en-US" sz="2800" dirty="0">
                <a:highlight>
                  <a:srgbClr val="FFFF00"/>
                </a:highlight>
              </a:rPr>
              <a:t>):</a:t>
            </a:r>
          </a:p>
          <a:p>
            <a:pPr marL="0" indent="0">
              <a:buNone/>
            </a:pPr>
            <a:r>
              <a:rPr lang="en-US" sz="2800" dirty="0">
                <a:highlight>
                  <a:srgbClr val="FFFF00"/>
                </a:highlight>
              </a:rPr>
              <a:t>Return a new RDD that has exactly </a:t>
            </a:r>
            <a:r>
              <a:rPr lang="en-US" sz="2800" dirty="0" err="1">
                <a:highlight>
                  <a:srgbClr val="FFFF00"/>
                </a:highlight>
              </a:rPr>
              <a:t>numPartitions</a:t>
            </a:r>
            <a:r>
              <a:rPr lang="en-US" sz="2800" dirty="0">
                <a:highlight>
                  <a:srgbClr val="FFFF00"/>
                </a:highlight>
              </a:rPr>
              <a:t> partitions.</a:t>
            </a:r>
          </a:p>
          <a:p>
            <a:pPr marL="0" indent="0">
              <a:buNone/>
            </a:pPr>
            <a:endParaRPr lang="en-US" sz="2800" dirty="0">
              <a:highlight>
                <a:srgbClr val="FFFF00"/>
              </a:highlight>
              <a:latin typeface="Courier" pitchFamily="2" charset="0"/>
            </a:endParaRPr>
          </a:p>
          <a:p>
            <a:pPr marL="0" indent="0">
              <a:buNone/>
            </a:pPr>
            <a:r>
              <a:rPr lang="en-US" sz="2800" dirty="0">
                <a:latin typeface="Courier" pitchFamily="2" charset="0"/>
              </a:rPr>
              <a:t>&gt;&gt;&gt; rdd3 = rdd2.repartition(4)</a:t>
            </a:r>
          </a:p>
          <a:p>
            <a:pPr marL="0" indent="0">
              <a:buNone/>
            </a:pPr>
            <a:r>
              <a:rPr lang="en-US" sz="2800" dirty="0">
                <a:latin typeface="Courier" pitchFamily="2" charset="0"/>
              </a:rPr>
              <a:t>&gt;&gt;&gt; rdd3.foreachPartition(</a:t>
            </a:r>
            <a:r>
              <a:rPr lang="en-US" sz="2800" dirty="0" err="1">
                <a:latin typeface="Courier" pitchFamily="2" charset="0"/>
              </a:rPr>
              <a:t>debug_partition</a:t>
            </a:r>
            <a:r>
              <a:rPr lang="en-US" sz="2800" dirty="0">
                <a:latin typeface="Courier" pitchFamily="2" charset="0"/>
              </a:rPr>
              <a:t>)</a:t>
            </a:r>
          </a:p>
          <a:p>
            <a:pPr marL="0" indent="0">
              <a:buNone/>
            </a:pPr>
            <a:r>
              <a:rPr lang="en-US" sz="2800" dirty="0">
                <a:latin typeface="Courier" pitchFamily="2" charset="0"/>
              </a:rPr>
              <a:t>partition elements= [3, 4, 5, 6]</a:t>
            </a:r>
          </a:p>
          <a:p>
            <a:pPr marL="0" indent="0">
              <a:buNone/>
            </a:pPr>
            <a:r>
              <a:rPr lang="en-US" sz="2800" dirty="0">
                <a:latin typeface="Courier" pitchFamily="2" charset="0"/>
              </a:rPr>
              <a:t>partition elements= [15, 16, 17, 18, 19]</a:t>
            </a:r>
          </a:p>
          <a:p>
            <a:pPr marL="0" indent="0">
              <a:buNone/>
            </a:pPr>
            <a:r>
              <a:rPr lang="en-US" sz="2800" dirty="0">
                <a:latin typeface="Courier" pitchFamily="2" charset="0"/>
              </a:rPr>
              <a:t>partition elements= [0, 1, 2]</a:t>
            </a:r>
          </a:p>
          <a:p>
            <a:pPr marL="0" indent="0">
              <a:buNone/>
            </a:pPr>
            <a:r>
              <a:rPr lang="en-US" sz="2800" dirty="0">
                <a:latin typeface="Courier" pitchFamily="2" charset="0"/>
              </a:rPr>
              <a:t>partition elements= [7, 8, 9, 10, 11, 12, 13, 14]</a:t>
            </a:r>
          </a:p>
          <a:p>
            <a:pPr marL="0" indent="0">
              <a:buNone/>
            </a:pPr>
            <a:r>
              <a:rPr lang="en-US" sz="2800" dirty="0">
                <a:latin typeface="Courier" pitchFamily="2" charset="0"/>
              </a:rPr>
              <a:t>&gt;&gt;&gt; rdd3.getNumPartitions()</a:t>
            </a:r>
          </a:p>
          <a:p>
            <a:pPr marL="0" indent="0">
              <a:buNone/>
            </a:pPr>
            <a:r>
              <a:rPr lang="en-US" sz="2800" dirty="0">
                <a:latin typeface="Courier" pitchFamily="2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356321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CC8AEE-1310-634E-9023-7929C03FE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7714"/>
            <a:ext cx="7886700" cy="862149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br>
              <a:rPr lang="en-US" b="1" dirty="0"/>
            </a:br>
            <a:r>
              <a:rPr lang="en-US" b="1" dirty="0"/>
              <a:t>References and Further Reading</a:t>
            </a:r>
            <a:br>
              <a:rPr lang="en-US" b="1" dirty="0"/>
            </a:b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FE1F5A-47C9-D047-9202-796ADD8B3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b="1" dirty="0"/>
              <a:t>Spark Partitioning &amp; Partition Understanding</a:t>
            </a:r>
          </a:p>
          <a:p>
            <a:pPr lvl="1"/>
            <a:r>
              <a:rPr lang="en-US" dirty="0">
                <a:hlinkClick r:id="rId2"/>
              </a:rPr>
              <a:t>https://sparkbyexamples.com/spark/spark-partitioning-understanding/</a:t>
            </a:r>
            <a:endParaRPr lang="en-US" dirty="0"/>
          </a:p>
          <a:p>
            <a:pPr fontAlgn="base"/>
            <a:r>
              <a:rPr lang="en-US" dirty="0"/>
              <a:t>Apache Spark Partitioning and Spark Partition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techvidvan.com</a:t>
            </a:r>
            <a:r>
              <a:rPr lang="en-US" dirty="0"/>
              <a:t>/tutorials/spark-partition/ </a:t>
            </a:r>
          </a:p>
          <a:p>
            <a:pPr lvl="1"/>
            <a:endParaRPr lang="en-US" b="1" dirty="0"/>
          </a:p>
          <a:p>
            <a:r>
              <a:rPr lang="en-US" b="1" dirty="0"/>
              <a:t>Data Algorithms with Spark (book)</a:t>
            </a:r>
          </a:p>
          <a:p>
            <a:pPr lvl="1"/>
            <a:r>
              <a:rPr lang="en-US" dirty="0"/>
              <a:t>Author: Mahmoud </a:t>
            </a:r>
            <a:r>
              <a:rPr lang="en-US" dirty="0" err="1"/>
              <a:t>Parsian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989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CC8AEE-1310-634E-9023-7929C03FE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7714"/>
            <a:ext cx="7886700" cy="862149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br>
              <a:rPr lang="en-US" b="1" dirty="0"/>
            </a:br>
            <a:r>
              <a:rPr lang="en-US" b="1" dirty="0"/>
              <a:t>What is Partitioning?</a:t>
            </a:r>
            <a:br>
              <a:rPr lang="en-US" b="1" dirty="0"/>
            </a:b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FE1F5A-47C9-D047-9202-796ADD8B3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800" b="1" dirty="0"/>
              <a:t>Partitioning</a:t>
            </a:r>
            <a:r>
              <a:rPr lang="en-US" sz="2800" dirty="0"/>
              <a:t> is simply defined as dividing into parts (chunks), in a distributed system. </a:t>
            </a:r>
          </a:p>
          <a:p>
            <a:pPr fontAlgn="base"/>
            <a:r>
              <a:rPr lang="en-US" sz="2800" dirty="0"/>
              <a:t>Partitioning means, the division of the large </a:t>
            </a:r>
            <a:r>
              <a:rPr lang="en-US" sz="2800" i="1" dirty="0"/>
              <a:t>dataset</a:t>
            </a:r>
            <a:r>
              <a:rPr lang="en-US" sz="2800" dirty="0"/>
              <a:t>. Also, store them as multiple parts of the cluster.</a:t>
            </a:r>
          </a:p>
          <a:p>
            <a:pPr fontAlgn="base"/>
            <a:r>
              <a:rPr lang="en-US" sz="2800" dirty="0"/>
              <a:t>Partitioning enables to process chunks in parallel.</a:t>
            </a:r>
          </a:p>
        </p:txBody>
      </p:sp>
    </p:spTree>
    <p:extLst>
      <p:ext uri="{BB962C8B-B14F-4D97-AF65-F5344CB8AC3E}">
        <p14:creationId xmlns:p14="http://schemas.microsoft.com/office/powerpoint/2010/main" val="2353725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CC8AEE-1310-634E-9023-7929C03FE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00297"/>
            <a:ext cx="7886700" cy="914399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br>
              <a:rPr lang="en-US" b="1" dirty="0"/>
            </a:br>
            <a:r>
              <a:rPr lang="en-US" b="1" dirty="0"/>
              <a:t>What is Spark Partitioning?</a:t>
            </a:r>
            <a:br>
              <a:rPr lang="en-US" b="1" dirty="0"/>
            </a:b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FE1F5A-47C9-D047-9202-796ADD8B3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88274"/>
            <a:ext cx="7886700" cy="3744449"/>
          </a:xfrm>
        </p:spPr>
        <p:txBody>
          <a:bodyPr>
            <a:normAutofit/>
          </a:bodyPr>
          <a:lstStyle/>
          <a:p>
            <a:pPr fontAlgn="base"/>
            <a:r>
              <a:rPr lang="en-US" sz="2800" dirty="0"/>
              <a:t>Spark partitioning is a way to split the data into multiple partitions (called chunks)</a:t>
            </a:r>
          </a:p>
          <a:p>
            <a:pPr fontAlgn="base"/>
            <a:r>
              <a:rPr lang="en-US" sz="2800" dirty="0"/>
              <a:t>Spark executes transformations on multiple partitions in parallel which allows completing the job faster. </a:t>
            </a:r>
          </a:p>
          <a:p>
            <a:pPr fontAlgn="base"/>
            <a:r>
              <a:rPr lang="en-US" sz="2800" dirty="0"/>
              <a:t>You can also write partitioned data into a file system (multiple sub-directories) for faster reads by downstream systems.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513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CC8AEE-1310-634E-9023-7929C03FE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7714"/>
            <a:ext cx="7886700" cy="862149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br>
              <a:rPr lang="en-US" b="1" dirty="0"/>
            </a:br>
            <a:r>
              <a:rPr lang="en-US" b="1" dirty="0"/>
              <a:t>Spark Partitioning Example: 3 Partitions</a:t>
            </a:r>
            <a:br>
              <a:rPr lang="en-US" b="1" dirty="0"/>
            </a:br>
            <a:endParaRPr lang="en-US" dirty="0"/>
          </a:p>
        </p:txBody>
      </p:sp>
      <p:pic>
        <p:nvPicPr>
          <p:cNvPr id="3" name="Content Placeholder 2" descr="Shape&#10;&#10;Description automatically generated with medium confidence">
            <a:extLst>
              <a:ext uri="{FF2B5EF4-FFF2-40B4-BE49-F238E27FC236}">
                <a16:creationId xmlns:a16="http://schemas.microsoft.com/office/drawing/2014/main" id="{188B433B-2E51-E274-90B7-9A58569B4C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3405" y="923108"/>
            <a:ext cx="5746952" cy="2943497"/>
          </a:xfrm>
        </p:spPr>
      </p:pic>
    </p:spTree>
    <p:extLst>
      <p:ext uri="{BB962C8B-B14F-4D97-AF65-F5344CB8AC3E}">
        <p14:creationId xmlns:p14="http://schemas.microsoft.com/office/powerpoint/2010/main" val="1018906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CC8AEE-1310-634E-9023-7929C03FE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7714"/>
            <a:ext cx="7886700" cy="923109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br>
              <a:rPr lang="en-US" b="1" dirty="0"/>
            </a:br>
            <a:r>
              <a:rPr lang="en-US" b="1" dirty="0"/>
              <a:t>RDD Partitioning Example: 4 Partitions</a:t>
            </a:r>
            <a:br>
              <a:rPr lang="en-US" b="1" dirty="0"/>
            </a:br>
            <a:endParaRPr lang="en-US" dirty="0"/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BE1EB107-B5D0-93AC-8068-C70264CFD2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6983" y="896983"/>
            <a:ext cx="6270171" cy="3735342"/>
          </a:xfrm>
        </p:spPr>
      </p:pic>
    </p:spTree>
    <p:extLst>
      <p:ext uri="{BB962C8B-B14F-4D97-AF65-F5344CB8AC3E}">
        <p14:creationId xmlns:p14="http://schemas.microsoft.com/office/powerpoint/2010/main" val="657849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CC8AEE-1310-634E-9023-7929C03FE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7714"/>
            <a:ext cx="7886700" cy="923109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br>
              <a:rPr lang="en-US" b="1" dirty="0"/>
            </a:br>
            <a:r>
              <a:rPr lang="en-US" b="1" dirty="0"/>
              <a:t>Partitions Enable Parallelism</a:t>
            </a:r>
            <a:br>
              <a:rPr lang="en-US" b="1" dirty="0"/>
            </a:br>
            <a:r>
              <a:rPr lang="en-US" b="1" dirty="0"/>
              <a:t>Partitions Run in Parallel</a:t>
            </a:r>
            <a:endParaRPr lang="en-US" dirty="0"/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EA25CD84-A45D-9288-3448-46FF4A0710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5623" y="1297577"/>
            <a:ext cx="4362994" cy="2377440"/>
          </a:xfrm>
        </p:spPr>
      </p:pic>
    </p:spTree>
    <p:extLst>
      <p:ext uri="{BB962C8B-B14F-4D97-AF65-F5344CB8AC3E}">
        <p14:creationId xmlns:p14="http://schemas.microsoft.com/office/powerpoint/2010/main" val="3850550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CC8AEE-1310-634E-9023-7929C03FE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7715"/>
            <a:ext cx="7886700" cy="548640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br>
              <a:rPr lang="en-US" b="1" dirty="0"/>
            </a:br>
            <a:r>
              <a:rPr lang="en-US" b="1" dirty="0"/>
              <a:t>RDD Partitioning Example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17845-E1A5-E78E-E52E-7214A8E1E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Let an RDD to have 800,000,000,000 elements</a:t>
            </a:r>
          </a:p>
          <a:p>
            <a:r>
              <a:rPr lang="en-US" sz="2800" dirty="0"/>
              <a:t>Let number of partitions to be 40,000</a:t>
            </a:r>
          </a:p>
          <a:p>
            <a:r>
              <a:rPr lang="en-US" sz="2800" dirty="0"/>
              <a:t>Then each partition have about 20,000,000 elements</a:t>
            </a:r>
          </a:p>
          <a:p>
            <a:pPr marL="0" indent="0">
              <a:buNone/>
            </a:pPr>
            <a:r>
              <a:rPr lang="en-US" sz="2800" dirty="0"/>
              <a:t>    40,000 x 20,000,000 = 800,000,000,000</a:t>
            </a:r>
          </a:p>
          <a:p>
            <a:r>
              <a:rPr lang="en-US" sz="2800" dirty="0"/>
              <a:t>MAXIMUM parallelism is 40,000 tasks at a time</a:t>
            </a:r>
          </a:p>
        </p:txBody>
      </p:sp>
    </p:spTree>
    <p:extLst>
      <p:ext uri="{BB962C8B-B14F-4D97-AF65-F5344CB8AC3E}">
        <p14:creationId xmlns:p14="http://schemas.microsoft.com/office/powerpoint/2010/main" val="3443390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CC8AEE-1310-634E-9023-7929C03FE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7715"/>
            <a:ext cx="7886700" cy="548640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b="1" dirty="0"/>
              <a:t>Understanding Basics of Partitioning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17845-E1A5-E78E-E52E-7214A8E1E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66355"/>
            <a:ext cx="7886700" cy="386636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dirty="0">
                <a:highlight>
                  <a:srgbClr val="FFFF00"/>
                </a:highlight>
                <a:latin typeface="Courier" pitchFamily="2" charset="0"/>
              </a:rPr>
              <a:t>Create an RDD and examine the Partitions</a:t>
            </a:r>
          </a:p>
          <a:p>
            <a:pPr marL="0" indent="0">
              <a:buNone/>
            </a:pPr>
            <a:endParaRPr lang="en-US" sz="28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&gt;&gt;&gt; </a:t>
            </a:r>
            <a:r>
              <a:rPr lang="en-US" sz="2400" dirty="0" err="1">
                <a:latin typeface="Courier" pitchFamily="2" charset="0"/>
              </a:rPr>
              <a:t>rdd</a:t>
            </a:r>
            <a:r>
              <a:rPr lang="en-US" sz="2400" dirty="0">
                <a:latin typeface="Courier" pitchFamily="2" charset="0"/>
              </a:rPr>
              <a:t> = </a:t>
            </a:r>
            <a:r>
              <a:rPr lang="en-US" sz="2400" dirty="0" err="1">
                <a:latin typeface="Courier" pitchFamily="2" charset="0"/>
              </a:rPr>
              <a:t>spark.sparkContext.parallelize</a:t>
            </a:r>
            <a:r>
              <a:rPr lang="en-US" sz="2400" dirty="0">
                <a:latin typeface="Courier" pitchFamily="2" charset="0"/>
              </a:rPr>
              <a:t>(range(0,20))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&gt;&gt;&gt; </a:t>
            </a:r>
            <a:r>
              <a:rPr lang="en-US" sz="2400" dirty="0" err="1">
                <a:latin typeface="Courier" pitchFamily="2" charset="0"/>
              </a:rPr>
              <a:t>rdd.collect</a:t>
            </a:r>
            <a:r>
              <a:rPr lang="en-US" sz="2400" dirty="0">
                <a:latin typeface="Courier" pitchFamily="2" charset="0"/>
              </a:rPr>
              <a:t>()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[0, 1, 2, 3, 4, 5, 6, 7, 8, 9, 10, 11, 12, 13, 14, 15, 16, 17, 18, 19]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&gt;&gt;&gt; </a:t>
            </a:r>
            <a:r>
              <a:rPr lang="en-US" sz="2400" dirty="0" err="1">
                <a:latin typeface="Courier" pitchFamily="2" charset="0"/>
              </a:rPr>
              <a:t>rdd.getNumPartitions</a:t>
            </a:r>
            <a:r>
              <a:rPr lang="en-US" sz="2400" dirty="0">
                <a:latin typeface="Courier" pitchFamily="2" charset="0"/>
              </a:rPr>
              <a:t>()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2157116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CC8AEE-1310-634E-9023-7929C03FE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7715"/>
            <a:ext cx="7886700" cy="400594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b="1" dirty="0"/>
              <a:t>Understanding Basics of Partitioning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17845-E1A5-E78E-E52E-7214A8E1E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618309"/>
            <a:ext cx="7886700" cy="4206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highlight>
                  <a:srgbClr val="FFFF00"/>
                </a:highlight>
                <a:latin typeface="Courier" pitchFamily="2" charset="0"/>
              </a:rPr>
              <a:t>Create a function to examine the content of Partition elements</a:t>
            </a:r>
          </a:p>
          <a:p>
            <a:pPr marL="0" indent="0">
              <a:buNone/>
            </a:pPr>
            <a:r>
              <a:rPr lang="en-US" sz="2800" dirty="0">
                <a:highlight>
                  <a:srgbClr val="00FF00"/>
                </a:highlight>
                <a:latin typeface="Courier" pitchFamily="2" charset="0"/>
              </a:rPr>
              <a:t># p denotes a single partition</a:t>
            </a:r>
          </a:p>
          <a:p>
            <a:pPr marL="0" indent="0">
              <a:buNone/>
            </a:pPr>
            <a:r>
              <a:rPr lang="en-US" sz="2800" dirty="0">
                <a:highlight>
                  <a:srgbClr val="00FF00"/>
                </a:highlight>
                <a:latin typeface="Courier" pitchFamily="2" charset="0"/>
              </a:rPr>
              <a:t>&gt;&gt;&gt; def </a:t>
            </a:r>
            <a:r>
              <a:rPr lang="en-US" sz="2800" dirty="0" err="1">
                <a:highlight>
                  <a:srgbClr val="00FF00"/>
                </a:highlight>
                <a:latin typeface="Courier" pitchFamily="2" charset="0"/>
              </a:rPr>
              <a:t>debug_partition</a:t>
            </a:r>
            <a:r>
              <a:rPr lang="en-US" sz="2800" dirty="0">
                <a:highlight>
                  <a:srgbClr val="00FF00"/>
                </a:highlight>
                <a:latin typeface="Courier" pitchFamily="2" charset="0"/>
              </a:rPr>
              <a:t>(p):</a:t>
            </a:r>
          </a:p>
          <a:p>
            <a:pPr marL="0" indent="0">
              <a:buNone/>
            </a:pPr>
            <a:r>
              <a:rPr lang="en-US" sz="2800" dirty="0">
                <a:highlight>
                  <a:srgbClr val="00FF00"/>
                </a:highlight>
                <a:latin typeface="Courier" pitchFamily="2" charset="0"/>
              </a:rPr>
              <a:t>&gt;&gt;&gt;  print("partition elements=", list(p))</a:t>
            </a:r>
          </a:p>
          <a:p>
            <a:pPr marL="0" indent="0">
              <a:buNone/>
            </a:pPr>
            <a:r>
              <a:rPr lang="en-US" sz="2800" dirty="0">
                <a:highlight>
                  <a:srgbClr val="00FF00"/>
                </a:highlight>
                <a:latin typeface="Courier" pitchFamily="2" charset="0"/>
              </a:rPr>
              <a:t>&gt;&gt;&gt; #end-def</a:t>
            </a:r>
          </a:p>
          <a:p>
            <a:pPr marL="0" indent="0">
              <a:buNone/>
            </a:pPr>
            <a:endParaRPr lang="en-US" sz="2800" dirty="0">
              <a:latin typeface="Courier" pitchFamily="2" charset="0"/>
            </a:endParaRPr>
          </a:p>
          <a:p>
            <a:pPr marL="0" indent="0">
              <a:buNone/>
            </a:pPr>
            <a:endParaRPr lang="en-US" sz="28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3680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1427</TotalTime>
  <Words>704</Words>
  <Application>Microsoft Macintosh PowerPoint</Application>
  <PresentationFormat>On-screen Show (16:9)</PresentationFormat>
  <Paragraphs>87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Calibri Light</vt:lpstr>
      <vt:lpstr>Courier</vt:lpstr>
      <vt:lpstr>Courier New</vt:lpstr>
      <vt:lpstr>Franklin Gothic Medium Cond</vt:lpstr>
      <vt:lpstr>Helvetica Light</vt:lpstr>
      <vt:lpstr>Wingdings</vt:lpstr>
      <vt:lpstr>Office Theme</vt:lpstr>
      <vt:lpstr>Partitioning in Spark</vt:lpstr>
      <vt:lpstr>  What is Partitioning? </vt:lpstr>
      <vt:lpstr>  What is Spark Partitioning? </vt:lpstr>
      <vt:lpstr>  Spark Partitioning Example: 3 Partitions </vt:lpstr>
      <vt:lpstr>  RDD Partitioning Example: 4 Partitions </vt:lpstr>
      <vt:lpstr>  Partitions Enable Parallelism Partitions Run in Parallel</vt:lpstr>
      <vt:lpstr>  RDD Partitioning Example</vt:lpstr>
      <vt:lpstr> Understanding Basics of Partitioning</vt:lpstr>
      <vt:lpstr> Understanding Basics of Partitioning</vt:lpstr>
      <vt:lpstr> Understanding Basics of Partitioning</vt:lpstr>
      <vt:lpstr> Understanding Basics of Partitioning</vt:lpstr>
      <vt:lpstr> Understanding Basics of Partitioning: repartition</vt:lpstr>
      <vt:lpstr>  References and Further Reading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Rachel Dictor</dc:creator>
  <cp:lastModifiedBy>Parsian, Mahmoud</cp:lastModifiedBy>
  <cp:revision>34</cp:revision>
  <dcterms:created xsi:type="dcterms:W3CDTF">2019-11-25T23:29:35Z</dcterms:created>
  <dcterms:modified xsi:type="dcterms:W3CDTF">2022-05-13T03:17:31Z</dcterms:modified>
</cp:coreProperties>
</file>