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  <p:sldMasterId id="2147483735" r:id="rId2"/>
  </p:sldMasterIdLst>
  <p:notesMasterIdLst>
    <p:notesMasterId r:id="rId42"/>
  </p:notesMasterIdLst>
  <p:handoutMasterIdLst>
    <p:handoutMasterId r:id="rId43"/>
  </p:handoutMasterIdLst>
  <p:sldIdLst>
    <p:sldId id="263" r:id="rId3"/>
    <p:sldId id="290" r:id="rId4"/>
    <p:sldId id="337" r:id="rId5"/>
    <p:sldId id="305" r:id="rId6"/>
    <p:sldId id="307" r:id="rId7"/>
    <p:sldId id="331" r:id="rId8"/>
    <p:sldId id="312" r:id="rId9"/>
    <p:sldId id="306" r:id="rId10"/>
    <p:sldId id="338" r:id="rId11"/>
    <p:sldId id="339" r:id="rId12"/>
    <p:sldId id="333" r:id="rId13"/>
    <p:sldId id="332" r:id="rId14"/>
    <p:sldId id="334" r:id="rId15"/>
    <p:sldId id="336" r:id="rId16"/>
    <p:sldId id="308" r:id="rId17"/>
    <p:sldId id="309" r:id="rId18"/>
    <p:sldId id="327" r:id="rId19"/>
    <p:sldId id="330" r:id="rId20"/>
    <p:sldId id="329" r:id="rId21"/>
    <p:sldId id="310" r:id="rId22"/>
    <p:sldId id="311" r:id="rId23"/>
    <p:sldId id="335" r:id="rId24"/>
    <p:sldId id="300" r:id="rId25"/>
    <p:sldId id="313" r:id="rId26"/>
    <p:sldId id="314" r:id="rId27"/>
    <p:sldId id="315" r:id="rId28"/>
    <p:sldId id="340" r:id="rId29"/>
    <p:sldId id="316" r:id="rId30"/>
    <p:sldId id="317" r:id="rId31"/>
    <p:sldId id="318" r:id="rId32"/>
    <p:sldId id="319" r:id="rId33"/>
    <p:sldId id="320" r:id="rId34"/>
    <p:sldId id="324" r:id="rId35"/>
    <p:sldId id="322" r:id="rId36"/>
    <p:sldId id="323" r:id="rId37"/>
    <p:sldId id="321" r:id="rId38"/>
    <p:sldId id="326" r:id="rId39"/>
    <p:sldId id="328" r:id="rId40"/>
    <p:sldId id="325" r:id="rId4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6">
          <p15:clr>
            <a:srgbClr val="A4A3A4"/>
          </p15:clr>
        </p15:guide>
        <p15:guide id="2" pos="176">
          <p15:clr>
            <a:srgbClr val="A4A3A4"/>
          </p15:clr>
        </p15:guide>
        <p15:guide id="3" pos="55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66"/>
    <a:srgbClr val="FFB441"/>
    <a:srgbClr val="D6E4F2"/>
    <a:srgbClr val="69DCD9"/>
    <a:srgbClr val="33CCCC"/>
    <a:srgbClr val="AD73AC"/>
    <a:srgbClr val="ADBF69"/>
    <a:srgbClr val="9F9F9F"/>
    <a:srgbClr val="4D4D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 autoAdjust="0"/>
    <p:restoredTop sz="87813" autoAdjust="0"/>
  </p:normalViewPr>
  <p:slideViewPr>
    <p:cSldViewPr>
      <p:cViewPr varScale="1">
        <p:scale>
          <a:sx n="122" d="100"/>
          <a:sy n="122" d="100"/>
        </p:scale>
        <p:origin x="1760" y="200"/>
      </p:cViewPr>
      <p:guideLst>
        <p:guide orient="horz" pos="3966"/>
        <p:guide pos="176"/>
        <p:guide pos="55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16"/>
    </p:cViewPr>
  </p:sorterViewPr>
  <p:notesViewPr>
    <p:cSldViewPr snapToGrid="0">
      <p:cViewPr varScale="1">
        <p:scale>
          <a:sx n="81" d="100"/>
          <a:sy n="81" d="100"/>
        </p:scale>
        <p:origin x="-2268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nsdi_2012:analysis:Pregel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806089812543899"/>
          <c:y val="9.0798515050483503E-2"/>
          <c:w val="0.53520473875191799"/>
          <c:h val="0.6394299023432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'New results'!$A$12</c:f>
              <c:strCache>
                <c:ptCount val="1"/>
                <c:pt idx="0">
                  <c:v>Hadoop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9.10746812386156E-4"/>
                  <c:y val="-2.10210210210209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7CD-994D-95D3-4ADDC326E928}"/>
                </c:ext>
              </c:extLst>
            </c:dLbl>
            <c:dLbl>
              <c:idx val="1"/>
              <c:layout>
                <c:manualLayout>
                  <c:x val="-4.5537340619307802E-3"/>
                  <c:y val="-5.40540540540540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7CD-994D-95D3-4ADDC326E92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'New results'!$E$6:$F$6</c:f>
                <c:numCache>
                  <c:formatCode>General</c:formatCode>
                  <c:ptCount val="2"/>
                  <c:pt idx="0">
                    <c:v>6.8303620807279399</c:v>
                  </c:pt>
                  <c:pt idx="1">
                    <c:v>3.9778231387377998</c:v>
                  </c:pt>
                </c:numCache>
              </c:numRef>
            </c:plus>
            <c:minus>
              <c:numRef>
                <c:f>'New results'!$E$6:$F$6</c:f>
                <c:numCache>
                  <c:formatCode>General</c:formatCode>
                  <c:ptCount val="2"/>
                  <c:pt idx="0">
                    <c:v>6.8303620807279399</c:v>
                  </c:pt>
                  <c:pt idx="1">
                    <c:v>3.9778231387377998</c:v>
                  </c:pt>
                </c:numCache>
              </c:numRef>
            </c:minus>
          </c:errBars>
          <c:cat>
            <c:numRef>
              <c:f>'New results'!$B$5:$C$5</c:f>
              <c:numCache>
                <c:formatCode>General</c:formatCode>
                <c:ptCount val="2"/>
                <c:pt idx="0">
                  <c:v>30</c:v>
                </c:pt>
                <c:pt idx="1">
                  <c:v>60</c:v>
                </c:pt>
              </c:numCache>
            </c:numRef>
          </c:cat>
          <c:val>
            <c:numRef>
              <c:f>'New results'!$B$12:$C$12</c:f>
              <c:numCache>
                <c:formatCode>General</c:formatCode>
                <c:ptCount val="2"/>
                <c:pt idx="0">
                  <c:v>170.75</c:v>
                </c:pt>
                <c:pt idx="1">
                  <c:v>80.349999999999994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CD-994D-95D3-4ADDC326E928}"/>
            </c:ext>
          </c:extLst>
        </c:ser>
        <c:ser>
          <c:idx val="1"/>
          <c:order val="1"/>
          <c:tx>
            <c:strRef>
              <c:f>'New results'!$A$13</c:f>
              <c:strCache>
                <c:ptCount val="1"/>
                <c:pt idx="0">
                  <c:v>Spark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30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9.10746812386156E-4"/>
                  <c:y val="-5.40540540540540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7CD-994D-95D3-4ADDC326E928}"/>
                </c:ext>
              </c:extLst>
            </c:dLbl>
            <c:dLbl>
              <c:idx val="1"/>
              <c:layout>
                <c:manualLayout>
                  <c:x val="-9.10746812386156E-4"/>
                  <c:y val="-3.45345345345344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7CD-994D-95D3-4ADDC326E92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plus>
            <c:min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minus>
          </c:errBars>
          <c:cat>
            <c:numRef>
              <c:f>'New results'!$B$5:$C$5</c:f>
              <c:numCache>
                <c:formatCode>General</c:formatCode>
                <c:ptCount val="2"/>
                <c:pt idx="0">
                  <c:v>30</c:v>
                </c:pt>
                <c:pt idx="1">
                  <c:v>60</c:v>
                </c:pt>
              </c:numCache>
            </c:numRef>
          </c:cat>
          <c:val>
            <c:numRef>
              <c:f>'New results'!$B$14:$C$14</c:f>
              <c:numCache>
                <c:formatCode>General</c:formatCode>
                <c:ptCount val="2"/>
                <c:pt idx="0">
                  <c:v>23.01</c:v>
                </c:pt>
                <c:pt idx="1">
                  <c:v>13.74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7CD-994D-95D3-4ADDC326E9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0444952"/>
        <c:axId val="-2110439432"/>
      </c:barChart>
      <c:catAx>
        <c:axId val="-21104449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machines</a:t>
                </a:r>
              </a:p>
            </c:rich>
          </c:tx>
          <c:layout>
            <c:manualLayout>
              <c:xMode val="edge"/>
              <c:yMode val="edge"/>
              <c:x val="0.27275655092293799"/>
              <c:y val="0.8642740772268330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10439432"/>
        <c:crosses val="autoZero"/>
        <c:auto val="1"/>
        <c:lblAlgn val="ctr"/>
        <c:lblOffset val="100"/>
        <c:noMultiLvlLbl val="0"/>
      </c:catAx>
      <c:valAx>
        <c:axId val="-211043943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 time (s)</a:t>
                </a:r>
              </a:p>
            </c:rich>
          </c:tx>
          <c:layout>
            <c:manualLayout>
              <c:xMode val="edge"/>
              <c:yMode val="edge"/>
              <c:x val="6.8941382327209104E-3"/>
              <c:y val="0.186422170201697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104449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4270477460809203"/>
          <c:y val="0.16695721601233399"/>
          <c:w val="0.23655120978730099"/>
          <c:h val="0.2299991724007469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7752113570891401"/>
          <c:y val="0.109570385865619"/>
          <c:w val="0.60874602798576305"/>
          <c:h val="0.558572704696196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Spark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Logistic Regression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62-7640-8632-19E70973BD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Logistic Regression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62-7640-8632-19E70973BD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-2109439640"/>
        <c:axId val="-2109436664"/>
      </c:barChart>
      <c:catAx>
        <c:axId val="-210943964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-2109436664"/>
        <c:crosses val="autoZero"/>
        <c:auto val="1"/>
        <c:lblAlgn val="ctr"/>
        <c:lblOffset val="100"/>
        <c:noMultiLvlLbl val="0"/>
      </c:catAx>
      <c:valAx>
        <c:axId val="-210943666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109439640"/>
        <c:crosses val="autoZero"/>
        <c:crossBetween val="between"/>
        <c:majorUnit val="25"/>
      </c:valAx>
    </c:plotArea>
    <c:plotVisOnly val="1"/>
    <c:dispBlanksAs val="gap"/>
    <c:showDLblsOverMax val="0"/>
  </c:chart>
  <c:txPr>
    <a:bodyPr/>
    <a:lstStyle/>
    <a:p>
      <a:pPr>
        <a:defRPr sz="2000">
          <a:latin typeface="+mn-lt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4177493438320199"/>
          <c:y val="0.109570385865619"/>
          <c:w val="0.52609333989501295"/>
          <c:h val="0.558572704696196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Spark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K-Means Clustering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0E-2B4A-8D4A-D72CEB699D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K-Means Clustering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0E-2B4A-8D4A-D72CEB699D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-2109252360"/>
        <c:axId val="-2109249384"/>
      </c:barChart>
      <c:catAx>
        <c:axId val="-210925236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-2109249384"/>
        <c:crosses val="autoZero"/>
        <c:auto val="1"/>
        <c:lblAlgn val="ctr"/>
        <c:lblOffset val="100"/>
        <c:noMultiLvlLbl val="0"/>
      </c:catAx>
      <c:valAx>
        <c:axId val="-2109249384"/>
        <c:scaling>
          <c:orientation val="minMax"/>
          <c:min val="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109252360"/>
        <c:crosses val="autoZero"/>
        <c:crossBetween val="between"/>
        <c:majorUnit val="30"/>
      </c:valAx>
    </c:plotArea>
    <c:legend>
      <c:legendPos val="r"/>
      <c:layout>
        <c:manualLayout>
          <c:xMode val="edge"/>
          <c:yMode val="edge"/>
          <c:x val="0.81117313460817397"/>
          <c:y val="6.8804118284059704E-2"/>
          <c:w val="0.13525543682039701"/>
          <c:h val="0.6576770689807429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000">
          <a:latin typeface="+mn-lt"/>
          <a:cs typeface="Arial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9FB021FE-9EB7-4E5C-BB0C-0290341750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956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CE2FECC4-DAC2-40AD-A553-8B55346ACC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906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2FECC4-DAC2-40AD-A553-8B55346ACC9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45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lazy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83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lazy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90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Launch</a:t>
            </a:r>
            <a:r>
              <a:rPr lang="en-US" baseline="0" dirty="0"/>
              <a:t> computations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80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54 GB Wikipedia</a:t>
            </a:r>
            <a:r>
              <a:rPr lang="en-US" baseline="0" dirty="0"/>
              <a:t>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6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 GB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29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Generalize</a:t>
            </a:r>
            <a:r>
              <a:rPr lang="en-US" baseline="0" dirty="0"/>
              <a:t> the map/reduce framework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60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2FECC4-DAC2-40AD-A553-8B55346ACC9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18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2FECC4-DAC2-40AD-A553-8B55346ACC9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18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94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RDD </a:t>
            </a:r>
            <a:r>
              <a:rPr lang="en-US" dirty="0">
                <a:sym typeface="Wingdings"/>
              </a:rPr>
              <a:t> </a:t>
            </a:r>
            <a:r>
              <a:rPr lang="en-US" dirty="0"/>
              <a:t>Colloquially referred to as RDDs</a:t>
            </a:r>
          </a:p>
          <a:p>
            <a:r>
              <a:rPr lang="en-US" dirty="0"/>
              <a:t> (e.g. caching in RAM)</a:t>
            </a:r>
          </a:p>
          <a:p>
            <a:pPr marL="0" lvl="1" defTabSz="46588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Lazy operations to build RDDs from other RDDs</a:t>
            </a:r>
          </a:p>
          <a:p>
            <a:pPr marL="0" lvl="1" defTabSz="46588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Return a result or write it to storage</a:t>
            </a:r>
          </a:p>
          <a:p>
            <a:pPr marL="0" lvl="1" defTabSz="46588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85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2FECC4-DAC2-40AD-A553-8B55346ACC9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18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465887">
              <a:defRPr/>
            </a:pPr>
            <a:r>
              <a:rPr lang="en-US" dirty="0"/>
              <a:t>Add</a:t>
            </a:r>
            <a:r>
              <a:rPr lang="en-US" baseline="0" dirty="0"/>
              <a:t> “variables” to the “functions” in functional programming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16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0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 rot="10800000">
            <a:off x="0" y="4772025"/>
            <a:ext cx="7053263" cy="1677988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2" name="Picture 11" descr="seqB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8900"/>
            <a:ext cx="9144000" cy="419100"/>
          </a:xfrm>
          <a:prstGeom prst="rect">
            <a:avLst/>
          </a:prstGeom>
        </p:spPr>
      </p:pic>
      <p:sp>
        <p:nvSpPr>
          <p:cNvPr id="11" name="Title 10"/>
          <p:cNvSpPr>
            <a:spLocks noGrp="1" noChangeArrowheads="1"/>
          </p:cNvSpPr>
          <p:nvPr>
            <p:ph type="ctrTitle"/>
          </p:nvPr>
        </p:nvSpPr>
        <p:spPr>
          <a:xfrm>
            <a:off x="397920" y="3210128"/>
            <a:ext cx="6810276" cy="1617426"/>
          </a:xfrm>
          <a:prstGeom prst="rect">
            <a:avLst/>
          </a:prstGeom>
        </p:spPr>
        <p:txBody>
          <a:bodyPr anchor="ctr" anchorCtr="0"/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397920" y="4936280"/>
            <a:ext cx="4294187" cy="1060450"/>
          </a:xfrm>
        </p:spPr>
        <p:txBody>
          <a:bodyPr anchor="t" anchorCtr="0"/>
          <a:lstStyle>
            <a:lvl1pPr marL="0" indent="0" algn="l">
              <a:spcBef>
                <a:spcPct val="0"/>
              </a:spcBef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312" y="1435608"/>
            <a:ext cx="8595360" cy="4882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312" y="1435608"/>
            <a:ext cx="3973512" cy="45466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1200" y="1435608"/>
            <a:ext cx="3975100" cy="45466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DNA-Seq_only2"/>
          <p:cNvPicPr>
            <a:picLocks noChangeAspect="1" noChangeArrowheads="1"/>
          </p:cNvPicPr>
          <p:nvPr userDrawn="1"/>
        </p:nvPicPr>
        <p:blipFill>
          <a:blip r:embed="rId2" cstate="print"/>
          <a:srcRect t="1222" b="21623"/>
          <a:stretch>
            <a:fillRect/>
          </a:stretch>
        </p:blipFill>
        <p:spPr bwMode="auto">
          <a:xfrm>
            <a:off x="0" y="0"/>
            <a:ext cx="91440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0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9900" y="3602038"/>
            <a:ext cx="8257241" cy="2330450"/>
          </a:xfrm>
          <a:prstGeom prst="rect">
            <a:avLst/>
          </a:prstGeom>
        </p:spPr>
        <p:txBody>
          <a:bodyPr anchor="t"/>
          <a:lstStyle>
            <a:lvl1pPr algn="l">
              <a:defRPr sz="3200" b="0" baseline="0"/>
            </a:lvl1pPr>
          </a:lstStyle>
          <a:p>
            <a:r>
              <a:rPr lang="en-US" dirty="0"/>
              <a:t>Click to edit section title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9400" y="1423987"/>
            <a:ext cx="3973512" cy="48720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423987"/>
            <a:ext cx="3975100" cy="48720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369438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6537"/>
            <a:ext cx="4038600" cy="4197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6537"/>
            <a:ext cx="4038600" cy="4197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5B3DB38B-F70D-144F-89B7-4167F0040C69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40316" y="6356352"/>
            <a:ext cx="1371600" cy="365125"/>
          </a:xfrm>
          <a:prstGeom prst="rect">
            <a:avLst/>
          </a:prstGeom>
        </p:spPr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7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5B3DB38B-F70D-144F-89B7-4167F0040C69}" type="datetimeFigureOut">
              <a:rPr lang="en-US" smtClean="0"/>
              <a:t>4/15/22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40316" y="6356352"/>
            <a:ext cx="1371600" cy="365125"/>
          </a:xfrm>
          <a:prstGeom prst="rect">
            <a:avLst/>
          </a:prstGeom>
        </p:spPr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8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 userDrawn="1"/>
        </p:nvSpPr>
        <p:spPr bwMode="auto">
          <a:xfrm rot="10800000">
            <a:off x="0" y="4772025"/>
            <a:ext cx="7053263" cy="1677988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5" descr="ILLUMINA_LOGO_RGB_ne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6850" y="5969000"/>
            <a:ext cx="110648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seqBa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38900"/>
            <a:ext cx="9144000" cy="419100"/>
          </a:xfrm>
          <a:prstGeom prst="rect">
            <a:avLst/>
          </a:prstGeom>
        </p:spPr>
      </p:pic>
      <p:sp>
        <p:nvSpPr>
          <p:cNvPr id="9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397920" y="3210128"/>
            <a:ext cx="6810276" cy="1617426"/>
          </a:xfrm>
          <a:prstGeom prst="rect">
            <a:avLst/>
          </a:prstGeom>
        </p:spPr>
        <p:txBody>
          <a:bodyPr anchor="ctr" anchorCtr="0"/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397920" y="4936280"/>
            <a:ext cx="4294187" cy="1060450"/>
          </a:xfrm>
        </p:spPr>
        <p:txBody>
          <a:bodyPr anchor="t" anchorCtr="0"/>
          <a:lstStyle>
            <a:lvl1pPr marL="0" indent="0" algn="l">
              <a:spcBef>
                <a:spcPct val="0"/>
              </a:spcBef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6" name="Picture 7" descr="DNA-Seq_only2"/>
          <p:cNvPicPr>
            <a:picLocks noChangeAspect="1" noChangeArrowheads="1"/>
          </p:cNvPicPr>
          <p:nvPr userDrawn="1"/>
        </p:nvPicPr>
        <p:blipFill>
          <a:blip r:embed="rId4" cstate="print"/>
          <a:srcRect l="2710" t="8926" b="21623"/>
          <a:stretch>
            <a:fillRect/>
          </a:stretch>
        </p:blipFill>
        <p:spPr bwMode="auto">
          <a:xfrm>
            <a:off x="0" y="727196"/>
            <a:ext cx="9144000" cy="2853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ounded Rectangle 16"/>
          <p:cNvSpPr/>
          <p:nvPr userDrawn="1"/>
        </p:nvSpPr>
        <p:spPr bwMode="auto">
          <a:xfrm>
            <a:off x="7279684" y="423512"/>
            <a:ext cx="1486877" cy="1129694"/>
          </a:xfrm>
          <a:prstGeom prst="roundRect">
            <a:avLst>
              <a:gd name="adj" fmla="val 7143"/>
            </a:avLst>
          </a:prstGeom>
          <a:blipFill>
            <a:blip r:embed="rId5" cstate="print"/>
            <a:stretch>
              <a:fillRect/>
            </a:stretch>
          </a:blip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ounded Rectangle 17"/>
          <p:cNvSpPr/>
          <p:nvPr userDrawn="1"/>
        </p:nvSpPr>
        <p:spPr bwMode="auto">
          <a:xfrm>
            <a:off x="5296609" y="423512"/>
            <a:ext cx="1486877" cy="1129694"/>
          </a:xfrm>
          <a:prstGeom prst="roundRect">
            <a:avLst>
              <a:gd name="adj" fmla="val 7143"/>
            </a:avLst>
          </a:prstGeom>
          <a:blipFill>
            <a:blip r:embed="rId6" cstate="print"/>
            <a:stretch>
              <a:fillRect/>
            </a:stretch>
          </a:blip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ounded Rectangle 18"/>
          <p:cNvSpPr/>
          <p:nvPr userDrawn="1"/>
        </p:nvSpPr>
        <p:spPr bwMode="auto">
          <a:xfrm>
            <a:off x="3313533" y="423512"/>
            <a:ext cx="1486877" cy="1129694"/>
          </a:xfrm>
          <a:prstGeom prst="roundRect">
            <a:avLst>
              <a:gd name="adj" fmla="val 7143"/>
            </a:avLst>
          </a:prstGeom>
          <a:blipFill>
            <a:blip r:embed="rId7" cstate="print"/>
            <a:stretch>
              <a:fillRect/>
            </a:stretch>
          </a:blip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 userDrawn="1"/>
        </p:nvSpPr>
        <p:spPr bwMode="auto">
          <a:xfrm>
            <a:off x="122237" y="5902325"/>
            <a:ext cx="72202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 2010 Illumina, Inc. All rights reserved.</a:t>
            </a:r>
          </a:p>
          <a:p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Illumina,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illumina</a:t>
            </a:r>
            <a:r>
              <a:rPr lang="en-US" sz="6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Dx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Solexa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Making Sense Out of Life,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Oligator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Sentrix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GoldenGate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GoldenGate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Indexing, DASL,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BeadArray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Array of Arrays,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Infinium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BeadXpress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VeraCode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IntelliHyb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iSelect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CSPro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GenomeStudio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Genetic Energy,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HiSeq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HiScan</a:t>
            </a:r>
            <a:r>
              <a:rPr lang="en-US" sz="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registered trademarks or trademarks of Illumina, Inc. All other brands and names contained herein are the property of their respective owners.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DNA-Seq_only2"/>
          <p:cNvPicPr>
            <a:picLocks noChangeAspect="1" noChangeArrowheads="1"/>
          </p:cNvPicPr>
          <p:nvPr userDrawn="1"/>
        </p:nvPicPr>
        <p:blipFill>
          <a:blip r:embed="rId2" cstate="print"/>
          <a:srcRect t="1222" b="21623"/>
          <a:stretch>
            <a:fillRect/>
          </a:stretch>
        </p:blipFill>
        <p:spPr bwMode="auto">
          <a:xfrm>
            <a:off x="0" y="0"/>
            <a:ext cx="91440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eqBar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6438900"/>
            <a:ext cx="9144000" cy="419100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183" y="1424459"/>
            <a:ext cx="8595360" cy="488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 rot="5400000">
            <a:off x="7324723" y="6315087"/>
            <a:ext cx="466725" cy="619122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 rot="16200000">
            <a:off x="8591551" y="6305550"/>
            <a:ext cx="466725" cy="638173"/>
          </a:xfrm>
          <a:prstGeom prst="rect">
            <a:avLst/>
          </a:prstGeom>
          <a:gradFill rotWithShape="1">
            <a:gsLst>
              <a:gs pos="6000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1462" y="228600"/>
            <a:ext cx="8601075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9" r:id="rId2"/>
    <p:sldLayoutId id="2147483739" r:id="rId3"/>
    <p:sldLayoutId id="2147483744" r:id="rId4"/>
    <p:sldLayoutId id="2147483747" r:id="rId5"/>
    <p:sldLayoutId id="2147483748" r:id="rId6"/>
    <p:sldLayoutId id="2147483749" r:id="rId7"/>
  </p:sldLayoutIdLst>
  <p:transition spd="med">
    <p:wipe dir="r"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1" fontAlgn="base" hangingPunct="1">
        <a:spcBef>
          <a:spcPct val="50000"/>
        </a:spcBef>
        <a:spcAft>
          <a:spcPct val="0"/>
        </a:spcAft>
        <a:buClr>
          <a:srgbClr val="F89D21"/>
        </a:buClr>
        <a:buSzPct val="60000"/>
        <a:buBlip>
          <a:blip r:embed="rId10"/>
        </a:buBlip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92150" indent="-2349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1149350" indent="-2349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1606550" indent="-2349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2063750" indent="-234950" algn="l" rtl="0" eaLnBrk="1" fontAlgn="base" hangingPunct="1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5pPr>
      <a:lvl6pPr marL="2520950" indent="-234950" algn="l" rtl="0" eaLnBrk="1" fontAlgn="base" hangingPunct="1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6pPr>
      <a:lvl7pPr marL="2978150" indent="-234950" algn="l" rtl="0" eaLnBrk="1" fontAlgn="base" hangingPunct="1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7pPr>
      <a:lvl8pPr marL="3435350" indent="-234950" algn="l" rtl="0" eaLnBrk="1" fontAlgn="base" hangingPunct="1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8pPr>
      <a:lvl9pPr marL="3892550" indent="-234950" algn="l" rtl="0" eaLnBrk="1" fontAlgn="base" hangingPunct="1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0312" y="1435608"/>
            <a:ext cx="8595360" cy="488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 descr="seqBar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6438900"/>
            <a:ext cx="9144000" cy="419100"/>
          </a:xfrm>
          <a:prstGeom prst="rect">
            <a:avLst/>
          </a:prstGeom>
        </p:spPr>
      </p:pic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36525" y="6547909"/>
            <a:ext cx="819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5073B0C2-833C-4049-9244-41733BBAE632}" type="slidenum">
              <a:rPr lang="en-US" sz="1000"/>
              <a:pPr>
                <a:defRPr/>
              </a:pPr>
              <a:t>‹#›</a:t>
            </a:fld>
            <a:endParaRPr lang="en-US" sz="10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 rot="5400000">
            <a:off x="7324723" y="6315087"/>
            <a:ext cx="466725" cy="619122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 rot="16200000">
            <a:off x="8591551" y="6305550"/>
            <a:ext cx="466725" cy="638173"/>
          </a:xfrm>
          <a:prstGeom prst="rect">
            <a:avLst/>
          </a:prstGeom>
          <a:gradFill rotWithShape="1">
            <a:gsLst>
              <a:gs pos="6000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 rot="5400000">
            <a:off x="8129586" y="6091238"/>
            <a:ext cx="466725" cy="1066799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8" name="Picture 8" descr="ILLUMINA_LOGO_RGB_new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54950" y="6550025"/>
            <a:ext cx="914400" cy="20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591" y="239749"/>
            <a:ext cx="8601075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43" r:id="rId2"/>
    <p:sldLayoutId id="2147483745" r:id="rId3"/>
    <p:sldLayoutId id="2147483746" r:id="rId4"/>
  </p:sldLayoutIdLst>
  <p:transition spd="med">
    <p:wipe dir="r"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0" fontAlgn="base" hangingPunct="0">
        <a:spcBef>
          <a:spcPct val="50000"/>
        </a:spcBef>
        <a:spcAft>
          <a:spcPct val="0"/>
        </a:spcAft>
        <a:buClr>
          <a:srgbClr val="F89D21"/>
        </a:buClr>
        <a:buSzPct val="60000"/>
        <a:buBlip>
          <a:blip r:embed="rId8"/>
        </a:buBlip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92150" indent="-2349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1149350" indent="-2349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1606550" indent="-2349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2063750" indent="-234950" algn="l" rtl="0" eaLnBrk="0" fontAlgn="base" hangingPunct="0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5pPr>
      <a:lvl6pPr marL="2520950" indent="-234950" algn="l" rtl="0" fontAlgn="base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6pPr>
      <a:lvl7pPr marL="2978150" indent="-234950" algn="l" rtl="0" fontAlgn="base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7pPr>
      <a:lvl8pPr marL="3435350" indent="-234950" algn="l" rtl="0" fontAlgn="base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8pPr>
      <a:lvl9pPr marL="3892550" indent="-234950" algn="l" rtl="0" fontAlgn="base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09800"/>
            <a:ext cx="6810276" cy="1676400"/>
          </a:xfrm>
        </p:spPr>
        <p:txBody>
          <a:bodyPr/>
          <a:lstStyle/>
          <a:p>
            <a:br>
              <a:rPr lang="en-US" b="1" dirty="0">
                <a:solidFill>
                  <a:srgbClr val="0000FF"/>
                </a:solidFill>
              </a:rPr>
            </a:br>
            <a:r>
              <a:rPr lang="en-US" b="1" dirty="0">
                <a:solidFill>
                  <a:srgbClr val="0000FF"/>
                </a:solidFill>
              </a:rPr>
              <a:t>Introduction to</a:t>
            </a:r>
            <a:br>
              <a:rPr lang="en-US" b="1" dirty="0">
                <a:solidFill>
                  <a:srgbClr val="0000FF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920" y="4800600"/>
            <a:ext cx="4294187" cy="762000"/>
          </a:xfrm>
        </p:spPr>
        <p:txBody>
          <a:bodyPr/>
          <a:lstStyle/>
          <a:p>
            <a:r>
              <a:rPr lang="en-US" sz="2000" dirty="0"/>
              <a:t>Mahmoud Parsian</a:t>
            </a:r>
          </a:p>
          <a:p>
            <a:r>
              <a:rPr lang="en-US" sz="1200" dirty="0"/>
              <a:t>Ph.D. in Computer Science</a:t>
            </a:r>
          </a:p>
          <a:p>
            <a:endParaRPr lang="en-US" sz="3200" dirty="0"/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981200"/>
            <a:ext cx="32766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38900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2" y="228600"/>
            <a:ext cx="8601075" cy="609600"/>
          </a:xfrm>
        </p:spPr>
        <p:txBody>
          <a:bodyPr/>
          <a:lstStyle/>
          <a:p>
            <a:r>
              <a:rPr lang="en-US" sz="4400" dirty="0">
                <a:solidFill>
                  <a:srgbClr val="0000FF"/>
                </a:solidFill>
              </a:rPr>
              <a:t>Data Abstractions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914400"/>
            <a:ext cx="8595360" cy="539295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3200" b="1" dirty="0">
                <a:solidFill>
                  <a:srgbClr val="7030A0"/>
                </a:solidFill>
              </a:rPr>
              <a:t>RDDs: Resilient Distributed Datasets</a:t>
            </a:r>
          </a:p>
          <a:p>
            <a:pPr lvl="1">
              <a:buFont typeface="Arial"/>
              <a:buChar char="•"/>
            </a:pPr>
            <a:r>
              <a:rPr lang="en-US" sz="2600" dirty="0"/>
              <a:t>Immutable, partitioned collection of objects</a:t>
            </a:r>
          </a:p>
          <a:p>
            <a:pPr lvl="1">
              <a:buFont typeface="Arial"/>
              <a:buChar char="•"/>
            </a:pPr>
            <a:r>
              <a:rPr lang="en-US" sz="2600" dirty="0"/>
              <a:t>Partitioned for distributed and parallel processing</a:t>
            </a:r>
          </a:p>
          <a:p>
            <a:pPr lvl="1">
              <a:buFont typeface="Arial"/>
              <a:buChar char="•"/>
            </a:pPr>
            <a:r>
              <a:rPr lang="en-US" sz="2600" dirty="0"/>
              <a:t>Low-level API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8000"/>
                </a:solidFill>
              </a:rPr>
              <a:t># rdd1 : RDD[String]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8000"/>
                </a:solidFill>
              </a:rPr>
              <a:t># filter() is a </a:t>
            </a:r>
            <a:r>
              <a:rPr lang="en-US" sz="2400" b="1" dirty="0">
                <a:solidFill>
                  <a:srgbClr val="008000"/>
                </a:solidFill>
              </a:rPr>
              <a:t>transformation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rdd2 = rdd1.</a:t>
            </a:r>
            <a:r>
              <a:rPr lang="en-US" sz="2400" b="1" dirty="0">
                <a:solidFill>
                  <a:srgbClr val="0070C0"/>
                </a:solidFill>
              </a:rPr>
              <a:t>filter</a:t>
            </a:r>
            <a:r>
              <a:rPr lang="en-US" sz="2400" dirty="0">
                <a:solidFill>
                  <a:srgbClr val="0070C0"/>
                </a:solidFill>
              </a:rPr>
              <a:t>(lambda x: </a:t>
            </a:r>
            <a:r>
              <a:rPr lang="en-US" sz="2400" dirty="0" err="1">
                <a:solidFill>
                  <a:srgbClr val="0070C0"/>
                </a:solidFill>
              </a:rPr>
              <a:t>len</a:t>
            </a:r>
            <a:r>
              <a:rPr lang="en-US" sz="2400" dirty="0">
                <a:solidFill>
                  <a:srgbClr val="0070C0"/>
                </a:solidFill>
              </a:rPr>
              <a:t>(x) &gt; 80)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8000"/>
                </a:solidFill>
              </a:rPr>
              <a:t># rdd2: target RDD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8000"/>
                </a:solidFill>
              </a:rPr>
              <a:t># rdd2 : RDD[String]</a:t>
            </a:r>
          </a:p>
          <a:p>
            <a:pPr marL="457200" lvl="1" indent="0">
              <a:buNone/>
            </a:pPr>
            <a:endParaRPr lang="en-US" sz="2400" dirty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rgbClr val="008000"/>
                </a:solidFill>
                <a:highlight>
                  <a:srgbClr val="FFB441"/>
                </a:highlight>
              </a:rPr>
              <a:t>Transformation: </a:t>
            </a:r>
            <a:r>
              <a:rPr lang="en-US" sz="2400" dirty="0" err="1">
                <a:solidFill>
                  <a:srgbClr val="008000"/>
                </a:solidFill>
                <a:highlight>
                  <a:srgbClr val="FFB441"/>
                </a:highlight>
              </a:rPr>
              <a:t>source_RDD</a:t>
            </a:r>
            <a:r>
              <a:rPr lang="en-US" sz="2400" dirty="0">
                <a:solidFill>
                  <a:srgbClr val="008000"/>
                </a:solidFill>
                <a:highlight>
                  <a:srgbClr val="FFB441"/>
                </a:highlight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B441"/>
                </a:highlight>
                <a:sym typeface="Wingdings" pitchFamily="2" charset="2"/>
              </a:rPr>
              <a:t> </a:t>
            </a:r>
            <a:r>
              <a:rPr lang="en-US" sz="2400" dirty="0" err="1">
                <a:solidFill>
                  <a:srgbClr val="008000"/>
                </a:solidFill>
                <a:highlight>
                  <a:srgbClr val="FFB441"/>
                </a:highlight>
                <a:sym typeface="Wingdings" pitchFamily="2" charset="2"/>
              </a:rPr>
              <a:t>target_RDD</a:t>
            </a:r>
            <a:endParaRPr lang="en-US" sz="2400" dirty="0">
              <a:solidFill>
                <a:srgbClr val="008000"/>
              </a:solidFill>
              <a:highlight>
                <a:srgbClr val="FFB441"/>
              </a:highlight>
            </a:endParaRP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52400"/>
            <a:ext cx="2209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03961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00FF"/>
                </a:solidFill>
              </a:rPr>
              <a:t>Data Abstractions in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CC042394-5EA7-494B-8D17-5C8CB9B2C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3483"/>
            <a:ext cx="7315200" cy="4585648"/>
          </a:xfrm>
        </p:spPr>
      </p:pic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-78005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3523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00FF"/>
                </a:solidFill>
              </a:rPr>
              <a:t>RDDs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1143000"/>
            <a:ext cx="8595360" cy="516435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3200" dirty="0"/>
              <a:t>Resilient Distributed Datasets</a:t>
            </a:r>
          </a:p>
          <a:p>
            <a:pPr lvl="1">
              <a:buFont typeface="Arial"/>
              <a:buChar char="•"/>
            </a:pPr>
            <a:r>
              <a:rPr lang="en-US" sz="3000" dirty="0"/>
              <a:t>Immutable, partitioned collection of objects</a:t>
            </a:r>
          </a:p>
          <a:p>
            <a:pPr lvl="1">
              <a:buFont typeface="Arial"/>
              <a:buChar char="•"/>
            </a:pPr>
            <a:r>
              <a:rPr lang="en-US" sz="3000" dirty="0"/>
              <a:t>Basic mechanism for distributed and parallel processing</a:t>
            </a:r>
          </a:p>
          <a:p>
            <a:pPr marL="457200" lvl="1" indent="0">
              <a:buNone/>
            </a:pPr>
            <a:endParaRPr lang="en-US" sz="3000" dirty="0"/>
          </a:p>
          <a:p>
            <a:pPr lvl="1">
              <a:buFont typeface="Arial"/>
              <a:buChar char="•"/>
            </a:pP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RDD[String]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RDD[(String, Integer)]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RDD[(String, (Integer, Integer))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RDD[((String, Integer), (Double, Double))]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RDD[(String, String, Integer)]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RDD[(String, Integer, String, Float)]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             </a:t>
            </a:r>
            <a:endParaRPr lang="en-US" sz="2800" dirty="0">
              <a:solidFill>
                <a:srgbClr val="008000"/>
              </a:solidFill>
            </a:endParaRP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-644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59950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00FF"/>
                </a:solidFill>
              </a:rPr>
              <a:t>RDDs Examples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EB0C7399-9727-C64A-B1A0-23DDA6D4A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88" y="1371600"/>
            <a:ext cx="7857112" cy="4038600"/>
          </a:xfrm>
        </p:spPr>
      </p:pic>
    </p:spTree>
    <p:extLst>
      <p:ext uri="{BB962C8B-B14F-4D97-AF65-F5344CB8AC3E}">
        <p14:creationId xmlns:p14="http://schemas.microsoft.com/office/powerpoint/2010/main" val="2191445075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0000FF"/>
                </a:solidFill>
              </a:rPr>
              <a:t>DataFrame</a:t>
            </a:r>
            <a:r>
              <a:rPr lang="en-US" sz="3200" dirty="0">
                <a:solidFill>
                  <a:srgbClr val="0000FF"/>
                </a:solidFill>
              </a:rPr>
              <a:t> Example:  </a:t>
            </a:r>
            <a:r>
              <a:rPr lang="en-US" dirty="0">
                <a:solidFill>
                  <a:srgbClr val="0000FF"/>
                </a:solidFill>
              </a:rPr>
              <a:t>with 4 columns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and Billions of rows</a:t>
            </a:r>
            <a:endParaRPr lang="en-US" sz="4400" dirty="0">
              <a:solidFill>
                <a:srgbClr val="0000FF"/>
              </a:solidFill>
            </a:endParaRP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B19C23B5-7D7E-8B4C-A600-BCA91536C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7848600" cy="3810000"/>
          </a:xfrm>
        </p:spPr>
      </p:pic>
    </p:spTree>
    <p:extLst>
      <p:ext uri="{BB962C8B-B14F-4D97-AF65-F5344CB8AC3E}">
        <p14:creationId xmlns:p14="http://schemas.microsoft.com/office/powerpoint/2010/main" val="2985145404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00FF"/>
                </a:solidFill>
              </a:rPr>
              <a:t>Operations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1143000"/>
            <a:ext cx="8595360" cy="516435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800" b="1" dirty="0">
                <a:solidFill>
                  <a:srgbClr val="7030A0"/>
                </a:solidFill>
              </a:rPr>
              <a:t>Transformations</a:t>
            </a:r>
            <a:endParaRPr lang="en-US" sz="3600" b="1" dirty="0">
              <a:solidFill>
                <a:srgbClr val="7030A0"/>
              </a:solidFill>
            </a:endParaRPr>
          </a:p>
          <a:p>
            <a:pPr lvl="1">
              <a:buFont typeface="Arial"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map()</a:t>
            </a:r>
          </a:p>
          <a:p>
            <a:pPr lvl="1">
              <a:buFont typeface="Arial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buFont typeface="Arial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mapPartitions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buFont typeface="Arial"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filter()</a:t>
            </a:r>
          </a:p>
          <a:p>
            <a:pPr lvl="1">
              <a:buFont typeface="Arial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reduceByKey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buFont typeface="Arial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groupByKey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buFont typeface="Arial"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T1.join(T2)</a:t>
            </a:r>
          </a:p>
          <a:p>
            <a:pPr lvl="1">
              <a:buFont typeface="Arial"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>
              <a:buFont typeface="Arial"/>
              <a:buChar char="•"/>
            </a:pPr>
            <a:r>
              <a:rPr lang="en-US" sz="2800" b="1" dirty="0">
                <a:solidFill>
                  <a:srgbClr val="7030A0"/>
                </a:solidFill>
              </a:rPr>
              <a:t>Actions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count()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collect()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save()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457200" lvl="1" indent="0">
              <a:buNone/>
            </a:pPr>
            <a:endParaRPr lang="en-US" sz="3000" dirty="0"/>
          </a:p>
          <a:p>
            <a:pPr lvl="1">
              <a:buFont typeface="Arial"/>
              <a:buChar char="•"/>
            </a:pPr>
            <a:endParaRPr lang="en-US" sz="2800" dirty="0">
              <a:solidFill>
                <a:srgbClr val="008000"/>
              </a:solidFill>
            </a:endParaRP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-34966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537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>
            <a:stCxn id="14" idx="2"/>
          </p:cNvCxnSpPr>
          <p:nvPr/>
        </p:nvCxnSpPr>
        <p:spPr>
          <a:xfrm>
            <a:off x="1519106" y="4507003"/>
            <a:ext cx="0" cy="13480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3" idx="3"/>
          </p:cNvCxnSpPr>
          <p:nvPr/>
        </p:nvCxnSpPr>
        <p:spPr>
          <a:xfrm>
            <a:off x="6417738" y="2829484"/>
            <a:ext cx="129819" cy="12351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RDDs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408268" y="1961933"/>
            <a:ext cx="2032000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lack"/>
                <a:cs typeface="Avenir Black"/>
              </a:rPr>
              <a:t>RDD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560668" y="2144813"/>
            <a:ext cx="2032000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lack"/>
                <a:cs typeface="Avenir Black"/>
              </a:rPr>
              <a:t>RDD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713068" y="2327693"/>
            <a:ext cx="2032000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lack"/>
                <a:cs typeface="Avenir Black"/>
              </a:rPr>
              <a:t>RDD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865468" y="2510573"/>
            <a:ext cx="2032000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lack"/>
                <a:cs typeface="Avenir Black"/>
              </a:rPr>
              <a:t>RDD</a:t>
            </a:r>
          </a:p>
        </p:txBody>
      </p:sp>
      <p:cxnSp>
        <p:nvCxnSpPr>
          <p:cNvPr id="16" name="Curved Connector 15"/>
          <p:cNvCxnSpPr>
            <a:stCxn id="11" idx="2"/>
            <a:endCxn id="8" idx="1"/>
          </p:cNvCxnSpPr>
          <p:nvPr/>
        </p:nvCxnSpPr>
        <p:spPr>
          <a:xfrm rot="5400000" flipH="1">
            <a:off x="2711093" y="1978020"/>
            <a:ext cx="867551" cy="1473200"/>
          </a:xfrm>
          <a:prstGeom prst="curvedConnector4">
            <a:avLst>
              <a:gd name="adj1" fmla="val -96031"/>
              <a:gd name="adj2" fmla="val 164048"/>
            </a:avLst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Diamond 13"/>
          <p:cNvSpPr/>
          <p:nvPr/>
        </p:nvSpPr>
        <p:spPr>
          <a:xfrm>
            <a:off x="569339" y="2467833"/>
            <a:ext cx="1899534" cy="2039170"/>
          </a:xfrm>
          <a:prstGeom prst="diamond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rIns="9144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venir Black"/>
                <a:cs typeface="Avenir Black"/>
              </a:rPr>
              <a:t>Transformations</a:t>
            </a:r>
          </a:p>
        </p:txBody>
      </p:sp>
      <p:cxnSp>
        <p:nvCxnSpPr>
          <p:cNvPr id="25" name="Curved Connector 24"/>
          <p:cNvCxnSpPr>
            <a:stCxn id="11" idx="3"/>
            <a:endCxn id="27" idx="1"/>
          </p:cNvCxnSpPr>
          <p:nvPr/>
        </p:nvCxnSpPr>
        <p:spPr>
          <a:xfrm flipV="1">
            <a:off x="4897469" y="2827793"/>
            <a:ext cx="2137389" cy="1691"/>
          </a:xfrm>
          <a:prstGeom prst="curvedConnector3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5260627" y="2131402"/>
            <a:ext cx="1157111" cy="1396164"/>
          </a:xfrm>
          <a:prstGeom prst="diamond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rIns="9144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venir Black"/>
                <a:cs typeface="Avenir Black"/>
              </a:rPr>
              <a:t>Action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034858" y="2508882"/>
            <a:ext cx="853253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lack"/>
                <a:cs typeface="Avenir Black"/>
              </a:rPr>
              <a:t>Value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1702" y="5855007"/>
            <a:ext cx="5884299" cy="461665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137160" bIns="137160" rtlCol="0">
            <a:spAutoFit/>
          </a:bodyPr>
          <a:lstStyle/>
          <a:p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linesWithSpark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b="1" dirty="0">
                <a:solidFill>
                  <a:srgbClr val="0D5F18"/>
                </a:solidFill>
                <a:latin typeface="Menlo-Bold"/>
              </a:rPr>
              <a:t>=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textFile</a:t>
            </a:r>
            <a:r>
              <a:rPr lang="en-US" sz="1200" dirty="0" err="1">
                <a:solidFill>
                  <a:srgbClr val="535353"/>
                </a:solidFill>
                <a:latin typeface="Menlo-Regular"/>
              </a:rPr>
              <a:t>.</a:t>
            </a:r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filter</a:t>
            </a:r>
            <a:r>
              <a:rPr lang="en-US" sz="1200" dirty="0">
                <a:solidFill>
                  <a:srgbClr val="535353"/>
                </a:solidFill>
                <a:latin typeface="Menlo-Regular"/>
              </a:rPr>
              <a:t>(lambda 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line: </a:t>
            </a:r>
            <a:r>
              <a:rPr lang="en-US" sz="1200" dirty="0">
                <a:solidFill>
                  <a:srgbClr val="325B8E"/>
                </a:solidFill>
                <a:latin typeface="Menlo-Regular"/>
              </a:rPr>
              <a:t>"Spark” in 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line</a:t>
            </a:r>
            <a:r>
              <a:rPr lang="en-US" sz="1200" dirty="0">
                <a:solidFill>
                  <a:srgbClr val="535353"/>
                </a:solidFill>
                <a:latin typeface="Menlo-Regular"/>
              </a:rPr>
              <a:t>)</a:t>
            </a:r>
            <a:endParaRPr lang="en-US" sz="1200" dirty="0">
              <a:solidFill>
                <a:srgbClr val="262626"/>
              </a:solidFill>
              <a:latin typeface="Menlo-Regular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46806" y="4017315"/>
            <a:ext cx="3009429" cy="1200329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0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137160" bIns="137160" rtlCol="0">
            <a:spAutoFit/>
          </a:bodyPr>
          <a:lstStyle/>
          <a:p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linesWithSpark</a:t>
            </a:r>
            <a:r>
              <a:rPr lang="en-US" sz="1200" dirty="0" err="1">
                <a:solidFill>
                  <a:srgbClr val="535353"/>
                </a:solidFill>
                <a:latin typeface="Menlo-Regular"/>
              </a:rPr>
              <a:t>.</a:t>
            </a:r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count</a:t>
            </a:r>
            <a:r>
              <a:rPr lang="en-US" sz="1200" dirty="0">
                <a:solidFill>
                  <a:srgbClr val="535353"/>
                </a:solidFill>
                <a:latin typeface="Menlo-Regular"/>
              </a:rPr>
              <a:t>()</a:t>
            </a:r>
            <a:endParaRPr lang="en-US" sz="1200" dirty="0">
              <a:solidFill>
                <a:srgbClr val="262626"/>
              </a:solidFill>
              <a:latin typeface="Menlo-Regular"/>
            </a:endParaRPr>
          </a:p>
          <a:p>
            <a:r>
              <a:rPr lang="en-US" sz="1200" dirty="0">
                <a:solidFill>
                  <a:srgbClr val="35915D"/>
                </a:solidFill>
                <a:latin typeface="Menlo-Regular"/>
              </a:rPr>
              <a:t>74</a:t>
            </a:r>
            <a:endParaRPr lang="en-US" sz="1200" dirty="0">
              <a:solidFill>
                <a:srgbClr val="262626"/>
              </a:solidFill>
              <a:latin typeface="Menlo-Regular"/>
            </a:endParaRPr>
          </a:p>
          <a:p>
            <a:endParaRPr lang="en-US" sz="1200" dirty="0">
              <a:solidFill>
                <a:srgbClr val="262626"/>
              </a:solidFill>
              <a:latin typeface="Menlo-Regular"/>
            </a:endParaRPr>
          </a:p>
          <a:p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linesWithSpark</a:t>
            </a:r>
            <a:r>
              <a:rPr lang="en-US" sz="1200" dirty="0" err="1">
                <a:solidFill>
                  <a:srgbClr val="535353"/>
                </a:solidFill>
                <a:latin typeface="Menlo-Regular"/>
              </a:rPr>
              <a:t>.</a:t>
            </a:r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first</a:t>
            </a:r>
            <a:r>
              <a:rPr lang="en-US" sz="1200" dirty="0">
                <a:solidFill>
                  <a:srgbClr val="535353"/>
                </a:solidFill>
                <a:latin typeface="Menlo-Regular"/>
              </a:rPr>
              <a:t>()</a:t>
            </a:r>
            <a:endParaRPr lang="en-US" sz="1200" dirty="0">
              <a:solidFill>
                <a:srgbClr val="262626"/>
              </a:solidFill>
              <a:latin typeface="Menlo-Regular"/>
            </a:endParaRPr>
          </a:p>
          <a:p>
            <a:r>
              <a:rPr lang="en-US" sz="1200" b="1" dirty="0">
                <a:solidFill>
                  <a:srgbClr val="0D5F18"/>
                </a:solidFill>
                <a:latin typeface="Menlo-Bold"/>
              </a:rPr>
              <a:t>#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b="1" dirty="0">
                <a:solidFill>
                  <a:srgbClr val="1370A6"/>
                </a:solidFill>
                <a:latin typeface="Menlo-Bold"/>
              </a:rPr>
              <a:t>Apache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b="1" dirty="0">
                <a:solidFill>
                  <a:srgbClr val="1370A6"/>
                </a:solidFill>
                <a:latin typeface="Menlo-Bold"/>
              </a:rPr>
              <a:t>Spark</a:t>
            </a:r>
            <a:endParaRPr lang="en-US" sz="1400" dirty="0">
              <a:solidFill>
                <a:srgbClr val="262626"/>
              </a:solidFill>
              <a:latin typeface="Menlo-Regula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97468" y="1354666"/>
            <a:ext cx="3789332" cy="461665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137160" bIns="137160" rtlCol="0">
            <a:spAutoFit/>
          </a:bodyPr>
          <a:lstStyle/>
          <a:p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textFile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b="1" dirty="0">
                <a:solidFill>
                  <a:srgbClr val="0D5F18"/>
                </a:solidFill>
                <a:latin typeface="Menlo-Bold"/>
              </a:rPr>
              <a:t>=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sc.textFile</a:t>
            </a:r>
            <a:r>
              <a:rPr lang="en-US" sz="1200" dirty="0">
                <a:solidFill>
                  <a:srgbClr val="535353"/>
                </a:solidFill>
                <a:latin typeface="Menlo-Regular"/>
              </a:rPr>
              <a:t>(</a:t>
            </a:r>
            <a:r>
              <a:rPr lang="en-US" sz="1200" dirty="0">
                <a:solidFill>
                  <a:srgbClr val="325B8E"/>
                </a:solidFill>
                <a:latin typeface="Menlo-Regular"/>
              </a:rPr>
              <a:t>”</a:t>
            </a:r>
            <a:r>
              <a:rPr lang="en-US" sz="1200" dirty="0" err="1">
                <a:solidFill>
                  <a:srgbClr val="325B8E"/>
                </a:solidFill>
                <a:latin typeface="Menlo-Regular"/>
              </a:rPr>
              <a:t>SomeFile.txt</a:t>
            </a:r>
            <a:r>
              <a:rPr lang="en-US" sz="1200" dirty="0">
                <a:solidFill>
                  <a:srgbClr val="325B8E"/>
                </a:solidFill>
                <a:latin typeface="Menlo-Regular"/>
              </a:rPr>
              <a:t>”</a:t>
            </a:r>
            <a:r>
              <a:rPr lang="en-US" sz="1200" dirty="0">
                <a:solidFill>
                  <a:srgbClr val="535353"/>
                </a:solidFill>
                <a:latin typeface="Menlo-Regular"/>
              </a:rPr>
              <a:t>)</a:t>
            </a:r>
            <a:endParaRPr lang="en-US" sz="1200" dirty="0">
              <a:solidFill>
                <a:srgbClr val="262626"/>
              </a:solidFill>
              <a:latin typeface="Menlo-Regular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4867188" y="1961933"/>
            <a:ext cx="515558" cy="5792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87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4" grpId="0" animBg="1"/>
      <p:bldP spid="23" grpId="0" animBg="1"/>
      <p:bldP spid="27" grpId="0" animBg="1"/>
      <p:bldP spid="33" grpId="0" animBg="1"/>
      <p:bldP spid="33" grpId="1" animBg="1"/>
      <p:bldP spid="34" grpId="0" animBg="1"/>
      <p:bldP spid="34" grpId="1" animBg="1"/>
      <p:bldP spid="21" grpId="0" animBg="1"/>
      <p:bldP spid="2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in Spark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5178038" cy="4197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b="1" dirty="0">
                <a:solidFill>
                  <a:srgbClr val="FF6600"/>
                </a:solidFill>
              </a:rPr>
              <a:t>RDDs &amp; </a:t>
            </a:r>
            <a:r>
              <a:rPr lang="en-US" sz="3300" b="1" dirty="0" err="1">
                <a:solidFill>
                  <a:srgbClr val="FF6600"/>
                </a:solidFill>
              </a:rPr>
              <a:t>DataFrames</a:t>
            </a:r>
            <a:endParaRPr lang="en-US" sz="3300" b="1" dirty="0">
              <a:solidFill>
                <a:srgbClr val="FF6600"/>
              </a:solidFill>
            </a:endParaRPr>
          </a:p>
          <a:p>
            <a:r>
              <a:rPr lang="en-US" dirty="0"/>
              <a:t>Collections of objects spread across a cluster, stored in RAM or on Disk</a:t>
            </a:r>
          </a:p>
          <a:p>
            <a:r>
              <a:rPr lang="en-US" dirty="0"/>
              <a:t>Built through parallel transformations</a:t>
            </a:r>
          </a:p>
          <a:p>
            <a:r>
              <a:rPr lang="en-US" dirty="0"/>
              <a:t>Automatically rebuilt on failure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562600" y="2286000"/>
            <a:ext cx="3350151" cy="4197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b="1" dirty="0">
                <a:solidFill>
                  <a:srgbClr val="FF6600"/>
                </a:solidFill>
              </a:rPr>
              <a:t>Operations</a:t>
            </a:r>
          </a:p>
          <a:p>
            <a:r>
              <a:rPr lang="en-US" dirty="0">
                <a:solidFill>
                  <a:srgbClr val="0070C0"/>
                </a:solidFill>
              </a:rPr>
              <a:t>Transformations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/>
              <a:t>(e.g. map, filter, </a:t>
            </a:r>
            <a:r>
              <a:rPr lang="en-US" dirty="0" err="1"/>
              <a:t>groupBy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Actions</a:t>
            </a:r>
            <a:br>
              <a:rPr lang="en-US" dirty="0"/>
            </a:br>
            <a:r>
              <a:rPr lang="en-US" dirty="0"/>
              <a:t>(e.g. count, collect, save)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0" y="914400"/>
            <a:ext cx="77954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Write programs in terms of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transformations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 on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distributed datasets</a:t>
            </a:r>
          </a:p>
        </p:txBody>
      </p:sp>
    </p:spTree>
    <p:extLst>
      <p:ext uri="{BB962C8B-B14F-4D97-AF65-F5344CB8AC3E}">
        <p14:creationId xmlns:p14="http://schemas.microsoft.com/office/powerpoint/2010/main" val="206624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solidFill>
                  <a:srgbClr val="0000FF"/>
                </a:solidFill>
              </a:rPr>
              <a:t>DataFrame</a:t>
            </a:r>
            <a:r>
              <a:rPr lang="en-US" sz="4400" dirty="0">
                <a:solidFill>
                  <a:srgbClr val="0000FF"/>
                </a:solidFill>
              </a:rPr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1143000"/>
            <a:ext cx="8595360" cy="516435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000" b="1" dirty="0" err="1"/>
              <a:t>DataFrames</a:t>
            </a:r>
            <a:r>
              <a:rPr lang="en-US" sz="2000" b="1" dirty="0"/>
              <a:t> evolve Spark’s RDD model, making operations with structured datasets even faster and easier. </a:t>
            </a:r>
          </a:p>
          <a:p>
            <a:pPr>
              <a:buFont typeface="Arial"/>
              <a:buChar char="•"/>
            </a:pPr>
            <a:r>
              <a:rPr lang="en-US" dirty="0">
                <a:latin typeface="Courier New"/>
                <a:cs typeface="Courier New"/>
              </a:rPr>
              <a:t># Constructs a </a:t>
            </a:r>
            <a:r>
              <a:rPr lang="en-US" dirty="0" err="1">
                <a:latin typeface="Courier New"/>
                <a:cs typeface="Courier New"/>
              </a:rPr>
              <a:t>DataFrame</a:t>
            </a:r>
            <a:r>
              <a:rPr lang="en-US" dirty="0">
                <a:latin typeface="Courier New"/>
                <a:cs typeface="Courier New"/>
              </a:rPr>
              <a:t> from a JSON dataset.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users = </a:t>
            </a:r>
            <a:r>
              <a:rPr lang="en-US" b="1" dirty="0" err="1">
                <a:latin typeface="Courier New"/>
                <a:cs typeface="Courier New"/>
              </a:rPr>
              <a:t>spark.load</a:t>
            </a:r>
            <a:r>
              <a:rPr lang="en-US" b="1" dirty="0">
                <a:latin typeface="Courier New"/>
                <a:cs typeface="Courier New"/>
              </a:rPr>
              <a:t>("s3n://path/to/</a:t>
            </a:r>
            <a:r>
              <a:rPr lang="en-US" b="1" dirty="0" err="1">
                <a:latin typeface="Courier New"/>
                <a:cs typeface="Courier New"/>
              </a:rPr>
              <a:t>users.json</a:t>
            </a:r>
            <a:r>
              <a:rPr lang="en-US" b="1" dirty="0">
                <a:latin typeface="Courier New"/>
                <a:cs typeface="Courier New"/>
              </a:rPr>
              <a:t>", "json")</a:t>
            </a:r>
          </a:p>
          <a:p>
            <a:pPr>
              <a:buFont typeface="Arial"/>
              <a:buChar char="•"/>
            </a:pPr>
            <a:endParaRPr lang="en-US" dirty="0">
              <a:latin typeface="Courier New"/>
              <a:cs typeface="Courier New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Courier New"/>
                <a:cs typeface="Courier New"/>
              </a:rPr>
              <a:t># Create a new </a:t>
            </a:r>
            <a:r>
              <a:rPr lang="en-US" dirty="0" err="1">
                <a:latin typeface="Courier New"/>
                <a:cs typeface="Courier New"/>
              </a:rPr>
              <a:t>DataFrame</a:t>
            </a:r>
            <a:r>
              <a:rPr lang="en-US" dirty="0">
                <a:latin typeface="Courier New"/>
                <a:cs typeface="Courier New"/>
              </a:rPr>
              <a:t> that contains “young users” only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young = </a:t>
            </a:r>
            <a:r>
              <a:rPr lang="en-US" b="1" dirty="0" err="1">
                <a:latin typeface="Courier New"/>
                <a:cs typeface="Courier New"/>
              </a:rPr>
              <a:t>users.filter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users.age</a:t>
            </a:r>
            <a:r>
              <a:rPr lang="en-US" b="1" dirty="0">
                <a:latin typeface="Courier New"/>
                <a:cs typeface="Courier New"/>
              </a:rPr>
              <a:t> &lt; 21)</a:t>
            </a:r>
          </a:p>
          <a:p>
            <a:pPr>
              <a:buFont typeface="Arial"/>
              <a:buChar char="•"/>
            </a:pPr>
            <a:endParaRPr lang="en-US" dirty="0">
              <a:latin typeface="Courier New"/>
              <a:cs typeface="Courier New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Courier New"/>
                <a:cs typeface="Courier New"/>
              </a:rPr>
              <a:t># Alternatively, using Pandas-like syntax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young = users[</a:t>
            </a:r>
            <a:r>
              <a:rPr lang="en-US" b="1" dirty="0" err="1">
                <a:latin typeface="Courier New"/>
                <a:cs typeface="Courier New"/>
              </a:rPr>
              <a:t>users.age</a:t>
            </a:r>
            <a:r>
              <a:rPr lang="en-US" b="1" dirty="0">
                <a:latin typeface="Courier New"/>
                <a:cs typeface="Courier New"/>
              </a:rPr>
              <a:t> &lt; 21]</a:t>
            </a:r>
          </a:p>
          <a:p>
            <a:pPr>
              <a:buFont typeface="Arial"/>
              <a:buChar char="•"/>
            </a:pPr>
            <a:endParaRPr lang="en-US" dirty="0">
              <a:latin typeface="Courier New"/>
              <a:cs typeface="Courier New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Courier New"/>
                <a:cs typeface="Courier New"/>
              </a:rPr>
              <a:t># </a:t>
            </a:r>
            <a:r>
              <a:rPr lang="en-US" dirty="0" err="1">
                <a:latin typeface="Courier New"/>
                <a:cs typeface="Courier New"/>
              </a:rPr>
              <a:t>DataFrame's</a:t>
            </a:r>
            <a:r>
              <a:rPr lang="en-US" dirty="0">
                <a:latin typeface="Courier New"/>
                <a:cs typeface="Courier New"/>
              </a:rPr>
              <a:t> support existing RDD operators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print("Young users: " + </a:t>
            </a:r>
            <a:r>
              <a:rPr lang="en-US" b="1" dirty="0" err="1">
                <a:latin typeface="Courier New"/>
                <a:cs typeface="Courier New"/>
              </a:rPr>
              <a:t>young.count</a:t>
            </a:r>
            <a:r>
              <a:rPr lang="en-US" b="1" dirty="0">
                <a:latin typeface="Courier New"/>
                <a:cs typeface="Courier New"/>
              </a:rPr>
              <a:t>())</a:t>
            </a:r>
          </a:p>
          <a:p>
            <a:pPr lvl="1">
              <a:buFont typeface="Arial"/>
              <a:buChar char="•"/>
            </a:pPr>
            <a:endParaRPr lang="en-US" sz="2800" dirty="0">
              <a:solidFill>
                <a:srgbClr val="008000"/>
              </a:solidFill>
            </a:endParaRP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3492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697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64704"/>
            <a:ext cx="8480623" cy="5733257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>
                <a:solidFill>
                  <a:srgbClr val="0000FF"/>
                </a:solidFill>
              </a:rPr>
              <a:t>Transformations &amp; Actions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914666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2" y="228600"/>
            <a:ext cx="8601075" cy="1143000"/>
          </a:xfrm>
        </p:spPr>
        <p:txBody>
          <a:bodyPr/>
          <a:lstStyle/>
          <a:p>
            <a:r>
              <a:rPr lang="en-US" sz="4400" dirty="0">
                <a:solidFill>
                  <a:srgbClr val="0000FF"/>
                </a:solidFill>
              </a:rPr>
              <a:t>What is</a:t>
            </a:r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A9FE82C9-D720-9944-9CFE-28BE51AFC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01130"/>
            <a:ext cx="7848600" cy="5106008"/>
          </a:xfrm>
        </p:spPr>
      </p:pic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0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70660"/>
      </p:ext>
    </p:extLst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7304"/>
            <a:ext cx="8229600" cy="1143000"/>
          </a:xfrm>
        </p:spPr>
        <p:txBody>
          <a:bodyPr>
            <a:normAutofit/>
          </a:bodyPr>
          <a:lstStyle/>
          <a:p>
            <a:r>
              <a:rPr lang="en-US" sz="5700" dirty="0"/>
              <a:t>Example: </a:t>
            </a:r>
            <a:r>
              <a:rPr lang="en-US" sz="5700" b="0" dirty="0"/>
              <a:t>Log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7984"/>
            <a:ext cx="8229600" cy="1371600"/>
          </a:xfrm>
        </p:spPr>
        <p:txBody>
          <a:bodyPr>
            <a:normAutofit/>
          </a:bodyPr>
          <a:lstStyle/>
          <a:p>
            <a:pPr marL="0" algn="ctr"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Load error messages from a log into memory, then interactively search for various patterns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8405" y="2736442"/>
            <a:ext cx="771343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latin typeface="Lucida Console"/>
                <a:cs typeface="Lucida Console"/>
              </a:rPr>
              <a:t>lines = </a:t>
            </a:r>
            <a:r>
              <a:rPr lang="en-US" sz="1400" dirty="0" err="1">
                <a:latin typeface="Lucida Console"/>
                <a:cs typeface="Lucida Console"/>
              </a:rPr>
              <a:t>spark.textFile(</a:t>
            </a:r>
            <a:r>
              <a:rPr lang="en-US" sz="1400" dirty="0" err="1">
                <a:solidFill>
                  <a:srgbClr val="000090"/>
                </a:solidFill>
                <a:latin typeface="Lucida Console"/>
                <a:cs typeface="Lucida Console"/>
              </a:rPr>
              <a:t>“hdfs</a:t>
            </a:r>
            <a:r>
              <a:rPr lang="en-US" sz="1400" dirty="0">
                <a:solidFill>
                  <a:srgbClr val="000090"/>
                </a:solidFill>
                <a:latin typeface="Lucida Console"/>
                <a:cs typeface="Lucida Console"/>
              </a:rPr>
              <a:t>://...”</a:t>
            </a:r>
            <a:r>
              <a:rPr lang="en-US" sz="14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Lucida Console"/>
                <a:cs typeface="Lucida Console"/>
              </a:rPr>
              <a:t>errors = </a:t>
            </a:r>
            <a:r>
              <a:rPr lang="en-US" sz="1400" dirty="0" err="1">
                <a:latin typeface="Lucida Console"/>
                <a:cs typeface="Lucida Console"/>
              </a:rPr>
              <a:t>lines.</a:t>
            </a:r>
            <a:r>
              <a:rPr lang="en-US" sz="14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err="1">
                <a:solidFill>
                  <a:srgbClr val="FF0080"/>
                </a:solidFill>
                <a:latin typeface="Lucida Console"/>
                <a:cs typeface="Lucida Console"/>
              </a:rPr>
              <a:t>s.startswith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(“ERROR”)</a:t>
            </a:r>
            <a:r>
              <a:rPr lang="en-US" sz="14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Lucida Console"/>
                <a:cs typeface="Lucida Console"/>
              </a:rPr>
              <a:t>messages = </a:t>
            </a:r>
            <a:r>
              <a:rPr lang="en-US" sz="1400" dirty="0" err="1">
                <a:latin typeface="Lucida Console"/>
                <a:cs typeface="Lucida Console"/>
              </a:rPr>
              <a:t>errors.</a:t>
            </a:r>
            <a:r>
              <a:rPr lang="en-US" sz="1400" dirty="0" err="1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err="1">
                <a:solidFill>
                  <a:srgbClr val="FF0080"/>
                </a:solidFill>
                <a:latin typeface="Lucida Console"/>
                <a:cs typeface="Lucida Console"/>
              </a:rPr>
              <a:t>s.split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(“\t”)[2]</a:t>
            </a:r>
            <a:r>
              <a:rPr lang="en-US" sz="14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err="1">
                <a:latin typeface="Lucida Console"/>
                <a:cs typeface="Lucida Console"/>
              </a:rPr>
              <a:t>messages.</a:t>
            </a:r>
            <a:r>
              <a:rPr lang="en-US" sz="1400" dirty="0" err="1">
                <a:solidFill>
                  <a:srgbClr val="3366FF"/>
                </a:solidFill>
                <a:latin typeface="Lucida Console"/>
                <a:cs typeface="Lucida Console"/>
              </a:rPr>
              <a:t>cache</a:t>
            </a:r>
            <a:r>
              <a:rPr lang="en-US" sz="1400" dirty="0">
                <a:latin typeface="Lucida Console"/>
                <a:cs typeface="Lucida Console"/>
              </a:rPr>
              <a:t>()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836330" y="2775892"/>
            <a:ext cx="3071090" cy="3851442"/>
            <a:chOff x="5615710" y="2743323"/>
            <a:chExt cx="3071090" cy="38514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7864671" y="3377594"/>
            <a:ext cx="791061" cy="3205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746908" y="5427576"/>
            <a:ext cx="819727" cy="3205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900985" y="6089255"/>
            <a:ext cx="806782" cy="3205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3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240421" y="3074921"/>
            <a:ext cx="1577109" cy="2375746"/>
            <a:chOff x="6019801" y="3042352"/>
            <a:chExt cx="1577109" cy="2375746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6518519" y="3042352"/>
              <a:ext cx="1078391" cy="600181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415567" y="3665623"/>
              <a:ext cx="1142135" cy="1097665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5341447" y="4343977"/>
              <a:ext cx="1752475" cy="395767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5859422" y="2740102"/>
            <a:ext cx="2860965" cy="3075342"/>
            <a:chOff x="5638800" y="2707533"/>
            <a:chExt cx="2860965" cy="3075342"/>
          </a:xfrm>
        </p:grpSpPr>
        <p:sp>
          <p:nvSpPr>
            <p:cNvPr id="15" name="Rounded Rectangle 14"/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Driver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78407" y="4555152"/>
            <a:ext cx="638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dirty="0" err="1">
                <a:latin typeface="Lucida Console"/>
                <a:cs typeface="Lucida Console"/>
              </a:rPr>
              <a:t>messages.</a:t>
            </a:r>
            <a:r>
              <a:rPr lang="en-US" sz="14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lambda s: “</a:t>
            </a:r>
            <a:r>
              <a:rPr lang="en-US" sz="1400" dirty="0" err="1">
                <a:solidFill>
                  <a:srgbClr val="FF0080"/>
                </a:solidFill>
                <a:latin typeface="Lucida Console"/>
                <a:cs typeface="Lucida Console"/>
              </a:rPr>
              <a:t>mysql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” in s</a:t>
            </a:r>
            <a:r>
              <a:rPr lang="en-US" sz="1400" dirty="0">
                <a:latin typeface="Lucida Console"/>
                <a:cs typeface="Lucida Console"/>
              </a:rPr>
              <a:t>).</a:t>
            </a:r>
            <a:r>
              <a:rPr lang="en-US" sz="14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>
                <a:latin typeface="Lucida Console"/>
                <a:cs typeface="Lucida Console"/>
              </a:rPr>
              <a:t>()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5400000" flipH="1" flipV="1">
            <a:off x="5526912" y="4489114"/>
            <a:ext cx="1570182" cy="33712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6963172" y="3872587"/>
            <a:ext cx="958269" cy="905162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6884656" y="2974345"/>
            <a:ext cx="909784" cy="494146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78406" y="4879141"/>
            <a:ext cx="638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dirty="0" err="1">
                <a:latin typeface="Lucida Console"/>
                <a:cs typeface="Lucida Console"/>
              </a:rPr>
              <a:t>messages.</a:t>
            </a:r>
            <a:r>
              <a:rPr lang="en-US" sz="14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lambda s: “</a:t>
            </a:r>
            <a:r>
              <a:rPr lang="en-US" sz="1400" dirty="0" err="1">
                <a:solidFill>
                  <a:srgbClr val="FF0080"/>
                </a:solidFill>
                <a:latin typeface="Lucida Console"/>
                <a:cs typeface="Lucida Console"/>
              </a:rPr>
              <a:t>php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” in s</a:t>
            </a:r>
            <a:r>
              <a:rPr lang="en-US" sz="1400" dirty="0">
                <a:latin typeface="Lucida Console"/>
                <a:cs typeface="Lucida Console"/>
              </a:rPr>
              <a:t>).</a:t>
            </a:r>
            <a:r>
              <a:rPr lang="en-US" sz="14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>
                <a:latin typeface="Lucida Console"/>
                <a:cs typeface="Lucida Console"/>
              </a:rPr>
              <a:t>()</a:t>
            </a:r>
            <a:endParaRPr lang="en-US" sz="1400" dirty="0">
              <a:solidFill>
                <a:srgbClr val="3366FF"/>
              </a:solidFill>
              <a:latin typeface="Lucida Console"/>
              <a:cs typeface="Lucida Console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8406" y="5256644"/>
            <a:ext cx="638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dirty="0">
                <a:latin typeface="Lucida Console"/>
                <a:cs typeface="Lucida Console"/>
              </a:rPr>
              <a:t>. . 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218436" y="3275414"/>
            <a:ext cx="66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  <a:cs typeface="Avenir Light"/>
              </a:rPr>
              <a:t>tasks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865603" y="2775768"/>
            <a:ext cx="788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  <a:cs typeface="Avenir Light"/>
              </a:rPr>
              <a:t>results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248895" y="2482514"/>
            <a:ext cx="777240" cy="32059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Cache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84240" y="4555833"/>
            <a:ext cx="777240" cy="32059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Cache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332350" y="5194298"/>
            <a:ext cx="777240" cy="32059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Cache 3</a:t>
            </a:r>
          </a:p>
        </p:txBody>
      </p:sp>
      <p:sp>
        <p:nvSpPr>
          <p:cNvPr id="70" name="Rectangular Callout 69"/>
          <p:cNvSpPr/>
          <p:nvPr/>
        </p:nvSpPr>
        <p:spPr>
          <a:xfrm>
            <a:off x="1524879" y="2317814"/>
            <a:ext cx="1256784" cy="311728"/>
          </a:xfrm>
          <a:prstGeom prst="wedgeRectCallout">
            <a:avLst>
              <a:gd name="adj1" fmla="val -77687"/>
              <a:gd name="adj2" fmla="val 131385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6600"/>
                </a:solidFill>
              </a:rPr>
              <a:t>Base RDD</a:t>
            </a:r>
          </a:p>
        </p:txBody>
      </p:sp>
      <p:sp>
        <p:nvSpPr>
          <p:cNvPr id="71" name="Rectangular Callout 70"/>
          <p:cNvSpPr/>
          <p:nvPr/>
        </p:nvSpPr>
        <p:spPr>
          <a:xfrm>
            <a:off x="1792847" y="2355005"/>
            <a:ext cx="1977632" cy="311728"/>
          </a:xfrm>
          <a:prstGeom prst="wedgeRectCallout">
            <a:avLst>
              <a:gd name="adj1" fmla="val -77221"/>
              <a:gd name="adj2" fmla="val 213974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6600"/>
                </a:solidFill>
              </a:rPr>
              <a:t>Transformed RDD</a:t>
            </a:r>
          </a:p>
        </p:txBody>
      </p:sp>
      <p:sp>
        <p:nvSpPr>
          <p:cNvPr id="73" name="Rectangular Callout 72"/>
          <p:cNvSpPr/>
          <p:nvPr/>
        </p:nvSpPr>
        <p:spPr>
          <a:xfrm>
            <a:off x="5980415" y="4419615"/>
            <a:ext cx="1085944" cy="311728"/>
          </a:xfrm>
          <a:prstGeom prst="wedgeRectCallout">
            <a:avLst>
              <a:gd name="adj1" fmla="val -77556"/>
              <a:gd name="adj2" fmla="val 52132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6600"/>
                </a:solidFill>
              </a:rPr>
              <a:t>Action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479227" y="5461070"/>
            <a:ext cx="3656206" cy="119975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6600"/>
                </a:solidFill>
              </a:rPr>
              <a:t>Full-text search of Wikipedia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6600"/>
                </a:solidFill>
              </a:rPr>
              <a:t>60GB on 20 EC2 machine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6600"/>
                </a:solidFill>
              </a:rPr>
              <a:t>0.5 sec vs. 20s for on-disk</a:t>
            </a:r>
          </a:p>
        </p:txBody>
      </p:sp>
    </p:spTree>
    <p:extLst>
      <p:ext uri="{BB962C8B-B14F-4D97-AF65-F5344CB8AC3E}">
        <p14:creationId xmlns:p14="http://schemas.microsoft.com/office/powerpoint/2010/main" val="12302600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43" grpId="0" build="allAtOnce"/>
      <p:bldP spid="61" grpId="0" build="allAtOnce"/>
      <p:bldP spid="62" grpId="0" build="allAtOnce"/>
      <p:bldP spid="63" grpId="0"/>
      <p:bldP spid="63" grpId="1"/>
      <p:bldP spid="63" grpId="2"/>
      <p:bldP spid="64" grpId="0"/>
      <p:bldP spid="64" grpId="1"/>
      <p:bldP spid="64" grpId="2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70" grpId="0" animBg="1"/>
      <p:bldP spid="70" grpId="1" animBg="1"/>
      <p:bldP spid="71" grpId="0" animBg="1"/>
      <p:bldP spid="71" grpId="1" animBg="1"/>
      <p:bldP spid="73" grpId="0" animBg="1"/>
      <p:bldP spid="73" grpId="1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00FF"/>
                </a:solidFill>
              </a:rPr>
              <a:t>Interactive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1462" y="1295400"/>
            <a:ext cx="8034338" cy="4379627"/>
          </a:xfrm>
        </p:spPr>
        <p:txBody>
          <a:bodyPr>
            <a:normAutofit/>
          </a:bodyPr>
          <a:lstStyle/>
          <a:p>
            <a:r>
              <a:rPr lang="en-US" dirty="0"/>
              <a:t>The Fastest Way to Learn Spark</a:t>
            </a:r>
          </a:p>
          <a:p>
            <a:r>
              <a:rPr lang="en-US" dirty="0"/>
              <a:t>Available in Python and Scala</a:t>
            </a:r>
          </a:p>
          <a:p>
            <a:pPr lvl="1"/>
            <a:r>
              <a:rPr lang="en-US" b="1" dirty="0"/>
              <a:t>Python: </a:t>
            </a:r>
            <a:r>
              <a:rPr lang="en-US" b="1" dirty="0" err="1"/>
              <a:t>PySpark</a:t>
            </a:r>
            <a:endParaRPr lang="en-US" b="1" dirty="0"/>
          </a:p>
          <a:p>
            <a:pPr lvl="1"/>
            <a:r>
              <a:rPr lang="en-US" dirty="0"/>
              <a:t>Scala: Spark-Shell </a:t>
            </a:r>
          </a:p>
          <a:p>
            <a:r>
              <a:rPr lang="en-US" dirty="0"/>
              <a:t>Runs as an application on an existing Spark Cluster…</a:t>
            </a:r>
          </a:p>
          <a:p>
            <a:r>
              <a:rPr lang="en-US" dirty="0"/>
              <a:t>OR Can run locally</a:t>
            </a:r>
          </a:p>
        </p:txBody>
      </p:sp>
    </p:spTree>
    <p:extLst>
      <p:ext uri="{BB962C8B-B14F-4D97-AF65-F5344CB8AC3E}">
        <p14:creationId xmlns:p14="http://schemas.microsoft.com/office/powerpoint/2010/main" val="3045938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00FF"/>
                </a:solidFill>
              </a:rPr>
              <a:t>Interactive Shell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1570501C-8222-6C4D-B5B5-258B2B9E5B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36650"/>
            <a:ext cx="7620000" cy="5007345"/>
          </a:xfrm>
        </p:spPr>
      </p:pic>
    </p:spTree>
    <p:extLst>
      <p:ext uri="{BB962C8B-B14F-4D97-AF65-F5344CB8AC3E}">
        <p14:creationId xmlns:p14="http://schemas.microsoft.com/office/powerpoint/2010/main" val="3285029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FF"/>
                </a:solidFill>
              </a:rPr>
              <a:t>PySpark: interactive shell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381000" y="990600"/>
            <a:ext cx="8424672" cy="56388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Write Spark jobs in Python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Run interactive jobs in the shell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030A0"/>
                </a:solidFill>
              </a:rPr>
              <a:t>$ cat </a:t>
            </a:r>
            <a:r>
              <a:rPr lang="en-US" sz="1200" b="1" dirty="0" err="1">
                <a:solidFill>
                  <a:srgbClr val="7030A0"/>
                </a:solidFill>
              </a:rPr>
              <a:t>data.txt</a:t>
            </a:r>
            <a:endParaRPr lang="en-US" sz="1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7030A0"/>
                </a:solidFill>
              </a:rPr>
              <a:t>fox jumped high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030A0"/>
                </a:solidFill>
              </a:rPr>
              <a:t>fox is crazy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030A0"/>
                </a:solidFill>
              </a:rPr>
              <a:t>crazy fox is here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030A0"/>
                </a:solidFill>
              </a:rPr>
              <a:t>fox is red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$SPARK_HOME/bin/</a:t>
            </a:r>
            <a:r>
              <a:rPr lang="en-US" dirty="0" err="1">
                <a:solidFill>
                  <a:srgbClr val="FF0000"/>
                </a:solidFill>
                <a:latin typeface="Courier New"/>
                <a:cs typeface="Courier New"/>
              </a:rPr>
              <a:t>pyspark</a:t>
            </a:r>
            <a:endParaRPr lang="en-US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66"/>
                </a:highlight>
                <a:latin typeface="Courier New"/>
                <a:cs typeface="Courier New"/>
              </a:rPr>
              <a:t>&gt;&gt;&gt; # </a:t>
            </a:r>
            <a:r>
              <a:rPr lang="en-US" dirty="0" err="1">
                <a:solidFill>
                  <a:srgbClr val="FF0000"/>
                </a:solidFill>
                <a:highlight>
                  <a:srgbClr val="FFFF66"/>
                </a:highlight>
                <a:latin typeface="Courier New"/>
                <a:cs typeface="Courier New"/>
              </a:rPr>
              <a:t>rdd</a:t>
            </a:r>
            <a:r>
              <a:rPr lang="en-US" dirty="0">
                <a:solidFill>
                  <a:srgbClr val="FF0000"/>
                </a:solidFill>
                <a:highlight>
                  <a:srgbClr val="FFFF66"/>
                </a:highlight>
                <a:latin typeface="Courier New"/>
                <a:cs typeface="Courier New"/>
              </a:rPr>
              <a:t> : RDD[String]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  <a:latin typeface="Courier New"/>
                <a:cs typeface="Courier New"/>
              </a:rPr>
              <a:t>&gt;&gt;&gt; </a:t>
            </a:r>
            <a:r>
              <a:rPr lang="en-US" sz="1600" b="1" dirty="0" err="1">
                <a:solidFill>
                  <a:srgbClr val="7030A0"/>
                </a:solidFill>
                <a:latin typeface="Courier New"/>
                <a:cs typeface="Courier New"/>
              </a:rPr>
              <a:t>rdd</a:t>
            </a:r>
            <a:r>
              <a:rPr lang="en-US" sz="1600" b="1" dirty="0">
                <a:solidFill>
                  <a:srgbClr val="7030A0"/>
                </a:solidFill>
                <a:latin typeface="Courier New"/>
                <a:cs typeface="Courier New"/>
              </a:rPr>
              <a:t> = </a:t>
            </a:r>
            <a:r>
              <a:rPr lang="en-US" sz="1600" b="1" dirty="0" err="1">
                <a:solidFill>
                  <a:srgbClr val="7030A0"/>
                </a:solidFill>
                <a:latin typeface="Courier New"/>
                <a:cs typeface="Courier New"/>
              </a:rPr>
              <a:t>spark.sparkContext.textFile</a:t>
            </a:r>
            <a:r>
              <a:rPr lang="en-US" sz="1600" b="1" dirty="0">
                <a:solidFill>
                  <a:srgbClr val="7030A0"/>
                </a:solidFill>
                <a:latin typeface="Courier New"/>
                <a:cs typeface="Courier New"/>
              </a:rPr>
              <a:t>("</a:t>
            </a:r>
            <a:r>
              <a:rPr lang="en-US" sz="1600" b="1" dirty="0" err="1">
                <a:solidFill>
                  <a:srgbClr val="7030A0"/>
                </a:solidFill>
                <a:latin typeface="Courier New"/>
                <a:cs typeface="Courier New"/>
              </a:rPr>
              <a:t>data.txt</a:t>
            </a:r>
            <a:r>
              <a:rPr lang="en-US" sz="1600" b="1" dirty="0">
                <a:solidFill>
                  <a:srgbClr val="7030A0"/>
                </a:solidFill>
                <a:latin typeface="Courier New"/>
                <a:cs typeface="Courier New"/>
              </a:rPr>
              <a:t>")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  <a:latin typeface="Courier New"/>
                <a:cs typeface="Courier New"/>
              </a:rPr>
              <a:t>&gt;&gt;&gt; </a:t>
            </a:r>
            <a:r>
              <a:rPr lang="en-US" sz="1600" b="1" dirty="0" err="1">
                <a:solidFill>
                  <a:srgbClr val="7030A0"/>
                </a:solidFill>
                <a:latin typeface="Courier New"/>
                <a:cs typeface="Courier New"/>
              </a:rPr>
              <a:t>rdd.collect</a:t>
            </a:r>
            <a:r>
              <a:rPr lang="en-US" sz="1600" b="1" dirty="0">
                <a:solidFill>
                  <a:srgbClr val="7030A0"/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030A0"/>
                </a:solidFill>
                <a:latin typeface="Courier New"/>
                <a:cs typeface="Courier New"/>
              </a:rPr>
              <a:t>[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030A0"/>
                </a:solidFill>
                <a:latin typeface="Courier New"/>
                <a:cs typeface="Courier New"/>
              </a:rPr>
              <a:t> 'fox jumped high’,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030A0"/>
                </a:solidFill>
                <a:latin typeface="Courier New"/>
                <a:cs typeface="Courier New"/>
              </a:rPr>
              <a:t> 'fox is crazy’, 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030A0"/>
                </a:solidFill>
                <a:latin typeface="Courier New"/>
                <a:cs typeface="Courier New"/>
              </a:rPr>
              <a:t> 'crazy fox is here’,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7030A0"/>
                </a:solidFill>
                <a:latin typeface="Courier New"/>
                <a:cs typeface="Courier New"/>
              </a:rPr>
              <a:t>'fox is red’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030A0"/>
                </a:solidFill>
                <a:latin typeface="Courier New"/>
                <a:cs typeface="Courier New"/>
              </a:rPr>
              <a:t>]</a:t>
            </a:r>
            <a:endParaRPr lang="en-US" sz="1050" b="1" dirty="0">
              <a:solidFill>
                <a:srgbClr val="7030A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69380549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SparkContext</a:t>
            </a:r>
            <a:r>
              <a:rPr lang="en-US" sz="4000" dirty="0"/>
              <a:t> (</a:t>
            </a:r>
            <a:r>
              <a:rPr lang="en-US" sz="5400" dirty="0" err="1">
                <a:solidFill>
                  <a:srgbClr val="FF6600"/>
                </a:solidFill>
              </a:rPr>
              <a:t>sc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Main entry point to Spark functionality</a:t>
            </a:r>
          </a:p>
          <a:p>
            <a:r>
              <a:rPr lang="en-US" sz="3200" dirty="0"/>
              <a:t>Available in shell as variable </a:t>
            </a:r>
            <a:r>
              <a:rPr lang="en-US" sz="6000" dirty="0" err="1">
                <a:solidFill>
                  <a:srgbClr val="FF6600"/>
                </a:solidFill>
                <a:latin typeface="Lucida Console"/>
                <a:cs typeface="Lucida Console"/>
              </a:rPr>
              <a:t>sc</a:t>
            </a:r>
            <a:endParaRPr lang="en-US" sz="6000" dirty="0">
              <a:solidFill>
                <a:srgbClr val="FF6600"/>
              </a:solidFill>
              <a:latin typeface="Lucida Console"/>
              <a:cs typeface="Lucida Console"/>
            </a:endParaRPr>
          </a:p>
          <a:p>
            <a:r>
              <a:rPr lang="en-US" sz="3200" dirty="0">
                <a:solidFill>
                  <a:srgbClr val="0070C0"/>
                </a:solidFill>
                <a:latin typeface="Lucida Console"/>
                <a:cs typeface="Lucida Console"/>
              </a:rPr>
              <a:t>Use </a:t>
            </a:r>
            <a:r>
              <a:rPr lang="en-US" sz="3200" dirty="0" err="1">
                <a:solidFill>
                  <a:srgbClr val="0070C0"/>
                </a:solidFill>
                <a:latin typeface="Lucida Console"/>
                <a:cs typeface="Lucida Console"/>
              </a:rPr>
              <a:t>sc</a:t>
            </a:r>
            <a:r>
              <a:rPr lang="en-US" sz="3200" dirty="0">
                <a:solidFill>
                  <a:srgbClr val="0070C0"/>
                </a:solidFill>
                <a:latin typeface="Lucida Console"/>
                <a:cs typeface="Lucida Console"/>
              </a:rPr>
              <a:t> for RDDs</a:t>
            </a:r>
          </a:p>
          <a:p>
            <a:r>
              <a:rPr lang="en-US" sz="3200" dirty="0">
                <a:solidFill>
                  <a:srgbClr val="0070C0"/>
                </a:solidFill>
                <a:latin typeface="Lucida Console"/>
                <a:cs typeface="Lucida Console"/>
              </a:rPr>
              <a:t> # </a:t>
            </a:r>
            <a:r>
              <a:rPr lang="en-US" sz="3200" dirty="0">
                <a:solidFill>
                  <a:srgbClr val="C00000"/>
                </a:solidFill>
                <a:latin typeface="Lucida Console"/>
                <a:cs typeface="Lucida Console"/>
              </a:rPr>
              <a:t>spark</a:t>
            </a:r>
            <a:r>
              <a:rPr lang="en-US" sz="3200" dirty="0">
                <a:solidFill>
                  <a:srgbClr val="0070C0"/>
                </a:solidFill>
                <a:latin typeface="Lucida Console"/>
                <a:cs typeface="Lucida Console"/>
              </a:rPr>
              <a:t> : </a:t>
            </a:r>
            <a:r>
              <a:rPr lang="en-US" sz="3200" dirty="0" err="1">
                <a:solidFill>
                  <a:srgbClr val="0070C0"/>
                </a:solidFill>
                <a:latin typeface="Lucida Console"/>
                <a:cs typeface="Lucida Console"/>
              </a:rPr>
              <a:t>SparkSession</a:t>
            </a:r>
            <a:endParaRPr lang="en-US" sz="3200" dirty="0">
              <a:solidFill>
                <a:srgbClr val="0070C0"/>
              </a:solidFill>
              <a:latin typeface="Lucida Console"/>
              <a:cs typeface="Lucida Console"/>
            </a:endParaRPr>
          </a:p>
          <a:p>
            <a:r>
              <a:rPr lang="en-US" sz="3200" dirty="0">
                <a:solidFill>
                  <a:srgbClr val="0070C0"/>
                </a:solidFill>
                <a:latin typeface="Lucida Console"/>
                <a:cs typeface="Lucida Console"/>
              </a:rPr>
              <a:t> # </a:t>
            </a:r>
            <a:r>
              <a:rPr lang="en-US" sz="3200" dirty="0" err="1">
                <a:solidFill>
                  <a:srgbClr val="0070C0"/>
                </a:solidFill>
                <a:latin typeface="Lucida Console"/>
                <a:cs typeface="Lucida Console"/>
              </a:rPr>
              <a:t>sc</a:t>
            </a:r>
            <a:r>
              <a:rPr lang="en-US" sz="3200" dirty="0">
                <a:solidFill>
                  <a:srgbClr val="0070C0"/>
                </a:solidFill>
                <a:latin typeface="Lucida Console"/>
                <a:cs typeface="Lucida Console"/>
              </a:rPr>
              <a:t> : </a:t>
            </a:r>
            <a:r>
              <a:rPr lang="en-US" sz="3200" dirty="0" err="1">
                <a:solidFill>
                  <a:srgbClr val="0070C0"/>
                </a:solidFill>
                <a:latin typeface="Lucida Console"/>
                <a:cs typeface="Lucida Console"/>
              </a:rPr>
              <a:t>SparkContext</a:t>
            </a:r>
            <a:endParaRPr lang="en-US" sz="3200" dirty="0">
              <a:solidFill>
                <a:srgbClr val="0070C0"/>
              </a:solidFill>
              <a:latin typeface="Lucida Console"/>
              <a:cs typeface="Lucida Console"/>
            </a:endParaRPr>
          </a:p>
          <a:p>
            <a:r>
              <a:rPr lang="en-US" sz="3200" dirty="0">
                <a:solidFill>
                  <a:srgbClr val="0070C0"/>
                </a:solidFill>
                <a:latin typeface="Lucida Console"/>
                <a:cs typeface="Lucida Console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Lucida Console"/>
                <a:cs typeface="Lucida Console"/>
              </a:rPr>
              <a:t>sc</a:t>
            </a:r>
            <a:r>
              <a:rPr lang="en-US" sz="3200" dirty="0">
                <a:solidFill>
                  <a:srgbClr val="0070C0"/>
                </a:solidFill>
                <a:latin typeface="Lucida Console"/>
                <a:cs typeface="Lucida Console"/>
              </a:rPr>
              <a:t> = </a:t>
            </a:r>
            <a:r>
              <a:rPr lang="en-US" sz="3200" dirty="0" err="1">
                <a:solidFill>
                  <a:srgbClr val="C00000"/>
                </a:solidFill>
                <a:latin typeface="Lucida Console"/>
                <a:cs typeface="Lucida Console"/>
              </a:rPr>
              <a:t>spark</a:t>
            </a:r>
            <a:r>
              <a:rPr lang="en-US" sz="3200" dirty="0" err="1">
                <a:solidFill>
                  <a:srgbClr val="0070C0"/>
                </a:solidFill>
                <a:latin typeface="Lucida Console"/>
                <a:cs typeface="Lucida Console"/>
              </a:rPr>
              <a:t>.sparkContext</a:t>
            </a:r>
            <a:endParaRPr lang="en-US" sz="3200" dirty="0">
              <a:solidFill>
                <a:srgbClr val="0070C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758640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Creating RDDs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3380"/>
            <a:ext cx="8520745" cy="422116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Turn a Python collection into an RDD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>
                <a:latin typeface="Lucida Console"/>
                <a:cs typeface="Lucida Console"/>
              </a:rPr>
              <a:t>rdd7 = </a:t>
            </a:r>
            <a:r>
              <a:rPr lang="en-US" sz="2100" dirty="0" err="1">
                <a:latin typeface="Lucida Console"/>
                <a:cs typeface="Lucida Console"/>
              </a:rPr>
              <a:t>sc.parallelize</a:t>
            </a:r>
            <a:r>
              <a:rPr lang="en-US" sz="2100" dirty="0">
                <a:latin typeface="Lucida Console"/>
                <a:cs typeface="Lucida Console"/>
              </a:rPr>
              <a:t>([1, 2, 3])</a:t>
            </a:r>
          </a:p>
          <a:p>
            <a:pPr>
              <a:spcBef>
                <a:spcPts val="0"/>
              </a:spcBef>
              <a:buFont typeface="Lucida Grande"/>
              <a:buChar char="&gt;"/>
            </a:pPr>
            <a:endParaRPr lang="en-US" sz="21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Load text file from local FS, HDFS, or S3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sc.textFile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2100" dirty="0" err="1">
                <a:solidFill>
                  <a:srgbClr val="000090"/>
                </a:solidFill>
                <a:latin typeface="Lucida Console"/>
                <a:cs typeface="Lucida Console"/>
              </a:rPr>
              <a:t>file.txt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sc.textFile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“directory/*.txt”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sc.textFile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2100" dirty="0" err="1">
                <a:solidFill>
                  <a:srgbClr val="000090"/>
                </a:solidFill>
                <a:latin typeface="Lucida Console"/>
                <a:cs typeface="Lucida Console"/>
              </a:rPr>
              <a:t>hdfs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://namenode:9000/path/file”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0"/>
              </a:spcBef>
              <a:buFont typeface="Lucida Grande"/>
              <a:buChar char="&gt;"/>
            </a:pPr>
            <a:endParaRPr lang="en-US" sz="21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Use existing </a:t>
            </a:r>
            <a:r>
              <a:rPr lang="en-US" sz="2100" dirty="0" err="1">
                <a:solidFill>
                  <a:srgbClr val="008040"/>
                </a:solidFill>
                <a:latin typeface="Lucida Console"/>
                <a:cs typeface="Lucida Console"/>
              </a:rPr>
              <a:t>Hadoop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 </a:t>
            </a:r>
            <a:r>
              <a:rPr lang="en-US" sz="2100" dirty="0" err="1">
                <a:solidFill>
                  <a:srgbClr val="008040"/>
                </a:solidFill>
                <a:latin typeface="Lucida Console"/>
                <a:cs typeface="Lucida Console"/>
              </a:rPr>
              <a:t>InputFormat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 (</a:t>
            </a:r>
            <a:r>
              <a:rPr lang="en-US" sz="2100" dirty="0">
                <a:solidFill>
                  <a:srgbClr val="008000"/>
                </a:solidFill>
                <a:latin typeface="Lucida Console"/>
                <a:cs typeface="Lucida Console"/>
              </a:rPr>
              <a:t>Java/</a:t>
            </a:r>
            <a:r>
              <a:rPr lang="en-US" sz="2100" dirty="0" err="1">
                <a:solidFill>
                  <a:srgbClr val="008000"/>
                </a:solidFill>
                <a:latin typeface="Lucida Console"/>
                <a:cs typeface="Lucida Console"/>
              </a:rPr>
              <a:t>Scala</a:t>
            </a:r>
            <a:r>
              <a:rPr lang="en-US" sz="2100" dirty="0">
                <a:solidFill>
                  <a:srgbClr val="008000"/>
                </a:solidFill>
                <a:latin typeface="Lucida Console"/>
                <a:cs typeface="Lucida Console"/>
              </a:rPr>
              <a:t> only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sc.hadoopFile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 err="1">
                <a:latin typeface="Lucida Console"/>
                <a:cs typeface="Lucida Console"/>
              </a:rPr>
              <a:t>keyClass</a:t>
            </a:r>
            <a:r>
              <a:rPr lang="en-US" sz="2100" dirty="0">
                <a:latin typeface="Lucida Console"/>
                <a:cs typeface="Lucida Console"/>
              </a:rPr>
              <a:t>, </a:t>
            </a:r>
            <a:r>
              <a:rPr lang="en-US" sz="2100" dirty="0" err="1">
                <a:latin typeface="Lucida Console"/>
                <a:cs typeface="Lucida Console"/>
              </a:rPr>
              <a:t>valClass</a:t>
            </a:r>
            <a:r>
              <a:rPr lang="en-US" sz="2100" dirty="0">
                <a:latin typeface="Lucida Console"/>
                <a:cs typeface="Lucida Console"/>
              </a:rPr>
              <a:t>, </a:t>
            </a:r>
            <a:r>
              <a:rPr lang="en-US" sz="2100" dirty="0" err="1">
                <a:latin typeface="Lucida Console"/>
                <a:cs typeface="Lucida Console"/>
              </a:rPr>
              <a:t>inputFmt</a:t>
            </a:r>
            <a:r>
              <a:rPr lang="en-US" sz="2100" dirty="0">
                <a:latin typeface="Lucida Console"/>
                <a:cs typeface="Lucida Console"/>
              </a:rPr>
              <a:t>, </a:t>
            </a:r>
            <a:r>
              <a:rPr lang="en-US" sz="2100" dirty="0" err="1">
                <a:latin typeface="Lucida Console"/>
                <a:cs typeface="Lucida Console"/>
              </a:rPr>
              <a:t>conf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0"/>
              </a:spcBef>
              <a:buFont typeface="Lucida Grande"/>
              <a:buChar char="&gt;"/>
            </a:pPr>
            <a:endParaRPr lang="en-US" sz="2100" dirty="0">
              <a:latin typeface="Lucida Console"/>
              <a:cs typeface="Lucida Console"/>
            </a:endParaRPr>
          </a:p>
          <a:p>
            <a:pPr>
              <a:buFont typeface="Lucida Grande"/>
              <a:buChar char="&gt;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85306623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Basic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44" y="1594070"/>
            <a:ext cx="8954223" cy="457813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>
                <a:latin typeface="Lucida Console"/>
                <a:cs typeface="Lucida Console"/>
              </a:rPr>
              <a:t># </a:t>
            </a:r>
            <a:r>
              <a:rPr lang="en-US" sz="2100" dirty="0" err="1">
                <a:latin typeface="Lucida Console"/>
                <a:cs typeface="Lucida Console"/>
              </a:rPr>
              <a:t>nums</a:t>
            </a:r>
            <a:r>
              <a:rPr lang="en-US" sz="2100" dirty="0">
                <a:latin typeface="Lucida Console"/>
                <a:cs typeface="Lucida Console"/>
              </a:rPr>
              <a:t> : RDD[Integer]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nums</a:t>
            </a:r>
            <a:r>
              <a:rPr lang="en-US" sz="2100" dirty="0">
                <a:latin typeface="Lucida Console"/>
                <a:cs typeface="Lucida Console"/>
              </a:rPr>
              <a:t> = </a:t>
            </a:r>
            <a:r>
              <a:rPr lang="en-US" sz="2100" dirty="0" err="1">
                <a:latin typeface="Lucida Console"/>
                <a:cs typeface="Lucida Console"/>
              </a:rPr>
              <a:t>sc.parallelize</a:t>
            </a:r>
            <a:r>
              <a:rPr lang="en-US" sz="2100" dirty="0">
                <a:latin typeface="Lucida Console"/>
                <a:cs typeface="Lucida Console"/>
              </a:rPr>
              <a:t>([1, 2, 3])</a:t>
            </a:r>
            <a:br>
              <a:rPr lang="en-US" sz="2100" dirty="0">
                <a:latin typeface="Lucida Console"/>
                <a:cs typeface="Lucida Console"/>
              </a:rPr>
            </a:br>
            <a:endParaRPr lang="en-US" sz="21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Pass each element through a function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squares : RDD[Integer]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x refers to an element of </a:t>
            </a:r>
            <a:r>
              <a:rPr lang="en-US" sz="2100" dirty="0" err="1">
                <a:solidFill>
                  <a:srgbClr val="008040"/>
                </a:solidFill>
                <a:latin typeface="Lucida Console"/>
                <a:cs typeface="Lucida Console"/>
              </a:rPr>
              <a:t>nums</a:t>
            </a: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>
                <a:latin typeface="Lucida Console"/>
                <a:cs typeface="Lucida Console"/>
              </a:rPr>
              <a:t>squares = </a:t>
            </a: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FF0080"/>
                </a:solidFill>
                <a:latin typeface="Lucida Console"/>
                <a:cs typeface="Lucida Console"/>
              </a:rPr>
              <a:t>lambda x: x*x</a:t>
            </a:r>
            <a:r>
              <a:rPr lang="en-US" sz="2100" dirty="0">
                <a:latin typeface="Lucida Console"/>
                <a:cs typeface="Lucida Console"/>
              </a:rPr>
              <a:t>)  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// {1, 4, 9}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2100" dirty="0"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21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Keep elements passing a predicate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&gt; # even : RDD[Integer]</a:t>
            </a:r>
            <a:endParaRPr lang="en-US" sz="2100" dirty="0"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>
                <a:latin typeface="Lucida Console"/>
                <a:cs typeface="Lucida Console"/>
              </a:rPr>
              <a:t>even = </a:t>
            </a:r>
            <a:r>
              <a:rPr lang="en-US" sz="2100" dirty="0" err="1">
                <a:latin typeface="Lucida Console"/>
                <a:cs typeface="Lucida Console"/>
              </a:rPr>
              <a:t>squares.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FF0080"/>
                </a:solidFill>
                <a:latin typeface="Lucida Console"/>
                <a:cs typeface="Lucida Console"/>
              </a:rPr>
              <a:t>lambda x: x % 2 == 0</a:t>
            </a:r>
            <a:r>
              <a:rPr lang="en-US" sz="2100" dirty="0">
                <a:latin typeface="Lucida Console"/>
                <a:cs typeface="Lucida Console"/>
              </a:rPr>
              <a:t>)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// {4}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030995180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Basic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44" y="1594070"/>
            <a:ext cx="8954223" cy="457813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>
                <a:latin typeface="Lucida Console"/>
                <a:cs typeface="Lucida Console"/>
              </a:rPr>
              <a:t># </a:t>
            </a:r>
            <a:r>
              <a:rPr lang="en-US" sz="2100" dirty="0" err="1">
                <a:latin typeface="Lucida Console"/>
                <a:cs typeface="Lucida Console"/>
              </a:rPr>
              <a:t>nums</a:t>
            </a:r>
            <a:r>
              <a:rPr lang="en-US" sz="2100" dirty="0">
                <a:latin typeface="Lucida Console"/>
                <a:cs typeface="Lucida Console"/>
              </a:rPr>
              <a:t> : RDD[Integer]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nums</a:t>
            </a:r>
            <a:r>
              <a:rPr lang="en-US" sz="2100" dirty="0">
                <a:latin typeface="Lucida Console"/>
                <a:cs typeface="Lucida Console"/>
              </a:rPr>
              <a:t> = </a:t>
            </a:r>
            <a:r>
              <a:rPr lang="en-US" sz="2100" dirty="0" err="1">
                <a:latin typeface="Lucida Console"/>
                <a:cs typeface="Lucida Console"/>
              </a:rPr>
              <a:t>sc.parallelize</a:t>
            </a:r>
            <a:r>
              <a:rPr lang="en-US" sz="2100" dirty="0">
                <a:latin typeface="Lucida Console"/>
                <a:cs typeface="Lucida Console"/>
              </a:rPr>
              <a:t>([1, 2, 3])</a:t>
            </a:r>
            <a:br>
              <a:rPr lang="en-US" sz="2100" dirty="0">
                <a:latin typeface="Lucida Console"/>
                <a:cs typeface="Lucida Console"/>
              </a:rPr>
            </a:br>
            <a:endParaRPr lang="en-US" sz="21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Pass each element through a function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>
                <a:latin typeface="Lucida Console"/>
                <a:cs typeface="Lucida Console"/>
              </a:rPr>
              <a:t>squares = </a:t>
            </a: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FF0080"/>
                </a:solidFill>
                <a:latin typeface="Lucida Console"/>
                <a:cs typeface="Lucida Console"/>
              </a:rPr>
              <a:t>lambda x: x*x</a:t>
            </a:r>
            <a:r>
              <a:rPr lang="en-US" sz="2100" dirty="0">
                <a:latin typeface="Lucida Console"/>
                <a:cs typeface="Lucida Console"/>
              </a:rPr>
              <a:t>)  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// {1, 4, 9}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21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Keep elements passing a predicate</a:t>
            </a:r>
            <a:endParaRPr lang="en-US" sz="2100" dirty="0"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>
                <a:latin typeface="Lucida Console"/>
                <a:cs typeface="Lucida Console"/>
              </a:rPr>
              <a:t>even = </a:t>
            </a:r>
            <a:r>
              <a:rPr lang="en-US" sz="2100" dirty="0" err="1">
                <a:latin typeface="Lucida Console"/>
                <a:cs typeface="Lucida Console"/>
              </a:rPr>
              <a:t>squares.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FF0080"/>
                </a:solidFill>
                <a:latin typeface="Lucida Console"/>
                <a:cs typeface="Lucida Console"/>
              </a:rPr>
              <a:t>lambda x: x % 2 == 0</a:t>
            </a:r>
            <a:r>
              <a:rPr lang="en-US" sz="2100" dirty="0">
                <a:latin typeface="Lucida Console"/>
                <a:cs typeface="Lucida Console"/>
              </a:rPr>
              <a:t>)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// {4}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Map each element to zero or more others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flatMap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FF0080"/>
                </a:solidFill>
                <a:latin typeface="Lucida Console"/>
                <a:cs typeface="Lucida Console"/>
              </a:rPr>
              <a:t>lambda x: =&gt; range(x)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700" dirty="0">
                <a:solidFill>
                  <a:srgbClr val="008040"/>
                </a:solidFill>
                <a:latin typeface="Lucida Console"/>
                <a:cs typeface="Lucida Console"/>
              </a:rPr>
              <a:t># =&gt; {0, 0, 1, 0, 1, 2}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6121752" y="5927862"/>
            <a:ext cx="2963857" cy="735490"/>
          </a:xfrm>
          <a:prstGeom prst="wedgeRectCallout">
            <a:avLst>
              <a:gd name="adj1" fmla="val -43644"/>
              <a:gd name="adj2" fmla="val -132789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rgbClr val="FF6600"/>
                </a:solidFill>
              </a:rPr>
              <a:t>Range object (sequence of numbers 0, 1, …, x-1)</a:t>
            </a:r>
          </a:p>
        </p:txBody>
      </p:sp>
    </p:spTree>
    <p:extLst>
      <p:ext uri="{BB962C8B-B14F-4D97-AF65-F5344CB8AC3E}">
        <p14:creationId xmlns:p14="http://schemas.microsoft.com/office/powerpoint/2010/main" val="39934732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sz="3600" dirty="0"/>
              <a:t>Basic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502744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nums</a:t>
            </a:r>
            <a:r>
              <a:rPr lang="en-US" sz="2100" dirty="0">
                <a:latin typeface="Lucida Console"/>
                <a:cs typeface="Lucida Console"/>
              </a:rPr>
              <a:t> = </a:t>
            </a:r>
            <a:r>
              <a:rPr lang="en-US" sz="2100" dirty="0" err="1">
                <a:latin typeface="Lucida Console"/>
                <a:cs typeface="Lucida Console"/>
              </a:rPr>
              <a:t>sc.parallelize</a:t>
            </a:r>
            <a:r>
              <a:rPr lang="en-US" sz="2100" dirty="0">
                <a:latin typeface="Lucida Console"/>
                <a:cs typeface="Lucida Console"/>
              </a:rPr>
              <a:t>([1, 2, 3])</a:t>
            </a:r>
            <a:br>
              <a:rPr lang="en-US" sz="2100" dirty="0">
                <a:latin typeface="Lucida Console"/>
                <a:cs typeface="Lucida Console"/>
              </a:rPr>
            </a:br>
            <a:endParaRPr lang="en-US" sz="12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Retrieve RDD contents as a local collection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collect</a:t>
            </a:r>
            <a:r>
              <a:rPr lang="en-US" sz="2100" dirty="0">
                <a:latin typeface="Lucida Console"/>
                <a:cs typeface="Lucida Console"/>
              </a:rPr>
              <a:t>()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=&gt; [1, 2, 3]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2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Return first K elements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take</a:t>
            </a:r>
            <a:r>
              <a:rPr lang="en-US" sz="2100" dirty="0">
                <a:latin typeface="Lucida Console"/>
                <a:cs typeface="Lucida Console"/>
              </a:rPr>
              <a:t>(2)  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=&gt; [1, 2]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2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Count number of elements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2100" dirty="0">
                <a:latin typeface="Lucida Console"/>
                <a:cs typeface="Lucida Console"/>
              </a:rPr>
              <a:t>()  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=&gt; 3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2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Merge elements with an associative function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reduce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sz="2100" dirty="0">
                <a:latin typeface="Lucida Console"/>
                <a:cs typeface="Lucida Console"/>
              </a:rPr>
              <a:t>) 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=&gt; 6</a:t>
            </a:r>
            <a:endParaRPr lang="en-US" sz="12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2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Write elements to a text file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saveAsTextFile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2100" dirty="0" err="1">
                <a:solidFill>
                  <a:srgbClr val="000090"/>
                </a:solidFill>
                <a:latin typeface="Lucida Console"/>
                <a:cs typeface="Lucida Console"/>
              </a:rPr>
              <a:t>hdfs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://</a:t>
            </a:r>
            <a:r>
              <a:rPr lang="en-US" sz="2100" dirty="0" err="1">
                <a:solidFill>
                  <a:srgbClr val="000090"/>
                </a:solidFill>
                <a:latin typeface="Lucida Console"/>
                <a:cs typeface="Lucida Console"/>
              </a:rPr>
              <a:t>file.txt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869002185"/>
      </p:ext>
    </p:extLst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z="4000" dirty="0"/>
              <a:t>Working with Key-Value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30" y="1421273"/>
            <a:ext cx="7720419" cy="956839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1400"/>
              </a:spcBef>
              <a:buNone/>
            </a:pPr>
            <a:r>
              <a:rPr lang="en-US" sz="2400" dirty="0"/>
              <a:t>Spark’s “distributed reduce” transformations operate on RDDs of key-value pairs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5693" y="2549129"/>
            <a:ext cx="6039017" cy="3590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400"/>
              </a:spcBef>
            </a:pPr>
            <a:r>
              <a:rPr lang="en-US" sz="2800" dirty="0">
                <a:solidFill>
                  <a:srgbClr val="FF6600"/>
                </a:solidFill>
              </a:rPr>
              <a:t>Python</a:t>
            </a:r>
            <a:r>
              <a:rPr lang="en-US" sz="2000" dirty="0">
                <a:solidFill>
                  <a:srgbClr val="FF6600"/>
                </a:solidFill>
              </a:rPr>
              <a:t>:</a:t>
            </a:r>
            <a:r>
              <a:rPr lang="en-US" sz="2000" dirty="0"/>
              <a:t> 	</a:t>
            </a:r>
            <a:r>
              <a:rPr lang="en-US" sz="2000" dirty="0">
                <a:latin typeface="Consolas"/>
                <a:cs typeface="Consolas"/>
              </a:rPr>
              <a:t>pair = (a, b)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      		pair[0]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# =&gt; a </a:t>
            </a:r>
            <a:b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			</a:t>
            </a:r>
            <a:r>
              <a:rPr lang="en-US" sz="2000" dirty="0">
                <a:latin typeface="Consolas"/>
                <a:cs typeface="Consolas"/>
              </a:rPr>
              <a:t>pair[1]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# =&gt; b</a:t>
            </a:r>
          </a:p>
          <a:p>
            <a:pPr>
              <a:spcBef>
                <a:spcPts val="1400"/>
              </a:spcBef>
            </a:pPr>
            <a:r>
              <a:rPr lang="en-US" sz="2800" dirty="0" err="1">
                <a:solidFill>
                  <a:srgbClr val="FF6600"/>
                </a:solidFill>
              </a:rPr>
              <a:t>Scala</a:t>
            </a:r>
            <a:r>
              <a:rPr lang="en-US" sz="2000" dirty="0">
                <a:solidFill>
                  <a:srgbClr val="FF6600"/>
                </a:solidFill>
              </a:rPr>
              <a:t>: </a:t>
            </a:r>
            <a:r>
              <a:rPr lang="en-US" sz="2000" dirty="0"/>
              <a:t>		</a:t>
            </a:r>
            <a:r>
              <a:rPr lang="en-US" sz="2000" b="1" dirty="0" err="1">
                <a:latin typeface="Consolas"/>
                <a:cs typeface="Consolas"/>
              </a:rPr>
              <a:t>val</a:t>
            </a:r>
            <a:r>
              <a:rPr lang="en-US" sz="2000" dirty="0">
                <a:latin typeface="Consolas"/>
                <a:cs typeface="Consolas"/>
              </a:rPr>
              <a:t> pair = (a, b)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			pair._1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=&gt; a</a:t>
            </a:r>
            <a:b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			</a:t>
            </a:r>
            <a:r>
              <a:rPr lang="en-US" sz="2000" dirty="0">
                <a:latin typeface="Consolas"/>
                <a:cs typeface="Consolas"/>
              </a:rPr>
              <a:t>pair._2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=&gt; b</a:t>
            </a:r>
            <a:endParaRPr lang="en-US" sz="2000" dirty="0">
              <a:solidFill>
                <a:srgbClr val="008000"/>
              </a:solidFill>
            </a:endParaRPr>
          </a:p>
          <a:p>
            <a:pPr>
              <a:spcBef>
                <a:spcPts val="1400"/>
              </a:spcBef>
            </a:pPr>
            <a:r>
              <a:rPr lang="en-US" sz="2800" dirty="0">
                <a:solidFill>
                  <a:srgbClr val="FF6600"/>
                </a:solidFill>
              </a:rPr>
              <a:t>Java</a:t>
            </a:r>
            <a:r>
              <a:rPr lang="en-US" sz="2000" dirty="0">
                <a:solidFill>
                  <a:srgbClr val="FF6600"/>
                </a:solidFill>
              </a:rPr>
              <a:t>:</a:t>
            </a:r>
            <a:r>
              <a:rPr lang="en-US" sz="2000" dirty="0"/>
              <a:t>	</a:t>
            </a:r>
            <a:r>
              <a:rPr lang="en-US" sz="2000" dirty="0">
                <a:latin typeface="Consolas"/>
                <a:cs typeface="Consolas"/>
              </a:rPr>
              <a:t>Tuple2 pair = </a:t>
            </a:r>
            <a:r>
              <a:rPr lang="en-US" sz="2000" b="1" dirty="0">
                <a:latin typeface="Consolas"/>
                <a:cs typeface="Consolas"/>
              </a:rPr>
              <a:t>new</a:t>
            </a:r>
            <a:r>
              <a:rPr lang="en-US" sz="2000" dirty="0">
                <a:latin typeface="Consolas"/>
                <a:cs typeface="Consolas"/>
              </a:rPr>
              <a:t> Tuple2(a, b); </a:t>
            </a:r>
            <a:b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		</a:t>
            </a:r>
            <a:r>
              <a:rPr lang="en-US" sz="2000" dirty="0">
                <a:latin typeface="Consolas"/>
                <a:cs typeface="Consolas"/>
              </a:rPr>
              <a:t>pair._1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=&gt; a</a:t>
            </a:r>
            <a:b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		pair._2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=&gt; b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498088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2" y="228600"/>
            <a:ext cx="8601075" cy="1143000"/>
          </a:xfrm>
        </p:spPr>
        <p:txBody>
          <a:bodyPr/>
          <a:lstStyle/>
          <a:p>
            <a:r>
              <a:rPr lang="en-US" sz="4400" dirty="0">
                <a:solidFill>
                  <a:srgbClr val="0000FF"/>
                </a:solidFill>
              </a:rPr>
              <a:t>What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1752600"/>
            <a:ext cx="8595360" cy="455475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3200" dirty="0"/>
              <a:t>Fast and expressive cluster computing system</a:t>
            </a:r>
          </a:p>
          <a:p>
            <a:pPr>
              <a:buFont typeface="Arial"/>
              <a:buChar char="•"/>
            </a:pPr>
            <a:r>
              <a:rPr lang="en-US" sz="3200" dirty="0"/>
              <a:t>Compatible with Hadoop File System</a:t>
            </a:r>
          </a:p>
          <a:p>
            <a:pPr lvl="1"/>
            <a:r>
              <a:rPr lang="en-US" sz="2800" dirty="0"/>
              <a:t>HDFS</a:t>
            </a:r>
          </a:p>
          <a:p>
            <a:pPr lvl="1"/>
            <a:r>
              <a:rPr lang="en-US" sz="2800" dirty="0"/>
              <a:t>S3 </a:t>
            </a:r>
            <a:r>
              <a:rPr lang="en-US" sz="2000" dirty="0"/>
              <a:t>(Simple Storage System)</a:t>
            </a:r>
          </a:p>
          <a:p>
            <a:pPr lvl="1"/>
            <a:r>
              <a:rPr lang="en-US" sz="2800" dirty="0"/>
              <a:t>SequenceFile </a:t>
            </a:r>
            <a:r>
              <a:rPr lang="en-US" sz="2000" dirty="0"/>
              <a:t>(Binary K-V Files)</a:t>
            </a:r>
          </a:p>
          <a:p>
            <a:pPr lvl="1"/>
            <a:r>
              <a:rPr lang="en-US" sz="2800" dirty="0"/>
              <a:t>Text File</a:t>
            </a:r>
          </a:p>
          <a:p>
            <a:pPr lvl="1"/>
            <a:r>
              <a:rPr lang="en-US" sz="2800" dirty="0"/>
              <a:t>Relational Database Systems </a:t>
            </a: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0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480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/>
              <a:t>Some Key-Value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951039"/>
            <a:ext cx="8318975" cy="4221162"/>
          </a:xfrm>
        </p:spPr>
        <p:txBody>
          <a:bodyPr/>
          <a:lstStyle/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900" dirty="0">
                <a:latin typeface="Lucida Console"/>
                <a:cs typeface="Lucida Console"/>
              </a:rPr>
              <a:t>pets = </a:t>
            </a:r>
            <a:r>
              <a:rPr lang="en-US" sz="1900" dirty="0" err="1">
                <a:latin typeface="Lucida Console"/>
                <a:cs typeface="Lucida Console"/>
              </a:rPr>
              <a:t>sc.parallelize</a:t>
            </a:r>
            <a:r>
              <a:rPr lang="en-US" sz="1900" dirty="0">
                <a:latin typeface="Lucida Console"/>
                <a:cs typeface="Lucida Console"/>
              </a:rPr>
              <a:t>(</a:t>
            </a:r>
            <a:br>
              <a:rPr lang="en-US" sz="1900" dirty="0">
                <a:latin typeface="Lucida Console"/>
                <a:cs typeface="Lucida Console"/>
              </a:rPr>
            </a:br>
            <a:r>
              <a:rPr lang="en-US" sz="1900" dirty="0">
                <a:latin typeface="Lucida Console"/>
                <a:cs typeface="Lucida Console"/>
              </a:rPr>
              <a:t>  [(</a:t>
            </a:r>
            <a:r>
              <a:rPr lang="en-US" sz="1900" dirty="0">
                <a:solidFill>
                  <a:srgbClr val="000090"/>
                </a:solidFill>
                <a:latin typeface="Lucida Console"/>
                <a:cs typeface="Lucida Console"/>
              </a:rPr>
              <a:t>“cat”</a:t>
            </a:r>
            <a:r>
              <a:rPr lang="en-US" sz="1900" dirty="0">
                <a:latin typeface="Lucida Console"/>
                <a:cs typeface="Lucida Console"/>
              </a:rPr>
              <a:t>, 1), (</a:t>
            </a:r>
            <a:r>
              <a:rPr lang="en-US" sz="1900" dirty="0">
                <a:solidFill>
                  <a:srgbClr val="000090"/>
                </a:solidFill>
                <a:latin typeface="Lucida Console"/>
                <a:cs typeface="Lucida Console"/>
              </a:rPr>
              <a:t>“dog”</a:t>
            </a:r>
            <a:r>
              <a:rPr lang="en-US" sz="1900" dirty="0">
                <a:latin typeface="Lucida Console"/>
                <a:cs typeface="Lucida Console"/>
              </a:rPr>
              <a:t>, 1), (</a:t>
            </a:r>
            <a:r>
              <a:rPr lang="en-US" sz="1900" dirty="0">
                <a:solidFill>
                  <a:srgbClr val="000090"/>
                </a:solidFill>
                <a:latin typeface="Lucida Console"/>
                <a:cs typeface="Lucida Console"/>
              </a:rPr>
              <a:t>“cat”</a:t>
            </a:r>
            <a:r>
              <a:rPr lang="en-US" sz="1900" dirty="0">
                <a:latin typeface="Lucida Console"/>
                <a:cs typeface="Lucida Console"/>
              </a:rPr>
              <a:t>, 2)])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900" dirty="0" err="1">
                <a:latin typeface="Lucida Console"/>
                <a:cs typeface="Lucida Console"/>
              </a:rPr>
              <a:t>pets.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cs typeface="Lucida Console"/>
              </a:rPr>
              <a:t>reduceByKey</a:t>
            </a:r>
            <a:r>
              <a:rPr lang="en-US" sz="1900" dirty="0">
                <a:latin typeface="Lucida Console"/>
                <a:cs typeface="Lucida Console"/>
              </a:rPr>
              <a:t>(</a:t>
            </a:r>
            <a:r>
              <a:rPr lang="en-US" sz="1900" dirty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sz="1900" dirty="0">
                <a:latin typeface="Lucida Console"/>
                <a:cs typeface="Lucida Console"/>
              </a:rPr>
              <a:t>)</a:t>
            </a:r>
            <a:br>
              <a:rPr lang="en-US" sz="1900" dirty="0">
                <a:latin typeface="Lucida Console"/>
                <a:cs typeface="Lucida Console"/>
              </a:rPr>
            </a:br>
            <a:r>
              <a:rPr lang="en-US" sz="1900" dirty="0">
                <a:latin typeface="Lucida Console"/>
                <a:cs typeface="Lucida Console"/>
              </a:rPr>
              <a:t>                  </a:t>
            </a:r>
            <a:r>
              <a:rPr lang="en-US" sz="1900" dirty="0">
                <a:solidFill>
                  <a:srgbClr val="008040"/>
                </a:solidFill>
                <a:latin typeface="Lucida Console"/>
                <a:cs typeface="Lucida Console"/>
              </a:rPr>
              <a:t># =&gt; {(cat, 3), (dog, 1)}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900" dirty="0" err="1">
                <a:latin typeface="Lucida Console"/>
                <a:cs typeface="Lucida Console"/>
              </a:rPr>
              <a:t>pets.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cs typeface="Lucida Console"/>
              </a:rPr>
              <a:t>groupByKey</a:t>
            </a:r>
            <a:r>
              <a:rPr lang="en-US" sz="1900" dirty="0">
                <a:latin typeface="Lucida Console"/>
                <a:cs typeface="Lucida Console"/>
              </a:rPr>
              <a:t>() </a:t>
            </a:r>
            <a:r>
              <a:rPr lang="en-US" sz="1900" dirty="0">
                <a:solidFill>
                  <a:srgbClr val="008040"/>
                </a:solidFill>
                <a:latin typeface="Lucida Console"/>
                <a:cs typeface="Lucida Console"/>
              </a:rPr>
              <a:t># =&gt; {(cat, [1, 2]), (dog, [1])}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900" dirty="0" err="1">
                <a:latin typeface="Lucida Console"/>
                <a:cs typeface="Lucida Console"/>
              </a:rPr>
              <a:t>pets.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cs typeface="Lucida Console"/>
              </a:rPr>
              <a:t>sortByKey</a:t>
            </a:r>
            <a:r>
              <a:rPr lang="en-US" sz="1900" dirty="0">
                <a:latin typeface="Lucida Console"/>
                <a:cs typeface="Lucida Console"/>
              </a:rPr>
              <a:t>()  </a:t>
            </a:r>
            <a:r>
              <a:rPr lang="en-US" sz="1900" dirty="0">
                <a:solidFill>
                  <a:srgbClr val="008040"/>
                </a:solidFill>
                <a:latin typeface="Lucida Console"/>
                <a:cs typeface="Lucida Console"/>
              </a:rPr>
              <a:t># =&gt; {(cat, 1), (cat, 2), (dog, 1)}</a:t>
            </a:r>
          </a:p>
          <a:p>
            <a:endParaRPr lang="en-US" sz="17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300" dirty="0" err="1">
                <a:latin typeface="Lucida Console"/>
                <a:cs typeface="Lucida Console"/>
              </a:rPr>
              <a:t>reduceByKey</a:t>
            </a:r>
            <a:r>
              <a:rPr lang="en-US" sz="3000" dirty="0">
                <a:cs typeface="Lucida Console"/>
              </a:rPr>
              <a:t> also automatically implements combiners on the map side</a:t>
            </a:r>
          </a:p>
        </p:txBody>
      </p:sp>
    </p:spTree>
    <p:extLst>
      <p:ext uri="{BB962C8B-B14F-4D97-AF65-F5344CB8AC3E}">
        <p14:creationId xmlns:p14="http://schemas.microsoft.com/office/powerpoint/2010/main" val="3624318549"/>
      </p:ext>
    </p:extLst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590800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800" dirty="0">
                <a:latin typeface="Lucida Console"/>
                <a:cs typeface="Lucida Console"/>
              </a:rPr>
              <a:t>lines = </a:t>
            </a:r>
            <a:r>
              <a:rPr lang="en-US" sz="1800" dirty="0" err="1">
                <a:latin typeface="Lucida Console"/>
                <a:cs typeface="Lucida Console"/>
              </a:rPr>
              <a:t>sc.textFile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800" dirty="0" err="1">
                <a:solidFill>
                  <a:srgbClr val="000090"/>
                </a:solidFill>
                <a:latin typeface="Lucida Console"/>
                <a:cs typeface="Lucida Console"/>
              </a:rPr>
              <a:t>hamlet.txt</a:t>
            </a:r>
            <a:r>
              <a:rPr lang="en-US" sz="18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800" dirty="0">
                <a:latin typeface="Lucida Console"/>
                <a:cs typeface="Lucida Console"/>
              </a:rPr>
              <a:t>counts = </a:t>
            </a:r>
            <a:r>
              <a:rPr lang="en-US" sz="1800" dirty="0" err="1">
                <a:latin typeface="Lucida Console"/>
                <a:cs typeface="Lucida Console"/>
              </a:rPr>
              <a:t>lines.</a:t>
            </a:r>
            <a:r>
              <a:rPr lang="en-US" sz="1800" dirty="0" err="1">
                <a:solidFill>
                  <a:srgbClr val="3366FF"/>
                </a:solidFill>
                <a:latin typeface="Lucida Console"/>
                <a:cs typeface="Lucida Console"/>
              </a:rPr>
              <a:t>flatMap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lambda line: </a:t>
            </a:r>
            <a:r>
              <a:rPr lang="en-US" sz="1800" dirty="0" err="1">
                <a:solidFill>
                  <a:srgbClr val="FF0080"/>
                </a:solidFill>
                <a:latin typeface="Lucida Console"/>
                <a:cs typeface="Lucida Console"/>
              </a:rPr>
              <a:t>line.split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(“ ”)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  <a:br>
              <a:rPr lang="en-US" sz="1800" dirty="0">
                <a:latin typeface="Lucida Console"/>
                <a:cs typeface="Lucida Console"/>
              </a:rPr>
            </a:br>
            <a:r>
              <a:rPr lang="en-US" sz="1800" dirty="0">
                <a:latin typeface="Lucida Console"/>
                <a:cs typeface="Lucida Console"/>
              </a:rPr>
              <a:t>              .</a:t>
            </a:r>
            <a:r>
              <a:rPr lang="en-US" sz="1800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lambda word =&gt; (word, 1)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  <a:br>
              <a:rPr lang="en-US" sz="1800" dirty="0">
                <a:latin typeface="Lucida Console"/>
                <a:cs typeface="Lucida Console"/>
              </a:rPr>
            </a:br>
            <a:r>
              <a:rPr lang="en-US" sz="1800" dirty="0">
                <a:latin typeface="Lucida Console"/>
                <a:cs typeface="Lucida Console"/>
              </a:rPr>
              <a:t>              .</a:t>
            </a:r>
            <a:r>
              <a:rPr lang="en-US" sz="1800" dirty="0" err="1">
                <a:solidFill>
                  <a:srgbClr val="3366FF"/>
                </a:solidFill>
                <a:latin typeface="Lucida Console"/>
                <a:cs typeface="Lucida Console"/>
              </a:rPr>
              <a:t>reduceByKey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545140"/>
            <a:ext cx="8229600" cy="1143000"/>
          </a:xfrm>
        </p:spPr>
        <p:txBody>
          <a:bodyPr/>
          <a:lstStyle/>
          <a:p>
            <a:r>
              <a:rPr lang="en-US" sz="5500" dirty="0"/>
              <a:t>Example: Word Count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007895" y="4041194"/>
            <a:ext cx="6642533" cy="2196728"/>
            <a:chOff x="1364823" y="4724400"/>
            <a:chExt cx="5926182" cy="2079313"/>
          </a:xfrm>
        </p:grpSpPr>
        <p:sp>
          <p:nvSpPr>
            <p:cNvPr id="5" name="TextBox 4"/>
            <p:cNvSpPr txBox="1"/>
            <p:nvPr/>
          </p:nvSpPr>
          <p:spPr>
            <a:xfrm>
              <a:off x="1364823" y="5080000"/>
              <a:ext cx="1091476" cy="37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“to be or”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64823" y="6146741"/>
              <a:ext cx="1197127" cy="37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“not to be”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56599" y="4724400"/>
              <a:ext cx="588070" cy="961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“to”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“be”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“or”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56599" y="5842337"/>
              <a:ext cx="668157" cy="961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“not”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“to”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“be”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61126" y="4724400"/>
              <a:ext cx="747082" cy="961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(to, 1)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(be, 1)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(or, 1)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61126" y="5842337"/>
              <a:ext cx="830544" cy="961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(not, 1)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(to, 1)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(be, 1)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60461" y="4885074"/>
              <a:ext cx="830544" cy="670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(be, 2)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(not, 1)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60461" y="6001851"/>
              <a:ext cx="726412" cy="670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(or, 1)</a:t>
              </a:r>
            </a:p>
            <a:p>
              <a:r>
                <a:rPr lang="en-US" sz="2000" dirty="0">
                  <a:latin typeface="Corbel"/>
                  <a:cs typeface="Corbel"/>
                </a:rPr>
                <a:t>(to, 2)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518918" y="5287749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518918" y="6357863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973353" y="5264150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973353" y="6400800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40793" y="5219821"/>
              <a:ext cx="764090" cy="112563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640793" y="5215684"/>
              <a:ext cx="764090" cy="10176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5640793" y="5311916"/>
              <a:ext cx="764090" cy="111743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5640793" y="6340732"/>
              <a:ext cx="764090" cy="10102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975868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z="3600" dirty="0"/>
              <a:t>Word Count in JDK8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56" y="1671374"/>
            <a:ext cx="8318975" cy="4826561"/>
          </a:xfrm>
        </p:spPr>
        <p:txBody>
          <a:bodyPr>
            <a:noAutofit/>
          </a:bodyPr>
          <a:lstStyle/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2000" dirty="0" err="1">
                <a:solidFill>
                  <a:srgbClr val="660066"/>
                </a:solidFill>
                <a:latin typeface="Lucida Console"/>
                <a:cs typeface="Lucida Console"/>
              </a:rPr>
              <a:t>JavaSparkContext</a:t>
            </a:r>
            <a:r>
              <a:rPr lang="en-US" sz="2000" dirty="0">
                <a:solidFill>
                  <a:srgbClr val="660066"/>
                </a:solidFill>
                <a:latin typeface="Lucida Console"/>
                <a:cs typeface="Lucida Console"/>
              </a:rPr>
              <a:t> </a:t>
            </a:r>
            <a:r>
              <a:rPr lang="en-US" sz="2000" dirty="0" err="1">
                <a:solidFill>
                  <a:srgbClr val="660066"/>
                </a:solidFill>
                <a:latin typeface="Lucida Console"/>
                <a:cs typeface="Lucida Console"/>
              </a:rPr>
              <a:t>sc</a:t>
            </a:r>
            <a:r>
              <a:rPr lang="en-US" sz="2000" dirty="0">
                <a:solidFill>
                  <a:srgbClr val="660066"/>
                </a:solidFill>
                <a:latin typeface="Lucida Console"/>
                <a:cs typeface="Lucida Console"/>
              </a:rPr>
              <a:t> = new </a:t>
            </a:r>
            <a:r>
              <a:rPr lang="en-US" sz="2000" dirty="0" err="1">
                <a:solidFill>
                  <a:srgbClr val="660066"/>
                </a:solidFill>
                <a:latin typeface="Lucida Console"/>
                <a:cs typeface="Lucida Console"/>
              </a:rPr>
              <a:t>JavaSparkContext</a:t>
            </a:r>
            <a:r>
              <a:rPr lang="en-US" sz="2000" dirty="0">
                <a:solidFill>
                  <a:srgbClr val="660066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2000" dirty="0" err="1">
                <a:solidFill>
                  <a:srgbClr val="660066"/>
                </a:solidFill>
                <a:latin typeface="Lucida Console"/>
                <a:cs typeface="Lucida Console"/>
              </a:rPr>
              <a:t>JavaRDD</a:t>
            </a:r>
            <a:r>
              <a:rPr lang="en-US" sz="2000" dirty="0">
                <a:solidFill>
                  <a:srgbClr val="660066"/>
                </a:solidFill>
                <a:latin typeface="Lucida Console"/>
                <a:cs typeface="Lucida Console"/>
              </a:rPr>
              <a:t>&lt;String&gt; </a:t>
            </a:r>
            <a:r>
              <a:rPr lang="en-US" sz="2000" dirty="0" err="1">
                <a:solidFill>
                  <a:srgbClr val="660066"/>
                </a:solidFill>
                <a:latin typeface="Lucida Console"/>
                <a:cs typeface="Lucida Console"/>
              </a:rPr>
              <a:t>rdd</a:t>
            </a:r>
            <a:r>
              <a:rPr lang="en-US" sz="2000" dirty="0">
                <a:solidFill>
                  <a:srgbClr val="660066"/>
                </a:solidFill>
                <a:latin typeface="Lucida Console"/>
                <a:cs typeface="Lucida Console"/>
              </a:rPr>
              <a:t> = </a:t>
            </a:r>
            <a:r>
              <a:rPr lang="en-US" sz="2000" dirty="0" err="1">
                <a:solidFill>
                  <a:srgbClr val="660066"/>
                </a:solidFill>
                <a:latin typeface="Lucida Console"/>
                <a:cs typeface="Lucida Console"/>
              </a:rPr>
              <a:t>sc.textFile</a:t>
            </a:r>
            <a:r>
              <a:rPr lang="en-US" sz="2000" dirty="0">
                <a:solidFill>
                  <a:srgbClr val="660066"/>
                </a:solidFill>
                <a:latin typeface="Lucida Console"/>
                <a:cs typeface="Lucida Console"/>
              </a:rPr>
              <a:t>(</a:t>
            </a:r>
            <a:r>
              <a:rPr lang="en-US" sz="2000" dirty="0" err="1">
                <a:solidFill>
                  <a:srgbClr val="660066"/>
                </a:solidFill>
                <a:latin typeface="Lucida Console"/>
                <a:cs typeface="Lucida Console"/>
              </a:rPr>
              <a:t>inputPath</a:t>
            </a:r>
            <a:r>
              <a:rPr lang="en-US" sz="2000" dirty="0">
                <a:solidFill>
                  <a:srgbClr val="660066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2000" dirty="0">
                <a:solidFill>
                  <a:srgbClr val="008000"/>
                </a:solidFill>
                <a:latin typeface="Lucida Console"/>
                <a:cs typeface="Lucida Console"/>
              </a:rPr>
              <a:t>// counts = (word: K, </a:t>
            </a:r>
            <a:r>
              <a:rPr lang="en-US" sz="2000" dirty="0" err="1">
                <a:solidFill>
                  <a:srgbClr val="008000"/>
                </a:solidFill>
                <a:latin typeface="Lucida Console"/>
                <a:cs typeface="Lucida Console"/>
              </a:rPr>
              <a:t>frequencey</a:t>
            </a:r>
            <a:r>
              <a:rPr lang="en-US" sz="2000" dirty="0">
                <a:solidFill>
                  <a:srgbClr val="008000"/>
                </a:solidFill>
                <a:latin typeface="Lucida Console"/>
                <a:cs typeface="Lucida Console"/>
              </a:rPr>
              <a:t>: V)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2000" dirty="0" err="1">
                <a:latin typeface="Lucida Console"/>
                <a:cs typeface="Lucida Console"/>
              </a:rPr>
              <a:t>JavaPairRDD</a:t>
            </a:r>
            <a:r>
              <a:rPr lang="en-US" sz="2000" dirty="0">
                <a:latin typeface="Lucida Console"/>
                <a:cs typeface="Lucida Console"/>
              </a:rPr>
              <a:t>&lt;String, Integer&gt; counts = </a:t>
            </a:r>
            <a:r>
              <a:rPr lang="en-US" sz="2000" dirty="0" err="1">
                <a:latin typeface="Lucida Console"/>
                <a:cs typeface="Lucida Console"/>
              </a:rPr>
              <a:t>rdd</a:t>
            </a:r>
            <a:endParaRPr lang="en-US" sz="2000" dirty="0">
              <a:latin typeface="Lucida Console"/>
              <a:cs typeface="Lucida Console"/>
            </a:endParaRP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2000" dirty="0">
                <a:latin typeface="Lucida Console"/>
                <a:cs typeface="Lucida Console"/>
              </a:rPr>
              <a:t>  .</a:t>
            </a:r>
            <a:r>
              <a:rPr lang="en-US" sz="2000" b="1" dirty="0" err="1">
                <a:solidFill>
                  <a:srgbClr val="0000FF"/>
                </a:solidFill>
                <a:latin typeface="Lucida Console"/>
                <a:cs typeface="Lucida Console"/>
              </a:rPr>
              <a:t>flatMap</a:t>
            </a:r>
            <a:r>
              <a:rPr lang="en-US" sz="2000" dirty="0">
                <a:latin typeface="Lucida Console"/>
                <a:cs typeface="Lucida Console"/>
              </a:rPr>
              <a:t>(x -&gt; </a:t>
            </a:r>
            <a:r>
              <a:rPr lang="en-US" sz="2000" dirty="0" err="1">
                <a:latin typeface="Lucida Console"/>
                <a:cs typeface="Lucida Console"/>
              </a:rPr>
              <a:t>Arrays.asList</a:t>
            </a:r>
            <a:r>
              <a:rPr lang="en-US" sz="2000" dirty="0">
                <a:latin typeface="Lucida Console"/>
                <a:cs typeface="Lucida Console"/>
              </a:rPr>
              <a:t>(</a:t>
            </a:r>
            <a:r>
              <a:rPr lang="en-US" sz="2000" dirty="0" err="1">
                <a:latin typeface="Lucida Console"/>
                <a:cs typeface="Lucida Console"/>
              </a:rPr>
              <a:t>x.split</a:t>
            </a:r>
            <a:r>
              <a:rPr lang="en-US" sz="2000" dirty="0">
                <a:latin typeface="Lucida Console"/>
                <a:cs typeface="Lucida Console"/>
              </a:rPr>
              <a:t>(" ")))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2000" dirty="0">
                <a:latin typeface="Lucida Console"/>
                <a:cs typeface="Lucida Console"/>
              </a:rPr>
              <a:t>  .</a:t>
            </a:r>
            <a:r>
              <a:rPr lang="en-US" sz="2000" b="1" dirty="0" err="1">
                <a:solidFill>
                  <a:srgbClr val="0000FF"/>
                </a:solidFill>
                <a:latin typeface="Lucida Console"/>
                <a:cs typeface="Lucida Console"/>
              </a:rPr>
              <a:t>mapToPair</a:t>
            </a:r>
            <a:r>
              <a:rPr lang="en-US" sz="2000" dirty="0">
                <a:latin typeface="Lucida Console"/>
                <a:cs typeface="Lucida Console"/>
              </a:rPr>
              <a:t>(x -&gt; new Tuple2&lt;String, Integer&gt;(x, 1))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2000" dirty="0">
                <a:latin typeface="Lucida Console"/>
                <a:cs typeface="Lucida Console"/>
              </a:rPr>
              <a:t>  .</a:t>
            </a:r>
            <a:r>
              <a:rPr lang="en-US" sz="2000" b="1" dirty="0" err="1">
                <a:solidFill>
                  <a:srgbClr val="0000FF"/>
                </a:solidFill>
                <a:latin typeface="Lucida Console"/>
                <a:cs typeface="Lucida Console"/>
              </a:rPr>
              <a:t>reduceByKey</a:t>
            </a:r>
            <a:r>
              <a:rPr lang="en-US" sz="2000" dirty="0">
                <a:latin typeface="Lucida Console"/>
                <a:cs typeface="Lucida Console"/>
              </a:rPr>
              <a:t>((x, y) -&gt; x + y);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endParaRPr lang="en-US" sz="2000" dirty="0">
              <a:latin typeface="Lucida Console"/>
              <a:cs typeface="Lucida Console"/>
            </a:endParaRP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2000" dirty="0" err="1">
                <a:latin typeface="Lucida Console"/>
                <a:cs typeface="Lucida Console"/>
              </a:rPr>
              <a:t>counts.saveAsTextFile</a:t>
            </a:r>
            <a:r>
              <a:rPr lang="en-US" sz="2000" dirty="0">
                <a:latin typeface="Lucida Console"/>
                <a:cs typeface="Lucida Console"/>
              </a:rPr>
              <a:t>(</a:t>
            </a:r>
            <a:r>
              <a:rPr lang="en-US" sz="2000" dirty="0" err="1">
                <a:latin typeface="Lucida Console"/>
                <a:cs typeface="Lucida Console"/>
              </a:rPr>
              <a:t>outputPath</a:t>
            </a:r>
            <a:r>
              <a:rPr lang="en-US" sz="2000" dirty="0">
                <a:latin typeface="Lucida Console"/>
                <a:cs typeface="Lucida Console"/>
              </a:rPr>
              <a:t>);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endParaRPr lang="en-US" sz="2000" dirty="0">
              <a:latin typeface="Lucida Console"/>
              <a:cs typeface="Lucida Console"/>
            </a:endParaRP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endParaRPr lang="en-US" sz="20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609380952"/>
      </p:ext>
    </p:extLst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z="3600" dirty="0"/>
              <a:t>Other Key-Value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56" y="1671374"/>
            <a:ext cx="8318975" cy="4826561"/>
          </a:xfrm>
        </p:spPr>
        <p:txBody>
          <a:bodyPr>
            <a:noAutofit/>
          </a:bodyPr>
          <a:lstStyle/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600" dirty="0">
                <a:latin typeface="Lucida Console"/>
                <a:cs typeface="Lucida Console"/>
              </a:rPr>
              <a:t>visits = </a:t>
            </a:r>
            <a:r>
              <a:rPr lang="en-US" sz="1600" dirty="0" err="1">
                <a:latin typeface="Lucida Console"/>
                <a:cs typeface="Lucida Console"/>
              </a:rPr>
              <a:t>sc.parallelize</a:t>
            </a:r>
            <a:r>
              <a:rPr lang="en-US" sz="1600" dirty="0">
                <a:latin typeface="Lucida Console"/>
                <a:cs typeface="Lucida Console"/>
              </a:rPr>
              <a:t>([ (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Lucida Console"/>
                <a:cs typeface="Lucida Console"/>
              </a:rPr>
              <a:t>index.html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600" dirty="0">
                <a:latin typeface="Lucida Console"/>
                <a:cs typeface="Lucida Console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 “1.2.3.4”</a:t>
            </a:r>
            <a:r>
              <a:rPr lang="en-US" sz="1600" dirty="0">
                <a:latin typeface="Lucida Console"/>
                <a:cs typeface="Lucida Console"/>
              </a:rPr>
              <a:t>),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dirty="0">
                <a:latin typeface="Lucida Console"/>
                <a:cs typeface="Lucida Console"/>
              </a:rPr>
              <a:t>                          (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Lucida Console"/>
                <a:cs typeface="Lucida Console"/>
              </a:rPr>
              <a:t>about.html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Lucida Console"/>
                <a:cs typeface="Lucida Console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 “3.4.5.6”</a:t>
            </a:r>
            <a:r>
              <a:rPr lang="en-US" sz="1600" dirty="0">
                <a:latin typeface="Lucida Console"/>
                <a:cs typeface="Lucida Console"/>
              </a:rPr>
              <a:t>),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dirty="0">
                <a:latin typeface="Lucida Console"/>
                <a:cs typeface="Lucida Console"/>
              </a:rPr>
              <a:t>                          (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Lucida Console"/>
                <a:cs typeface="Lucida Console"/>
              </a:rPr>
              <a:t>index.html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Lucida Console"/>
                <a:cs typeface="Lucida Console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 “1.3.3.1”</a:t>
            </a:r>
            <a:r>
              <a:rPr lang="en-US" sz="1600" dirty="0">
                <a:latin typeface="Lucida Console"/>
                <a:cs typeface="Lucida Console"/>
              </a:rPr>
              <a:t>) ])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600" dirty="0">
              <a:latin typeface="Lucida Console"/>
              <a:cs typeface="Lucida Console"/>
            </a:endParaRP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600" dirty="0" err="1">
                <a:latin typeface="Lucida Console"/>
                <a:cs typeface="Lucida Console"/>
              </a:rPr>
              <a:t>pageNames</a:t>
            </a:r>
            <a:r>
              <a:rPr lang="en-US" sz="1600" dirty="0">
                <a:latin typeface="Lucida Console"/>
                <a:cs typeface="Lucida Console"/>
              </a:rPr>
              <a:t> = </a:t>
            </a:r>
            <a:r>
              <a:rPr lang="en-US" sz="1600" dirty="0" err="1">
                <a:latin typeface="Lucida Console"/>
                <a:cs typeface="Lucida Console"/>
              </a:rPr>
              <a:t>sc.parallelize</a:t>
            </a:r>
            <a:r>
              <a:rPr lang="en-US" sz="1600" dirty="0">
                <a:latin typeface="Lucida Console"/>
                <a:cs typeface="Lucida Console"/>
              </a:rPr>
              <a:t>([ (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Lucida Console"/>
                <a:cs typeface="Lucida Console"/>
              </a:rPr>
              <a:t>index.html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600" dirty="0">
                <a:latin typeface="Lucida Console"/>
                <a:cs typeface="Lucida Console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“Home”</a:t>
            </a:r>
            <a:r>
              <a:rPr lang="en-US" sz="1600" dirty="0">
                <a:latin typeface="Lucida Console"/>
                <a:cs typeface="Lucida Console"/>
              </a:rPr>
              <a:t>),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dirty="0">
                <a:latin typeface="Lucida Console"/>
                <a:cs typeface="Lucida Console"/>
              </a:rPr>
              <a:t>                             (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Lucida Console"/>
                <a:cs typeface="Lucida Console"/>
              </a:rPr>
              <a:t>about.html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600" dirty="0">
                <a:latin typeface="Lucida Console"/>
                <a:cs typeface="Lucida Console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“About”</a:t>
            </a:r>
            <a:r>
              <a:rPr lang="en-US" sz="1600" dirty="0">
                <a:latin typeface="Lucida Console"/>
                <a:cs typeface="Lucida Console"/>
              </a:rPr>
              <a:t>) ])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600" dirty="0">
              <a:latin typeface="Lucida Console"/>
              <a:cs typeface="Lucida Console"/>
            </a:endParaRP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600" dirty="0" err="1">
                <a:latin typeface="Lucida Console"/>
                <a:cs typeface="Lucida Console"/>
              </a:rPr>
              <a:t>visits.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join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latin typeface="Lucida Console"/>
                <a:cs typeface="Lucida Console"/>
              </a:rPr>
              <a:t>pageNames</a:t>
            </a:r>
            <a:r>
              <a:rPr lang="en-US" sz="1600" dirty="0">
                <a:latin typeface="Lucida Console"/>
                <a:cs typeface="Lucida Console"/>
              </a:rPr>
              <a:t>) </a:t>
            </a:r>
            <a:b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# (“</a:t>
            </a:r>
            <a:r>
              <a:rPr lang="en-US" sz="1600" dirty="0" err="1">
                <a:solidFill>
                  <a:srgbClr val="008040"/>
                </a:solidFill>
                <a:latin typeface="Lucida Console"/>
                <a:cs typeface="Lucida Console"/>
              </a:rPr>
              <a:t>index.html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”, (“1.2.3.4”, “Home”))</a:t>
            </a:r>
            <a:b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# (“</a:t>
            </a:r>
            <a:r>
              <a:rPr lang="en-US" sz="1600" dirty="0" err="1">
                <a:solidFill>
                  <a:srgbClr val="008040"/>
                </a:solidFill>
                <a:latin typeface="Lucida Console"/>
                <a:cs typeface="Lucida Console"/>
              </a:rPr>
              <a:t>index.html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”, (“1.3.3.1”, “Home”))</a:t>
            </a:r>
            <a:b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# (“</a:t>
            </a:r>
            <a:r>
              <a:rPr lang="en-US" sz="1600" dirty="0" err="1">
                <a:solidFill>
                  <a:srgbClr val="008040"/>
                </a:solidFill>
                <a:latin typeface="Lucida Console"/>
                <a:cs typeface="Lucida Console"/>
              </a:rPr>
              <a:t>about.html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”, (“3.4.5.6”, “About”))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600" dirty="0">
              <a:latin typeface="Lucida Console"/>
              <a:cs typeface="Lucida Console"/>
            </a:endParaRP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600" dirty="0" err="1">
                <a:latin typeface="Lucida Console"/>
                <a:cs typeface="Lucida Console"/>
              </a:rPr>
              <a:t>visits.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cogroup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latin typeface="Lucida Console"/>
                <a:cs typeface="Lucida Console"/>
              </a:rPr>
              <a:t>pageNames</a:t>
            </a:r>
            <a:r>
              <a:rPr lang="en-US" sz="1600" dirty="0">
                <a:latin typeface="Lucida Console"/>
                <a:cs typeface="Lucida Console"/>
              </a:rPr>
              <a:t>) </a:t>
            </a:r>
            <a:b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# (“</a:t>
            </a:r>
            <a:r>
              <a:rPr lang="en-US" sz="1600" dirty="0" err="1">
                <a:solidFill>
                  <a:srgbClr val="008040"/>
                </a:solidFill>
                <a:latin typeface="Lucida Console"/>
                <a:cs typeface="Lucida Console"/>
              </a:rPr>
              <a:t>index.html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”, ([“1.2.3.4”, “1.3.3.1”], [“Home”]))</a:t>
            </a:r>
            <a:b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# (“</a:t>
            </a:r>
            <a:r>
              <a:rPr lang="en-US" sz="1600" dirty="0" err="1">
                <a:solidFill>
                  <a:srgbClr val="008040"/>
                </a:solidFill>
                <a:latin typeface="Lucida Console"/>
                <a:cs typeface="Lucida Console"/>
              </a:rPr>
              <a:t>about.html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”, ([“3.4.5.6”], [“About”]))</a:t>
            </a:r>
          </a:p>
        </p:txBody>
      </p:sp>
    </p:spTree>
    <p:extLst>
      <p:ext uri="{BB962C8B-B14F-4D97-AF65-F5344CB8AC3E}">
        <p14:creationId xmlns:p14="http://schemas.microsoft.com/office/powerpoint/2010/main" val="236826069"/>
      </p:ext>
    </p:extLst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z="3600" dirty="0"/>
              <a:t>PageRank Performance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5687321"/>
              </p:ext>
            </p:extLst>
          </p:nvPr>
        </p:nvGraphicFramePr>
        <p:xfrm>
          <a:off x="1600202" y="2209800"/>
          <a:ext cx="5953125" cy="4229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85223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500" dirty="0"/>
              <a:t>Other Iterative Algorithms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200" y="2590801"/>
            <a:ext cx="8839200" cy="3906411"/>
            <a:chOff x="381000" y="2183436"/>
            <a:chExt cx="8534400" cy="2983138"/>
          </a:xfrm>
        </p:grpSpPr>
        <p:graphicFrame>
          <p:nvGraphicFramePr>
            <p:cNvPr id="10" name="Chart 9"/>
            <p:cNvGraphicFramePr/>
            <p:nvPr>
              <p:extLst>
                <p:ext uri="{D42A27DB-BD31-4B8C-83A1-F6EECF244321}">
                  <p14:modId xmlns:p14="http://schemas.microsoft.com/office/powerpoint/2010/main" val="1062604608"/>
                </p:ext>
              </p:extLst>
            </p:nvPr>
          </p:nvGraphicFramePr>
          <p:xfrm>
            <a:off x="381000" y="3505200"/>
            <a:ext cx="7391401" cy="11663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1" name="Chart 10"/>
            <p:cNvGraphicFramePr/>
            <p:nvPr>
              <p:extLst>
                <p:ext uri="{D42A27DB-BD31-4B8C-83A1-F6EECF244321}">
                  <p14:modId xmlns:p14="http://schemas.microsoft.com/office/powerpoint/2010/main" val="1279234677"/>
                </p:ext>
              </p:extLst>
            </p:nvPr>
          </p:nvGraphicFramePr>
          <p:xfrm>
            <a:off x="381000" y="2183436"/>
            <a:ext cx="8534400" cy="11663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3612630" y="4837526"/>
              <a:ext cx="2696135" cy="329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+mn-lt"/>
                  <a:cs typeface="Corbel"/>
                </a:rPr>
                <a:t>Time per Iteration (s)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3667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Conclusion</a:t>
            </a:r>
          </a:p>
        </p:txBody>
      </p:sp>
      <p:sp>
        <p:nvSpPr>
          <p:cNvPr id="6" name="Vertical 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Spark offers a rich API to make data analytics </a:t>
            </a:r>
            <a:r>
              <a:rPr lang="en-US" sz="3200" i="1" dirty="0"/>
              <a:t>fast</a:t>
            </a:r>
            <a:r>
              <a:rPr lang="en-US" sz="3200" dirty="0"/>
              <a:t>: both fast to write and fast to run</a:t>
            </a:r>
          </a:p>
          <a:p>
            <a:r>
              <a:rPr lang="en-US" sz="3200" dirty="0"/>
              <a:t>Achieves 100x speedups in real applications</a:t>
            </a:r>
          </a:p>
          <a:p>
            <a:r>
              <a:rPr lang="en-US" sz="3200" dirty="0"/>
              <a:t>Growing community with 25+ companies contributing</a:t>
            </a:r>
          </a:p>
        </p:txBody>
      </p:sp>
    </p:spTree>
    <p:extLst>
      <p:ext uri="{BB962C8B-B14F-4D97-AF65-F5344CB8AC3E}">
        <p14:creationId xmlns:p14="http://schemas.microsoft.com/office/powerpoint/2010/main" val="3999875110"/>
      </p:ext>
    </p:extLst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92161"/>
          </a:xfrm>
        </p:spPr>
        <p:txBody>
          <a:bodyPr/>
          <a:lstStyle/>
          <a:p>
            <a:r>
              <a:rPr lang="en-US" sz="2800" dirty="0">
                <a:solidFill>
                  <a:srgbClr val="0000FF"/>
                </a:solidFill>
              </a:rPr>
              <a:t>SUMMARY: What is Spark?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490623" y="3978922"/>
            <a:ext cx="4040188" cy="639763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FF6600"/>
                </a:solidFill>
              </a:rPr>
              <a:t>Efficient</a:t>
            </a:r>
            <a:endParaRPr lang="en-US" sz="4000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>
          <a:xfrm>
            <a:off x="468341" y="4673591"/>
            <a:ext cx="4040188" cy="2067659"/>
          </a:xfrm>
        </p:spPr>
        <p:txBody>
          <a:bodyPr/>
          <a:lstStyle/>
          <a:p>
            <a:r>
              <a:rPr lang="en-US" sz="3200" dirty="0"/>
              <a:t>General execution graphs</a:t>
            </a:r>
          </a:p>
          <a:p>
            <a:r>
              <a:rPr lang="en-US" sz="3200" dirty="0"/>
              <a:t>In-memory storage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"/>
          </p:nvPr>
        </p:nvSpPr>
        <p:spPr>
          <a:xfrm>
            <a:off x="4656169" y="3978922"/>
            <a:ext cx="4041775" cy="639763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FF6600"/>
                </a:solidFill>
              </a:rPr>
              <a:t>Usable</a:t>
            </a:r>
            <a:endParaRPr lang="en-US" sz="40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4"/>
          </p:nvPr>
        </p:nvSpPr>
        <p:spPr>
          <a:xfrm>
            <a:off x="4656169" y="4686759"/>
            <a:ext cx="4041775" cy="1835726"/>
          </a:xfrm>
        </p:spPr>
        <p:txBody>
          <a:bodyPr>
            <a:normAutofit/>
          </a:bodyPr>
          <a:lstStyle/>
          <a:p>
            <a:r>
              <a:rPr lang="en-US" sz="3200" dirty="0"/>
              <a:t>Rich APIs in Java, </a:t>
            </a:r>
            <a:r>
              <a:rPr lang="en-US" sz="3200" dirty="0" err="1"/>
              <a:t>Scala</a:t>
            </a:r>
            <a:r>
              <a:rPr lang="en-US" sz="3200" dirty="0"/>
              <a:t>, Python</a:t>
            </a:r>
          </a:p>
          <a:p>
            <a:r>
              <a:rPr lang="en-US" sz="3200" dirty="0"/>
              <a:t>Interactive shell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880" y="2590565"/>
            <a:ext cx="835473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rgbClr val="FF66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6923" y="1289626"/>
            <a:ext cx="79028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Fast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 and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Expressive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 Cluster Computing System Compatible with Apache Hadoop</a:t>
            </a:r>
          </a:p>
        </p:txBody>
      </p:sp>
      <p:sp>
        <p:nvSpPr>
          <p:cNvPr id="24" name="Rounded Rectangle 23"/>
          <p:cNvSpPr/>
          <p:nvPr/>
        </p:nvSpPr>
        <p:spPr>
          <a:xfrm rot="634753">
            <a:off x="5748141" y="3366029"/>
            <a:ext cx="2784268" cy="667423"/>
          </a:xfrm>
          <a:prstGeom prst="roundRect">
            <a:avLst/>
          </a:prstGeom>
          <a:solidFill>
            <a:schemeClr val="bg1">
              <a:lumMod val="85000"/>
              <a:alpha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4000" b="1" dirty="0">
                <a:solidFill>
                  <a:srgbClr val="FF6600"/>
                </a:solidFill>
                <a:latin typeface="Corbel"/>
                <a:cs typeface="Corbel"/>
              </a:rPr>
              <a:t>2-5× </a:t>
            </a:r>
            <a:r>
              <a:rPr lang="en-US" sz="2800" dirty="0">
                <a:solidFill>
                  <a:srgbClr val="FF6600"/>
                </a:solidFill>
                <a:latin typeface="Corbel"/>
                <a:cs typeface="Corbel"/>
              </a:rPr>
              <a:t>less code</a:t>
            </a:r>
          </a:p>
        </p:txBody>
      </p:sp>
      <p:sp>
        <p:nvSpPr>
          <p:cNvPr id="25" name="Rounded Rectangle 24"/>
          <p:cNvSpPr/>
          <p:nvPr/>
        </p:nvSpPr>
        <p:spPr>
          <a:xfrm rot="531739">
            <a:off x="962736" y="2849902"/>
            <a:ext cx="3778962" cy="1188811"/>
          </a:xfrm>
          <a:prstGeom prst="roundRect">
            <a:avLst/>
          </a:prstGeom>
          <a:solidFill>
            <a:schemeClr val="bg1">
              <a:lumMod val="85000"/>
              <a:alpha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400" dirty="0">
                <a:solidFill>
                  <a:srgbClr val="FF6600"/>
                </a:solidFill>
                <a:latin typeface="Corbel"/>
                <a:cs typeface="Corbel"/>
              </a:rPr>
              <a:t>Up to </a:t>
            </a:r>
            <a:r>
              <a:rPr lang="en-US" sz="4000" b="1" dirty="0">
                <a:solidFill>
                  <a:srgbClr val="FF6600"/>
                </a:solidFill>
                <a:latin typeface="Corbel"/>
                <a:cs typeface="Corbel"/>
              </a:rPr>
              <a:t>10×</a:t>
            </a:r>
            <a:r>
              <a:rPr lang="en-US" sz="2400" dirty="0">
                <a:solidFill>
                  <a:srgbClr val="FF6600"/>
                </a:solidFill>
                <a:latin typeface="Corbel"/>
                <a:cs typeface="Corbel"/>
              </a:rPr>
              <a:t> faster on disk,</a:t>
            </a:r>
            <a:br>
              <a:rPr lang="en-US" sz="2400" dirty="0">
                <a:solidFill>
                  <a:srgbClr val="FF6600"/>
                </a:solidFill>
                <a:latin typeface="Corbel"/>
                <a:cs typeface="Corbel"/>
              </a:rPr>
            </a:br>
            <a:r>
              <a:rPr lang="en-US" sz="4000" b="1" dirty="0">
                <a:solidFill>
                  <a:srgbClr val="FF6600"/>
                </a:solidFill>
                <a:latin typeface="Corbel"/>
                <a:cs typeface="Corbel"/>
              </a:rPr>
              <a:t>100×</a:t>
            </a:r>
            <a:r>
              <a:rPr lang="en-US" sz="3200" b="1" dirty="0">
                <a:solidFill>
                  <a:srgbClr val="FF6600"/>
                </a:solidFill>
                <a:latin typeface="Corbel"/>
                <a:cs typeface="Corbel"/>
              </a:rPr>
              <a:t> </a:t>
            </a:r>
            <a:r>
              <a:rPr lang="en-US" sz="2400" dirty="0">
                <a:solidFill>
                  <a:srgbClr val="FF6600"/>
                </a:solidFill>
                <a:latin typeface="Corbel"/>
                <a:cs typeface="Corbel"/>
              </a:rPr>
              <a:t>in memory</a:t>
            </a:r>
          </a:p>
        </p:txBody>
      </p:sp>
    </p:spTree>
    <p:extLst>
      <p:ext uri="{BB962C8B-B14F-4D97-AF65-F5344CB8AC3E}">
        <p14:creationId xmlns:p14="http://schemas.microsoft.com/office/powerpoint/2010/main" val="72181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00FF"/>
                </a:solidFill>
              </a:rPr>
              <a:t>Get Started on </a:t>
            </a:r>
            <a:br>
              <a:rPr lang="en-US" sz="3600" dirty="0">
                <a:solidFill>
                  <a:srgbClr val="0000FF"/>
                </a:solidFill>
              </a:rPr>
            </a:b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463" y="1600201"/>
            <a:ext cx="346233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</a:rPr>
              <a:t>Up and Running in a Few Steps</a:t>
            </a:r>
          </a:p>
          <a:p>
            <a:r>
              <a:rPr lang="en-US" dirty="0"/>
              <a:t>Download</a:t>
            </a:r>
          </a:p>
          <a:p>
            <a:r>
              <a:rPr lang="en-US" dirty="0"/>
              <a:t>Unzip</a:t>
            </a:r>
          </a:p>
          <a:p>
            <a:r>
              <a:rPr lang="en-US" dirty="0"/>
              <a:t>Shell</a:t>
            </a:r>
          </a:p>
          <a:p>
            <a:pPr marL="0" indent="0">
              <a:buNone/>
            </a:pPr>
            <a:endParaRPr lang="en-US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</a:rPr>
              <a:t>Project Resources</a:t>
            </a:r>
          </a:p>
          <a:p>
            <a:r>
              <a:rPr lang="en-US" dirty="0"/>
              <a:t>Examples on the Project Site</a:t>
            </a:r>
          </a:p>
          <a:p>
            <a:r>
              <a:rPr lang="en-US" dirty="0"/>
              <a:t>Examples in the Distribution</a:t>
            </a:r>
          </a:p>
          <a:p>
            <a:r>
              <a:rPr lang="en-US" dirty="0"/>
              <a:t>Documentation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848549" y="5431390"/>
            <a:ext cx="28080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http://</a:t>
            </a:r>
            <a:r>
              <a:rPr lang="en-US" sz="2000" dirty="0" err="1"/>
              <a:t>spark.apache.org</a:t>
            </a:r>
            <a:endParaRPr lang="en-US" sz="2000" dirty="0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2B6117DF-7136-9348-A3CB-91B91E124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1" y="0"/>
            <a:ext cx="5410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2520"/>
      </p:ext>
    </p:extLst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1462" y="228600"/>
            <a:ext cx="8601075" cy="3200400"/>
          </a:xfrm>
        </p:spPr>
        <p:txBody>
          <a:bodyPr/>
          <a:lstStyle/>
          <a:p>
            <a:r>
              <a:rPr lang="en-US" sz="6000" dirty="0"/>
              <a:t>Demo </a:t>
            </a:r>
            <a:br>
              <a:rPr lang="en-US" sz="7200" dirty="0"/>
            </a:br>
            <a:r>
              <a:rPr lang="en-US" sz="7200" dirty="0"/>
              <a:t>   </a:t>
            </a:r>
            <a:r>
              <a:rPr lang="en-US" sz="4800" dirty="0"/>
              <a:t>of </a:t>
            </a:r>
            <a:br>
              <a:rPr lang="en-US" sz="7200" dirty="0"/>
            </a:br>
            <a:r>
              <a:rPr lang="en-US" sz="11500" dirty="0"/>
              <a:t>PySpark</a:t>
            </a:r>
            <a:endParaRPr lang="en-US" sz="7200" dirty="0"/>
          </a:p>
        </p:txBody>
      </p:sp>
      <p:sp>
        <p:nvSpPr>
          <p:cNvPr id="6" name="Vertical Text Placeholder 5"/>
          <p:cNvSpPr>
            <a:spLocks noGrp="1"/>
          </p:cNvSpPr>
          <p:nvPr>
            <p:ph idx="1"/>
          </p:nvPr>
        </p:nvSpPr>
        <p:spPr>
          <a:xfrm>
            <a:off x="276183" y="4495800"/>
            <a:ext cx="8595360" cy="1811554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42537439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00FF"/>
                </a:solidFill>
              </a:rPr>
              <a:t>What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1752600"/>
            <a:ext cx="8595360" cy="455475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3200" dirty="0"/>
              <a:t>Improves efficiency through </a:t>
            </a:r>
            <a:r>
              <a:rPr lang="en-US" sz="3200" b="1" dirty="0"/>
              <a:t>in-memory computing:</a:t>
            </a:r>
          </a:p>
          <a:p>
            <a:pPr lvl="1">
              <a:buFont typeface="Arial"/>
              <a:buChar char="•"/>
            </a:pPr>
            <a:r>
              <a:rPr lang="en-US" sz="3000" b="1" dirty="0"/>
              <a:t>1 second = 1000 milliseconds</a:t>
            </a:r>
          </a:p>
          <a:p>
            <a:pPr lvl="1">
              <a:buFont typeface="Arial"/>
              <a:buChar char="•"/>
            </a:pPr>
            <a:r>
              <a:rPr lang="en-US" sz="3000" b="1" dirty="0">
                <a:solidFill>
                  <a:srgbClr val="7030A0"/>
                </a:solidFill>
              </a:rPr>
              <a:t>Memory data access: 10 milliseconds</a:t>
            </a:r>
          </a:p>
          <a:p>
            <a:pPr lvl="1">
              <a:buFont typeface="Arial"/>
              <a:buChar char="•"/>
            </a:pPr>
            <a:r>
              <a:rPr lang="en-US" sz="3000" b="1" dirty="0">
                <a:solidFill>
                  <a:srgbClr val="7030A0"/>
                </a:solidFill>
              </a:rPr>
              <a:t>Disk data access: 1000 milliseconds</a:t>
            </a:r>
          </a:p>
          <a:p>
            <a:pPr>
              <a:buFont typeface="Arial"/>
              <a:buChar char="•"/>
            </a:pPr>
            <a:r>
              <a:rPr lang="en-US" sz="3200" dirty="0"/>
              <a:t>General computation graphs (DAG)</a:t>
            </a:r>
          </a:p>
          <a:p>
            <a:pPr>
              <a:buFont typeface="Arial"/>
              <a:buChar char="•"/>
            </a:pPr>
            <a:r>
              <a:rPr lang="en-US" sz="3200" dirty="0"/>
              <a:t>As much as 100x faster</a:t>
            </a:r>
            <a:endParaRPr lang="en-US" sz="2800" dirty="0"/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0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535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00FF"/>
                </a:solidFill>
              </a:rPr>
              <a:t>Architecture of</a:t>
            </a: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2209800" cy="972530"/>
          </a:xfrm>
          <a:prstGeom prst="rect">
            <a:avLst/>
          </a:prstGeom>
        </p:spPr>
      </p:pic>
      <p:pic>
        <p:nvPicPr>
          <p:cNvPr id="7" name="Content Placeholder 6" descr="spark-cluster-overview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679" b="-10679"/>
          <a:stretch>
            <a:fillRect/>
          </a:stretch>
        </p:blipFill>
        <p:spPr>
          <a:xfrm>
            <a:off x="276225" y="1423988"/>
            <a:ext cx="8594725" cy="4883150"/>
          </a:xfrm>
        </p:spPr>
      </p:pic>
    </p:spTree>
    <p:extLst>
      <p:ext uri="{BB962C8B-B14F-4D97-AF65-F5344CB8AC3E}">
        <p14:creationId xmlns:p14="http://schemas.microsoft.com/office/powerpoint/2010/main" val="4194875860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00FF"/>
                </a:solidFill>
              </a:rPr>
              <a:t>What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1752600"/>
            <a:ext cx="8595360" cy="455475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3200" dirty="0"/>
              <a:t>Improves usability by rich API</a:t>
            </a:r>
          </a:p>
          <a:p>
            <a:pPr lvl="1">
              <a:buFont typeface="Arial"/>
              <a:buChar char="•"/>
            </a:pPr>
            <a:r>
              <a:rPr lang="en-US" sz="3000" dirty="0"/>
              <a:t>Scala</a:t>
            </a:r>
          </a:p>
          <a:p>
            <a:pPr lvl="1">
              <a:buFont typeface="Arial"/>
              <a:buChar char="•"/>
            </a:pPr>
            <a:r>
              <a:rPr lang="en-US" sz="3000" dirty="0"/>
              <a:t>Java</a:t>
            </a:r>
          </a:p>
          <a:p>
            <a:pPr lvl="1">
              <a:buFont typeface="Arial"/>
              <a:buChar char="•"/>
            </a:pPr>
            <a:r>
              <a:rPr lang="en-US" sz="3000" b="1" dirty="0">
                <a:solidFill>
                  <a:srgbClr val="C00000"/>
                </a:solidFill>
              </a:rPr>
              <a:t>Python (simple &amp; expressive API)</a:t>
            </a:r>
          </a:p>
          <a:p>
            <a:pPr lvl="2">
              <a:buFont typeface="Arial"/>
              <a:buChar char="•"/>
            </a:pPr>
            <a:r>
              <a:rPr lang="en-US" sz="2800" b="1" dirty="0">
                <a:solidFill>
                  <a:srgbClr val="C00000"/>
                </a:solidFill>
              </a:rPr>
              <a:t>PySpark (interactive shell)</a:t>
            </a:r>
          </a:p>
          <a:p>
            <a:pPr lvl="1">
              <a:buFont typeface="Arial"/>
              <a:buChar char="•"/>
            </a:pPr>
            <a:r>
              <a:rPr lang="en-US" sz="3000" dirty="0"/>
              <a:t>SQL</a:t>
            </a:r>
          </a:p>
          <a:p>
            <a:pPr lvl="1">
              <a:buFont typeface="Arial"/>
              <a:buChar char="•"/>
            </a:pPr>
            <a:endParaRPr lang="en-US" sz="3000" dirty="0"/>
          </a:p>
          <a:p>
            <a:pPr lvl="1">
              <a:buFont typeface="Arial"/>
              <a:buChar char="•"/>
            </a:pPr>
            <a:r>
              <a:rPr lang="en-US" sz="3000" dirty="0"/>
              <a:t>Often 2-10x less code</a:t>
            </a: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0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451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FF"/>
                </a:solidFill>
              </a:rPr>
              <a:t>Language Support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half" idx="1"/>
          </p:nvPr>
        </p:nvSpPr>
        <p:spPr>
          <a:xfrm>
            <a:off x="5668442" y="1592816"/>
            <a:ext cx="3388341" cy="4386260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</a:rPr>
              <a:t>Standalone Programs</a:t>
            </a:r>
          </a:p>
          <a:p>
            <a:pPr marL="117475" indent="-117475"/>
            <a:r>
              <a:rPr lang="en-US" sz="2000" dirty="0"/>
              <a:t>Python, </a:t>
            </a:r>
            <a:r>
              <a:rPr lang="en-US" sz="2000" dirty="0" err="1"/>
              <a:t>Scala</a:t>
            </a:r>
            <a:r>
              <a:rPr lang="en-US" sz="2000" dirty="0"/>
              <a:t>, &amp; Java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</a:rPr>
              <a:t>Interactive Shells</a:t>
            </a:r>
            <a:endParaRPr lang="en-US" sz="2000" b="1" dirty="0"/>
          </a:p>
          <a:p>
            <a:pPr marL="174625" indent="-174625"/>
            <a:r>
              <a:rPr lang="en-US" sz="2000" dirty="0"/>
              <a:t>Python &amp; </a:t>
            </a:r>
            <a:r>
              <a:rPr lang="en-US" sz="2000" dirty="0" err="1"/>
              <a:t>Scala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</a:rPr>
              <a:t>Performance</a:t>
            </a:r>
          </a:p>
          <a:p>
            <a:pPr marL="174625" indent="-174625"/>
            <a:r>
              <a:rPr lang="en-US" sz="2000" dirty="0"/>
              <a:t>Java &amp; </a:t>
            </a:r>
            <a:r>
              <a:rPr lang="en-US" sz="2000" dirty="0" err="1"/>
              <a:t>Scala</a:t>
            </a:r>
            <a:r>
              <a:rPr lang="en-US" sz="2000" dirty="0"/>
              <a:t> are faster due to static typing</a:t>
            </a:r>
          </a:p>
          <a:p>
            <a:pPr marL="174625" indent="-174625"/>
            <a:r>
              <a:rPr lang="en-US" sz="2000" dirty="0"/>
              <a:t>…but Python is often fine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/>
          </p:nvPr>
        </p:nvSpPr>
        <p:spPr>
          <a:xfrm>
            <a:off x="381000" y="933092"/>
            <a:ext cx="5120944" cy="1373754"/>
          </a:xfrm>
          <a:solidFill>
            <a:schemeClr val="bg1">
              <a:lumMod val="85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numCol="1">
            <a:noAutofit/>
          </a:bodyPr>
          <a:lstStyle/>
          <a:p>
            <a:pPr marL="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dirty="0">
                <a:solidFill>
                  <a:srgbClr val="0000FF"/>
                </a:solidFill>
              </a:rPr>
              <a:t>Python</a:t>
            </a:r>
            <a:endParaRPr lang="en-US" sz="14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400" dirty="0">
                <a:latin typeface="Lucida Console"/>
                <a:cs typeface="Lucida Console"/>
              </a:rPr>
              <a:t># </a:t>
            </a:r>
            <a:r>
              <a:rPr lang="en-US" sz="1400" dirty="0" err="1">
                <a:latin typeface="Lucida Console"/>
                <a:cs typeface="Lucida Console"/>
              </a:rPr>
              <a:t>sc</a:t>
            </a:r>
            <a:r>
              <a:rPr lang="en-US" sz="1400" dirty="0">
                <a:latin typeface="Lucida Console"/>
                <a:cs typeface="Lucida Console"/>
              </a:rPr>
              <a:t> : </a:t>
            </a:r>
            <a:r>
              <a:rPr lang="en-US" sz="1400" dirty="0" err="1">
                <a:latin typeface="Lucida Console"/>
                <a:cs typeface="Lucida Console"/>
              </a:rPr>
              <a:t>SparkContext</a:t>
            </a: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400" dirty="0">
                <a:latin typeface="Lucida Console"/>
                <a:cs typeface="Lucida Console"/>
              </a:rPr>
              <a:t>lines = </a:t>
            </a:r>
            <a:r>
              <a:rPr lang="en-US" sz="1400" dirty="0" err="1">
                <a:latin typeface="Lucida Console"/>
                <a:cs typeface="Lucida Console"/>
              </a:rPr>
              <a:t>sc.textFile</a:t>
            </a:r>
            <a:r>
              <a:rPr lang="en-US" sz="1400" dirty="0">
                <a:latin typeface="Lucida Console"/>
                <a:cs typeface="Lucida Console"/>
              </a:rPr>
              <a:t>(...)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 err="1">
                <a:latin typeface="Lucida Console"/>
                <a:cs typeface="Lucida Console"/>
              </a:rPr>
              <a:t>lines.</a:t>
            </a:r>
            <a:r>
              <a:rPr lang="en-US" sz="14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lambda s: “ERROR” in s</a:t>
            </a:r>
            <a:r>
              <a:rPr lang="en-US" sz="1400" dirty="0">
                <a:latin typeface="Lucida Console"/>
                <a:cs typeface="Lucida Console"/>
              </a:rPr>
              <a:t>).</a:t>
            </a:r>
            <a:r>
              <a:rPr lang="en-US" sz="14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>
                <a:latin typeface="Lucida Console"/>
                <a:cs typeface="Lucida Console"/>
              </a:rPr>
              <a:t>()</a:t>
            </a:r>
            <a:endParaRPr lang="en-US" sz="1400" b="1" dirty="0">
              <a:solidFill>
                <a:srgbClr val="FF6600"/>
              </a:solidFill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81000" y="2590800"/>
            <a:ext cx="5123645" cy="125858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1200"/>
              </a:spcBef>
              <a:buFont typeface="Arial"/>
              <a:buNone/>
            </a:pPr>
            <a:r>
              <a:rPr lang="en-US" b="1" dirty="0" err="1">
                <a:solidFill>
                  <a:srgbClr val="0000FF"/>
                </a:solidFill>
              </a:rPr>
              <a:t>Scala</a:t>
            </a:r>
            <a:endParaRPr lang="en-US" sz="14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lnSpc>
                <a:spcPct val="80000"/>
              </a:lnSpc>
              <a:spcBef>
                <a:spcPts val="1200"/>
              </a:spcBef>
              <a:buFont typeface="Arial"/>
              <a:buNone/>
            </a:pPr>
            <a:r>
              <a:rPr lang="en-US" sz="1400" b="1" dirty="0" err="1">
                <a:latin typeface="Lucida Console"/>
                <a:cs typeface="Lucida Console"/>
              </a:rPr>
              <a:t>val</a:t>
            </a:r>
            <a:r>
              <a:rPr lang="en-US" sz="1400" dirty="0">
                <a:latin typeface="Lucida Console"/>
                <a:cs typeface="Lucida Console"/>
              </a:rPr>
              <a:t> lines = </a:t>
            </a:r>
            <a:r>
              <a:rPr lang="en-US" sz="1400" dirty="0" err="1">
                <a:latin typeface="Lucida Console"/>
                <a:cs typeface="Lucida Console"/>
              </a:rPr>
              <a:t>sc.textFile</a:t>
            </a:r>
            <a:r>
              <a:rPr lang="en-US" sz="1400" dirty="0">
                <a:latin typeface="Lucida Console"/>
                <a:cs typeface="Lucida Console"/>
              </a:rPr>
              <a:t>(...)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 err="1">
                <a:latin typeface="Lucida Console"/>
                <a:cs typeface="Lucida Console"/>
              </a:rPr>
              <a:t>lines.</a:t>
            </a:r>
            <a:r>
              <a:rPr lang="en-US" sz="14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x =&gt; </a:t>
            </a:r>
            <a:r>
              <a:rPr lang="en-US" sz="1400" dirty="0" err="1">
                <a:solidFill>
                  <a:srgbClr val="FF0080"/>
                </a:solidFill>
                <a:latin typeface="Lucida Console"/>
                <a:cs typeface="Lucida Console"/>
              </a:rPr>
              <a:t>x.contains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(“ERROR”)</a:t>
            </a:r>
            <a:r>
              <a:rPr lang="en-US" sz="1400" dirty="0">
                <a:latin typeface="Lucida Console"/>
                <a:cs typeface="Lucida Console"/>
              </a:rPr>
              <a:t>).</a:t>
            </a:r>
            <a:r>
              <a:rPr lang="en-US" sz="14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>
                <a:latin typeface="Lucida Console"/>
                <a:cs typeface="Lucida Console"/>
              </a:rPr>
              <a:t>()</a:t>
            </a:r>
            <a:endParaRPr lang="en-US" sz="1400" b="1" dirty="0">
              <a:solidFill>
                <a:srgbClr val="FF6600"/>
              </a:solidFill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381000" y="4038600"/>
            <a:ext cx="5105400" cy="188630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1200"/>
              </a:spcBef>
              <a:buFont typeface="Arial"/>
              <a:buNone/>
            </a:pPr>
            <a:r>
              <a:rPr lang="en-US" b="1" dirty="0">
                <a:solidFill>
                  <a:srgbClr val="0000FF"/>
                </a:solidFill>
              </a:rPr>
              <a:t>Java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400" dirty="0" err="1">
                <a:latin typeface="Lucida Console"/>
                <a:cs typeface="Lucida Console"/>
              </a:rPr>
              <a:t>JavaRDD</a:t>
            </a:r>
            <a:r>
              <a:rPr lang="en-US" sz="1400" dirty="0">
                <a:latin typeface="Lucida Console"/>
                <a:cs typeface="Lucida Console"/>
              </a:rPr>
              <a:t>&lt;String&gt; lines = </a:t>
            </a:r>
            <a:r>
              <a:rPr lang="en-US" sz="1400" dirty="0" err="1">
                <a:latin typeface="Lucida Console"/>
                <a:cs typeface="Lucida Console"/>
              </a:rPr>
              <a:t>sc.textFile</a:t>
            </a:r>
            <a:r>
              <a:rPr lang="en-US" sz="1400" dirty="0">
                <a:latin typeface="Lucida Console"/>
                <a:cs typeface="Lucida Console"/>
              </a:rPr>
              <a:t>(...);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 err="1">
                <a:latin typeface="Lucida Console"/>
                <a:cs typeface="Lucida Console"/>
              </a:rPr>
              <a:t>lines.</a:t>
            </a:r>
            <a:r>
              <a:rPr lang="en-US" sz="14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b="1" dirty="0">
                <a:latin typeface="Lucida Console"/>
                <a:cs typeface="Lucida Console"/>
              </a:rPr>
              <a:t>new</a:t>
            </a:r>
            <a:r>
              <a:rPr lang="en-US" sz="1400" dirty="0">
                <a:latin typeface="Lucida Console"/>
                <a:cs typeface="Lucida Console"/>
              </a:rPr>
              <a:t> Function&lt;String, Boolean&gt;(){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>
                <a:latin typeface="Lucida Console"/>
                <a:cs typeface="Lucida Console"/>
              </a:rPr>
              <a:t>  Boolean call(String s) {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>
                <a:latin typeface="Lucida Console"/>
                <a:cs typeface="Lucida Console"/>
              </a:rPr>
              <a:t>    </a:t>
            </a:r>
            <a:r>
              <a:rPr lang="en-US" sz="1400" b="1" dirty="0">
                <a:latin typeface="Lucida Console"/>
                <a:cs typeface="Lucida Console"/>
              </a:rPr>
              <a:t>return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err="1">
                <a:latin typeface="Lucida Console"/>
                <a:cs typeface="Lucida Console"/>
              </a:rPr>
              <a:t>s.contains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ERROR</a:t>
            </a:r>
            <a:r>
              <a:rPr lang="en-US" sz="14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400" dirty="0">
                <a:latin typeface="Lucida Console"/>
                <a:cs typeface="Lucida Console"/>
              </a:rPr>
              <a:t>);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>
                <a:latin typeface="Lucida Console"/>
                <a:cs typeface="Lucida Console"/>
              </a:rPr>
              <a:t>  }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>
                <a:latin typeface="Lucida Console"/>
                <a:cs typeface="Lucida Console"/>
              </a:rPr>
              <a:t>}).</a:t>
            </a:r>
            <a:r>
              <a:rPr lang="en-US" sz="14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11459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2" y="228600"/>
            <a:ext cx="8601075" cy="609600"/>
          </a:xfrm>
        </p:spPr>
        <p:txBody>
          <a:bodyPr/>
          <a:lstStyle/>
          <a:p>
            <a:r>
              <a:rPr lang="en-US" sz="4400" dirty="0">
                <a:solidFill>
                  <a:srgbClr val="0000FF"/>
                </a:solidFill>
              </a:rPr>
              <a:t>Data Abstractions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914400"/>
            <a:ext cx="8595360" cy="539295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3200" b="1" dirty="0">
                <a:solidFill>
                  <a:srgbClr val="7030A0"/>
                </a:solidFill>
              </a:rPr>
              <a:t>RDDs: Resilient Distributed Datasets</a:t>
            </a:r>
          </a:p>
          <a:p>
            <a:pPr lvl="1">
              <a:buFont typeface="Arial"/>
              <a:buChar char="•"/>
            </a:pPr>
            <a:r>
              <a:rPr lang="en-US" sz="2600" dirty="0"/>
              <a:t>Immutable, partitioned collection of objects</a:t>
            </a:r>
          </a:p>
          <a:p>
            <a:pPr lvl="1">
              <a:buFont typeface="Arial"/>
              <a:buChar char="•"/>
            </a:pPr>
            <a:r>
              <a:rPr lang="en-US" sz="2600" dirty="0"/>
              <a:t>Partitioned for distributed and parallel processing</a:t>
            </a:r>
          </a:p>
          <a:p>
            <a:pPr lvl="1">
              <a:buFont typeface="Arial"/>
              <a:buChar char="•"/>
            </a:pPr>
            <a:r>
              <a:rPr lang="en-US" sz="2600" dirty="0"/>
              <a:t>Low-level API</a:t>
            </a:r>
          </a:p>
          <a:p>
            <a:pPr>
              <a:buFont typeface="Arial"/>
              <a:buChar char="•"/>
            </a:pPr>
            <a:r>
              <a:rPr lang="en-US" sz="3200" b="1" dirty="0" err="1">
                <a:solidFill>
                  <a:srgbClr val="7030A0"/>
                </a:solidFill>
              </a:rPr>
              <a:t>DataFrames</a:t>
            </a:r>
            <a:endParaRPr lang="en-US" sz="3200" b="1" dirty="0">
              <a:solidFill>
                <a:srgbClr val="7030A0"/>
              </a:solidFill>
            </a:endParaRPr>
          </a:p>
          <a:p>
            <a:pPr lvl="1">
              <a:buFont typeface="Arial"/>
              <a:buChar char="•"/>
            </a:pPr>
            <a:r>
              <a:rPr lang="en-US" sz="2600" dirty="0"/>
              <a:t>A table of named columns</a:t>
            </a:r>
          </a:p>
          <a:p>
            <a:pPr lvl="1">
              <a:buFont typeface="Arial"/>
              <a:buChar char="•"/>
            </a:pPr>
            <a:r>
              <a:rPr lang="en-US" sz="2600" dirty="0"/>
              <a:t>Partitioned for distributed and parallel processing</a:t>
            </a:r>
          </a:p>
          <a:p>
            <a:pPr lvl="1">
              <a:buFont typeface="Arial"/>
              <a:buChar char="•"/>
            </a:pPr>
            <a:r>
              <a:rPr lang="en-US" sz="2600" dirty="0"/>
              <a:t>High-Level API</a:t>
            </a:r>
          </a:p>
          <a:p>
            <a:pPr lvl="1">
              <a:buFont typeface="Arial"/>
              <a:buChar char="•"/>
            </a:pPr>
            <a:endParaRPr lang="en-US" sz="2800" dirty="0">
              <a:solidFill>
                <a:srgbClr val="008000"/>
              </a:solidFill>
            </a:endParaRP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52400"/>
            <a:ext cx="2209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37926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2" y="228600"/>
            <a:ext cx="8601075" cy="609600"/>
          </a:xfrm>
        </p:spPr>
        <p:txBody>
          <a:bodyPr/>
          <a:lstStyle/>
          <a:p>
            <a:r>
              <a:rPr lang="en-US" sz="4400" dirty="0">
                <a:solidFill>
                  <a:srgbClr val="0000FF"/>
                </a:solidFill>
              </a:rPr>
              <a:t>Data Abstractions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914400"/>
            <a:ext cx="8595360" cy="539295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3200" b="1" dirty="0">
                <a:solidFill>
                  <a:srgbClr val="7030A0"/>
                </a:solidFill>
              </a:rPr>
              <a:t>RDDs: Resilient Distributed Datasets</a:t>
            </a:r>
          </a:p>
          <a:p>
            <a:pPr lvl="1">
              <a:buFont typeface="Arial"/>
              <a:buChar char="•"/>
            </a:pPr>
            <a:r>
              <a:rPr lang="en-US" sz="2600" dirty="0"/>
              <a:t>Immutable, partitioned collection of objects</a:t>
            </a:r>
          </a:p>
          <a:p>
            <a:pPr lvl="1">
              <a:buFont typeface="Arial"/>
              <a:buChar char="•"/>
            </a:pPr>
            <a:r>
              <a:rPr lang="en-US" sz="2600" dirty="0"/>
              <a:t>Partitioned for distributed and parallel processing</a:t>
            </a:r>
          </a:p>
          <a:p>
            <a:pPr lvl="1">
              <a:buFont typeface="Arial"/>
              <a:buChar char="•"/>
            </a:pPr>
            <a:r>
              <a:rPr lang="en-US" sz="2600" dirty="0"/>
              <a:t>Low-level API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8000"/>
                </a:solidFill>
              </a:rPr>
              <a:t># rdd1 : source RDD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8000"/>
                </a:solidFill>
              </a:rPr>
              <a:t># rdd1 : RDD[String]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8000"/>
                </a:solidFill>
              </a:rPr>
              <a:t># filter() is a </a:t>
            </a:r>
            <a:r>
              <a:rPr lang="en-US" sz="2400" b="1" dirty="0">
                <a:solidFill>
                  <a:srgbClr val="008000"/>
                </a:solidFill>
              </a:rPr>
              <a:t>transformation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8000"/>
                </a:solidFill>
              </a:rPr>
              <a:t># x refers to an element of rdd1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rdd2 = rdd1.</a:t>
            </a:r>
            <a:r>
              <a:rPr lang="en-US" sz="2400" b="1" dirty="0">
                <a:solidFill>
                  <a:srgbClr val="0070C0"/>
                </a:solidFill>
              </a:rPr>
              <a:t>filter</a:t>
            </a:r>
            <a:r>
              <a:rPr lang="en-US" sz="2400" dirty="0">
                <a:solidFill>
                  <a:srgbClr val="0070C0"/>
                </a:solidFill>
              </a:rPr>
              <a:t>(lambda x: </a:t>
            </a:r>
            <a:r>
              <a:rPr lang="en-US" sz="2400" dirty="0" err="1">
                <a:solidFill>
                  <a:srgbClr val="0070C0"/>
                </a:solidFill>
              </a:rPr>
              <a:t>len</a:t>
            </a:r>
            <a:r>
              <a:rPr lang="en-US" sz="2400" dirty="0">
                <a:solidFill>
                  <a:srgbClr val="0070C0"/>
                </a:solidFill>
              </a:rPr>
              <a:t>(x) &gt; 80)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8000"/>
                </a:solidFill>
              </a:rPr>
              <a:t># rdd2: target RDD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8000"/>
                </a:solidFill>
              </a:rPr>
              <a:t># rdd2 : RDD[String]</a:t>
            </a: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52400"/>
            <a:ext cx="2209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23142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Illumina_Template_EXTERNAL_NON-MARKETING_MS2007">
  <a:themeElements>
    <a:clrScheme name="Illumina Colors">
      <a:dk1>
        <a:srgbClr val="4D4D4F"/>
      </a:dk1>
      <a:lt1>
        <a:srgbClr val="FFFFFF"/>
      </a:lt1>
      <a:dk2>
        <a:srgbClr val="4D4D4F"/>
      </a:dk2>
      <a:lt2>
        <a:srgbClr val="BBBBBB"/>
      </a:lt2>
      <a:accent1>
        <a:srgbClr val="AD73AC"/>
      </a:accent1>
      <a:accent2>
        <a:srgbClr val="7CA8D4"/>
      </a:accent2>
      <a:accent3>
        <a:srgbClr val="B9C980"/>
      </a:accent3>
      <a:accent4>
        <a:srgbClr val="D04C4F"/>
      </a:accent4>
      <a:accent5>
        <a:srgbClr val="D3BCD2"/>
      </a:accent5>
      <a:accent6>
        <a:srgbClr val="A9C1D9"/>
      </a:accent6>
      <a:hlink>
        <a:srgbClr val="B9C980"/>
      </a:hlink>
      <a:folHlink>
        <a:srgbClr val="7CA8D4"/>
      </a:folHlink>
    </a:clrScheme>
    <a:fontScheme name="2_IlluminaTemplateEXTERNAL01_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llumina Colors">
        <a:dk1>
          <a:srgbClr val="4D4D4F"/>
        </a:dk1>
        <a:lt1>
          <a:srgbClr val="FFFFFF"/>
        </a:lt1>
        <a:dk2>
          <a:srgbClr val="4D4D4F"/>
        </a:dk2>
        <a:lt2>
          <a:srgbClr val="BBBBBB"/>
        </a:lt2>
        <a:accent1>
          <a:srgbClr val="AD73AC"/>
        </a:accent1>
        <a:accent2>
          <a:srgbClr val="7CA8D4"/>
        </a:accent2>
        <a:accent3>
          <a:srgbClr val="B9C980"/>
        </a:accent3>
        <a:accent4>
          <a:srgbClr val="D04C4F"/>
        </a:accent4>
        <a:accent5>
          <a:srgbClr val="D3BCD2"/>
        </a:accent5>
        <a:accent6>
          <a:srgbClr val="A9C1D9"/>
        </a:accent6>
        <a:hlink>
          <a:srgbClr val="B9C980"/>
        </a:hlink>
        <a:folHlink>
          <a:srgbClr val="7CA8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llumina Colors">
        <a:dk1>
          <a:srgbClr val="4D4D4F"/>
        </a:dk1>
        <a:lt1>
          <a:srgbClr val="FFFFFF"/>
        </a:lt1>
        <a:dk2>
          <a:srgbClr val="4D4D4F"/>
        </a:dk2>
        <a:lt2>
          <a:srgbClr val="BBBBBB"/>
        </a:lt2>
        <a:accent1>
          <a:srgbClr val="AD73AC"/>
        </a:accent1>
        <a:accent2>
          <a:srgbClr val="7CA8D4"/>
        </a:accent2>
        <a:accent3>
          <a:srgbClr val="B9C980"/>
        </a:accent3>
        <a:accent4>
          <a:srgbClr val="D04C4F"/>
        </a:accent4>
        <a:accent5>
          <a:srgbClr val="D3BCD2"/>
        </a:accent5>
        <a:accent6>
          <a:srgbClr val="A9C1D9"/>
        </a:accent6>
        <a:hlink>
          <a:srgbClr val="B9C980"/>
        </a:hlink>
        <a:folHlink>
          <a:srgbClr val="7CA8D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IlluminaTemplateEXTERNAL01_08">
  <a:themeElements>
    <a:clrScheme name="Illumina Colors">
      <a:dk1>
        <a:srgbClr val="4D4D4F"/>
      </a:dk1>
      <a:lt1>
        <a:srgbClr val="FFFFFF"/>
      </a:lt1>
      <a:dk2>
        <a:srgbClr val="4D4D4F"/>
      </a:dk2>
      <a:lt2>
        <a:srgbClr val="BBBBBB"/>
      </a:lt2>
      <a:accent1>
        <a:srgbClr val="AD73AC"/>
      </a:accent1>
      <a:accent2>
        <a:srgbClr val="7CA8D4"/>
      </a:accent2>
      <a:accent3>
        <a:srgbClr val="B9C980"/>
      </a:accent3>
      <a:accent4>
        <a:srgbClr val="D04C4F"/>
      </a:accent4>
      <a:accent5>
        <a:srgbClr val="D3BCD2"/>
      </a:accent5>
      <a:accent6>
        <a:srgbClr val="A9C1D9"/>
      </a:accent6>
      <a:hlink>
        <a:srgbClr val="B9C980"/>
      </a:hlink>
      <a:folHlink>
        <a:srgbClr val="7CA8D4"/>
      </a:folHlink>
    </a:clrScheme>
    <a:fontScheme name="3_IlluminaTemplateEXTERNAL01_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llumina Colors">
        <a:dk1>
          <a:srgbClr val="4D4D4F"/>
        </a:dk1>
        <a:lt1>
          <a:srgbClr val="FFFFFF"/>
        </a:lt1>
        <a:dk2>
          <a:srgbClr val="4D4D4F"/>
        </a:dk2>
        <a:lt2>
          <a:srgbClr val="BBBBBB"/>
        </a:lt2>
        <a:accent1>
          <a:srgbClr val="AD73AC"/>
        </a:accent1>
        <a:accent2>
          <a:srgbClr val="7CA8D4"/>
        </a:accent2>
        <a:accent3>
          <a:srgbClr val="B9C980"/>
        </a:accent3>
        <a:accent4>
          <a:srgbClr val="D04C4F"/>
        </a:accent4>
        <a:accent5>
          <a:srgbClr val="D3BCD2"/>
        </a:accent5>
        <a:accent6>
          <a:srgbClr val="A9C1D9"/>
        </a:accent6>
        <a:hlink>
          <a:srgbClr val="B9C980"/>
        </a:hlink>
        <a:folHlink>
          <a:srgbClr val="7CA8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llumina Colors">
        <a:dk1>
          <a:srgbClr val="4D4D4F"/>
        </a:dk1>
        <a:lt1>
          <a:srgbClr val="FFFFFF"/>
        </a:lt1>
        <a:dk2>
          <a:srgbClr val="4D4D4F"/>
        </a:dk2>
        <a:lt2>
          <a:srgbClr val="BBBBBB"/>
        </a:lt2>
        <a:accent1>
          <a:srgbClr val="AD73AC"/>
        </a:accent1>
        <a:accent2>
          <a:srgbClr val="7CA8D4"/>
        </a:accent2>
        <a:accent3>
          <a:srgbClr val="B9C980"/>
        </a:accent3>
        <a:accent4>
          <a:srgbClr val="D04C4F"/>
        </a:accent4>
        <a:accent5>
          <a:srgbClr val="D3BCD2"/>
        </a:accent5>
        <a:accent6>
          <a:srgbClr val="A9C1D9"/>
        </a:accent6>
        <a:hlink>
          <a:srgbClr val="B9C980"/>
        </a:hlink>
        <a:folHlink>
          <a:srgbClr val="7CA8D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Illumina_Template_EXTERNAL_NON-MARKETING_MS2007.potx</Template>
  <TotalTime>17233</TotalTime>
  <Words>2279</Words>
  <Application>Microsoft Macintosh PowerPoint</Application>
  <PresentationFormat>On-screen Show (4:3)</PresentationFormat>
  <Paragraphs>359</Paragraphs>
  <Slides>39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Arial</vt:lpstr>
      <vt:lpstr>Avenir Black</vt:lpstr>
      <vt:lpstr>Consolas</vt:lpstr>
      <vt:lpstr>Corbel</vt:lpstr>
      <vt:lpstr>Courier New</vt:lpstr>
      <vt:lpstr>Helvetica Neue Light</vt:lpstr>
      <vt:lpstr>Lucida Console</vt:lpstr>
      <vt:lpstr>Lucida Grande</vt:lpstr>
      <vt:lpstr>Menlo-Bold</vt:lpstr>
      <vt:lpstr>Menlo-Regular</vt:lpstr>
      <vt:lpstr>Wingdings</vt:lpstr>
      <vt:lpstr>Illumina_Template_EXTERNAL_NON-MARKETING_MS2007</vt:lpstr>
      <vt:lpstr>4_IlluminaTemplateEXTERNAL01_08</vt:lpstr>
      <vt:lpstr> Introduction to </vt:lpstr>
      <vt:lpstr>What is</vt:lpstr>
      <vt:lpstr>What is</vt:lpstr>
      <vt:lpstr>What is</vt:lpstr>
      <vt:lpstr>Architecture of</vt:lpstr>
      <vt:lpstr>What is</vt:lpstr>
      <vt:lpstr>Language Support</vt:lpstr>
      <vt:lpstr>Data Abstractions in</vt:lpstr>
      <vt:lpstr>Data Abstractions in</vt:lpstr>
      <vt:lpstr>Data Abstractions in</vt:lpstr>
      <vt:lpstr>Data Abstractions in</vt:lpstr>
      <vt:lpstr>RDDs in</vt:lpstr>
      <vt:lpstr>RDDs Examples</vt:lpstr>
      <vt:lpstr>DataFrame Example:  with 4 columns and Billions of rows</vt:lpstr>
      <vt:lpstr>Operations in</vt:lpstr>
      <vt:lpstr>Working With RDDs</vt:lpstr>
      <vt:lpstr>Key Concepts in Spark</vt:lpstr>
      <vt:lpstr>DataFrame API</vt:lpstr>
      <vt:lpstr>Transformations &amp; Actions</vt:lpstr>
      <vt:lpstr>Example: Log Mining</vt:lpstr>
      <vt:lpstr>Interactive Shell</vt:lpstr>
      <vt:lpstr>Interactive Shell</vt:lpstr>
      <vt:lpstr>PySpark: interactive shell</vt:lpstr>
      <vt:lpstr>SparkContext (sc)</vt:lpstr>
      <vt:lpstr>Creating RDDs</vt:lpstr>
      <vt:lpstr>Basic Transformations</vt:lpstr>
      <vt:lpstr>Basic Transformations</vt:lpstr>
      <vt:lpstr>Basic Actions</vt:lpstr>
      <vt:lpstr>Working with Key-Value Pairs</vt:lpstr>
      <vt:lpstr>Some Key-Value Operations</vt:lpstr>
      <vt:lpstr>Example: Word Count</vt:lpstr>
      <vt:lpstr>Word Count in JDK8</vt:lpstr>
      <vt:lpstr>Other Key-Value Operations</vt:lpstr>
      <vt:lpstr>PageRank Performance</vt:lpstr>
      <vt:lpstr>Other Iterative Algorithms</vt:lpstr>
      <vt:lpstr>Conclusion</vt:lpstr>
      <vt:lpstr>SUMMARY: What is Spark?</vt:lpstr>
      <vt:lpstr>Get Started on  Spark</vt:lpstr>
      <vt:lpstr>Demo     of  PySpark</vt:lpstr>
    </vt:vector>
  </TitlesOfParts>
  <Company>Illumina,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mgalligani</dc:creator>
  <cp:lastModifiedBy>Parsian, Mahmoud</cp:lastModifiedBy>
  <cp:revision>266</cp:revision>
  <cp:lastPrinted>2014-02-23T08:32:16Z</cp:lastPrinted>
  <dcterms:created xsi:type="dcterms:W3CDTF">2010-03-25T23:49:58Z</dcterms:created>
  <dcterms:modified xsi:type="dcterms:W3CDTF">2022-04-15T18:50:48Z</dcterms:modified>
</cp:coreProperties>
</file>