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1" r:id="rId9"/>
    <p:sldId id="262"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0" d="100"/>
          <a:sy n="60" d="100"/>
        </p:scale>
        <p:origin x="72" y="13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196742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58667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367972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136902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136861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338767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372631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173412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235933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42299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F3EA76-37A9-44C1-B8DB-5582F0F26C55}" type="datetimeFigureOut">
              <a:rPr lang="zh-TW" altLang="en-US" smtClean="0"/>
              <a:t>2020/10/25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337629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3EA76-37A9-44C1-B8DB-5582F0F26C55}" type="datetimeFigureOut">
              <a:rPr lang="zh-TW" altLang="en-US" smtClean="0"/>
              <a:t>2020/10/25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E6FD1-CA12-4CDC-8579-4DAF85283061}" type="slidenum">
              <a:rPr lang="zh-TW" altLang="en-US" smtClean="0"/>
              <a:t>‹#›</a:t>
            </a:fld>
            <a:endParaRPr lang="zh-TW" altLang="en-US"/>
          </a:p>
        </p:txBody>
      </p:sp>
    </p:spTree>
    <p:extLst>
      <p:ext uri="{BB962C8B-B14F-4D97-AF65-F5344CB8AC3E}">
        <p14:creationId xmlns:p14="http://schemas.microsoft.com/office/powerpoint/2010/main" val="43891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Car Accident Severity</a:t>
            </a:r>
            <a:endParaRPr lang="zh-TW" altLang="en-US" dirty="0"/>
          </a:p>
        </p:txBody>
      </p:sp>
      <p:sp>
        <p:nvSpPr>
          <p:cNvPr id="3" name="副標題 2"/>
          <p:cNvSpPr>
            <a:spLocks noGrp="1"/>
          </p:cNvSpPr>
          <p:nvPr>
            <p:ph type="subTitle" idx="1"/>
          </p:nvPr>
        </p:nvSpPr>
        <p:spPr/>
        <p:txBody>
          <a:bodyPr/>
          <a:lstStyle/>
          <a:p>
            <a:r>
              <a:rPr lang="en-US" altLang="zh-TW" dirty="0" smtClean="0"/>
              <a:t>Wei-</a:t>
            </a:r>
            <a:r>
              <a:rPr lang="en-US" altLang="zh-TW" dirty="0" err="1" smtClean="0"/>
              <a:t>Che</a:t>
            </a:r>
            <a:r>
              <a:rPr lang="en-US" altLang="zh-TW" dirty="0"/>
              <a:t> </a:t>
            </a:r>
            <a:r>
              <a:rPr lang="en-US" altLang="zh-TW" dirty="0" smtClean="0"/>
              <a:t>Chung</a:t>
            </a:r>
            <a:endParaRPr lang="zh-TW" altLang="en-US" dirty="0"/>
          </a:p>
        </p:txBody>
      </p:sp>
    </p:spTree>
    <p:extLst>
      <p:ext uri="{BB962C8B-B14F-4D97-AF65-F5344CB8AC3E}">
        <p14:creationId xmlns:p14="http://schemas.microsoft.com/office/powerpoint/2010/main" val="333879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r>
              <a:rPr lang="en-US" altLang="zh-TW" dirty="0"/>
              <a:t>The purpose of this study is trying to explore the possible reasons and conditions that would cause more severe collisions in the Seattle. By finding the correlation between severity of collision level and corresponding condition, such like weather, location…etc., building prediction model to help government department setting up strategy to decrease highly dangerous collision happens.</a:t>
            </a:r>
            <a:endParaRPr lang="zh-TW" altLang="zh-TW" dirty="0"/>
          </a:p>
          <a:p>
            <a:endParaRPr lang="zh-TW" altLang="en-US" dirty="0"/>
          </a:p>
        </p:txBody>
      </p:sp>
    </p:spTree>
    <p:extLst>
      <p:ext uri="{BB962C8B-B14F-4D97-AF65-F5344CB8AC3E}">
        <p14:creationId xmlns:p14="http://schemas.microsoft.com/office/powerpoint/2010/main" val="52734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Information</a:t>
            </a:r>
            <a:endParaRPr lang="zh-TW" altLang="en-US" dirty="0"/>
          </a:p>
        </p:txBody>
      </p:sp>
      <p:sp>
        <p:nvSpPr>
          <p:cNvPr id="3" name="內容版面配置區 2"/>
          <p:cNvSpPr>
            <a:spLocks noGrp="1"/>
          </p:cNvSpPr>
          <p:nvPr>
            <p:ph idx="1"/>
          </p:nvPr>
        </p:nvSpPr>
        <p:spPr/>
        <p:txBody>
          <a:bodyPr/>
          <a:lstStyle/>
          <a:p>
            <a:r>
              <a:rPr lang="en-US" altLang="zh-TW" dirty="0"/>
              <a:t>The data used in this study is publicly available by Seattle Police Department, which includes records of all types of collisions, locations and more details (total 37 attributes) from 2004 to present.</a:t>
            </a:r>
            <a:endParaRPr lang="zh-TW" altLang="zh-TW" dirty="0"/>
          </a:p>
          <a:p>
            <a:r>
              <a:rPr lang="en-US" altLang="zh-TW" dirty="0"/>
              <a:t>In this data, totally we have 194673 observations. The severity of collision is the target variable for the study, which is assigned to five levels: fatality, serious injury, injury, prop damage and unknown, and used number 5 to 0 to represent these five level. However, in this data, we only have two severity level: injury (2) and prop damage (1).</a:t>
            </a:r>
            <a:endParaRPr lang="zh-TW" altLang="en-US" dirty="0"/>
          </a:p>
        </p:txBody>
      </p:sp>
    </p:spTree>
    <p:extLst>
      <p:ext uri="{BB962C8B-B14F-4D97-AF65-F5344CB8AC3E}">
        <p14:creationId xmlns:p14="http://schemas.microsoft.com/office/powerpoint/2010/main" val="383966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Information</a:t>
            </a:r>
            <a:endParaRPr lang="zh-TW" altLang="en-US" dirty="0"/>
          </a:p>
        </p:txBody>
      </p:sp>
      <p:sp>
        <p:nvSpPr>
          <p:cNvPr id="3" name="內容版面配置區 2"/>
          <p:cNvSpPr>
            <a:spLocks noGrp="1"/>
          </p:cNvSpPr>
          <p:nvPr>
            <p:ph idx="1"/>
          </p:nvPr>
        </p:nvSpPr>
        <p:spPr/>
        <p:txBody>
          <a:bodyPr/>
          <a:lstStyle/>
          <a:p>
            <a:r>
              <a:rPr lang="en-US" altLang="zh-TW" dirty="0"/>
              <a:t>For the attributes used in this study, we removed some irrelevant attributes, then processed the feature selection and picked up 15 attributes (as below table shows) which we have more correlation with our study.</a:t>
            </a:r>
            <a:endParaRPr lang="zh-TW" altLang="zh-TW" dirty="0"/>
          </a:p>
          <a:p>
            <a:endParaRPr lang="zh-TW" altLang="en-US" dirty="0"/>
          </a:p>
        </p:txBody>
      </p:sp>
      <p:pic>
        <p:nvPicPr>
          <p:cNvPr id="5" name="圖片 4"/>
          <p:cNvPicPr>
            <a:picLocks noChangeAspect="1"/>
          </p:cNvPicPr>
          <p:nvPr/>
        </p:nvPicPr>
        <p:blipFill>
          <a:blip r:embed="rId2"/>
          <a:stretch>
            <a:fillRect/>
          </a:stretch>
        </p:blipFill>
        <p:spPr>
          <a:xfrm>
            <a:off x="2110616" y="3429000"/>
            <a:ext cx="6407743" cy="3635267"/>
          </a:xfrm>
          <a:prstGeom prst="rect">
            <a:avLst/>
          </a:prstGeom>
        </p:spPr>
      </p:pic>
    </p:spTree>
    <p:extLst>
      <p:ext uri="{BB962C8B-B14F-4D97-AF65-F5344CB8AC3E}">
        <p14:creationId xmlns:p14="http://schemas.microsoft.com/office/powerpoint/2010/main" val="3391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Preprocessing</a:t>
            </a:r>
            <a:endParaRPr lang="en-US" altLang="zh-TW" dirty="0" smtClean="0"/>
          </a:p>
        </p:txBody>
      </p:sp>
      <p:sp>
        <p:nvSpPr>
          <p:cNvPr id="3" name="內容版面配置區 2"/>
          <p:cNvSpPr>
            <a:spLocks noGrp="1"/>
          </p:cNvSpPr>
          <p:nvPr>
            <p:ph idx="1"/>
          </p:nvPr>
        </p:nvSpPr>
        <p:spPr/>
        <p:txBody>
          <a:bodyPr/>
          <a:lstStyle/>
          <a:p>
            <a:r>
              <a:rPr lang="en-US" altLang="zh-TW" dirty="0" smtClean="0"/>
              <a:t>Since our dataset includes different types of data, such like text, string, or number. We need to transform these data so that we could apply analysis algorithms on them. Also, we have some attributes with different missing value condition. In order to keep our dataset as completed as possible, here we chose to interpolate the missing with meaningful values.</a:t>
            </a:r>
          </a:p>
          <a:p>
            <a:endParaRPr lang="zh-TW" altLang="en-US" dirty="0"/>
          </a:p>
        </p:txBody>
      </p:sp>
    </p:spTree>
    <p:extLst>
      <p:ext uri="{BB962C8B-B14F-4D97-AF65-F5344CB8AC3E}">
        <p14:creationId xmlns:p14="http://schemas.microsoft.com/office/powerpoint/2010/main" val="54820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Methodology</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We separated the dataset into training set (80%) and testing set (20%). In order to applying these machine learning algorithms, we also transformed the categorical attributes into some dummy representation.</a:t>
            </a:r>
            <a:endParaRPr lang="zh-TW" altLang="zh-TW" dirty="0"/>
          </a:p>
          <a:p>
            <a:r>
              <a:rPr lang="en-US" altLang="zh-TW" dirty="0"/>
              <a:t>In the study, we mainly considered four machine learning algorithms to build our prediction model:</a:t>
            </a:r>
            <a:endParaRPr lang="zh-TW" altLang="zh-TW" dirty="0"/>
          </a:p>
          <a:p>
            <a:pPr lvl="0"/>
            <a:r>
              <a:rPr lang="en-US" altLang="zh-TW" dirty="0"/>
              <a:t>K-Nearest Neighbor (KNN)</a:t>
            </a:r>
            <a:endParaRPr lang="zh-TW" altLang="zh-TW" dirty="0"/>
          </a:p>
          <a:p>
            <a:pPr lvl="0"/>
            <a:r>
              <a:rPr lang="en-US" altLang="zh-TW" dirty="0"/>
              <a:t>Decision Tree</a:t>
            </a:r>
            <a:endParaRPr lang="zh-TW" altLang="zh-TW" dirty="0"/>
          </a:p>
          <a:p>
            <a:pPr lvl="0"/>
            <a:r>
              <a:rPr lang="en-US" altLang="zh-TW" dirty="0"/>
              <a:t>Support Vector Machine (SVM)</a:t>
            </a:r>
            <a:endParaRPr lang="zh-TW" altLang="zh-TW" dirty="0"/>
          </a:p>
          <a:p>
            <a:pPr lvl="0"/>
            <a:r>
              <a:rPr lang="en-US" altLang="zh-TW" dirty="0"/>
              <a:t>Logistic Regression</a:t>
            </a:r>
            <a:endParaRPr lang="zh-TW" altLang="zh-TW" dirty="0"/>
          </a:p>
          <a:p>
            <a:endParaRPr lang="zh-TW" altLang="en-US" dirty="0"/>
          </a:p>
        </p:txBody>
      </p:sp>
    </p:spTree>
    <p:extLst>
      <p:ext uri="{BB962C8B-B14F-4D97-AF65-F5344CB8AC3E}">
        <p14:creationId xmlns:p14="http://schemas.microsoft.com/office/powerpoint/2010/main" val="79511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 and Evaluation</a:t>
            </a:r>
            <a:endParaRPr lang="zh-TW" altLang="en-US" dirty="0"/>
          </a:p>
        </p:txBody>
      </p:sp>
      <p:sp>
        <p:nvSpPr>
          <p:cNvPr id="3" name="內容版面配置區 2"/>
          <p:cNvSpPr>
            <a:spLocks noGrp="1"/>
          </p:cNvSpPr>
          <p:nvPr>
            <p:ph idx="1"/>
          </p:nvPr>
        </p:nvSpPr>
        <p:spPr/>
        <p:txBody>
          <a:bodyPr/>
          <a:lstStyle/>
          <a:p>
            <a:r>
              <a:rPr lang="en-US" altLang="zh-TW" dirty="0" smtClean="0"/>
              <a:t>1. KNN</a:t>
            </a:r>
          </a:p>
          <a:p>
            <a:pPr lvl="1"/>
            <a:r>
              <a:rPr lang="en-US" altLang="zh-TW" dirty="0"/>
              <a:t>when k = 8 gives us the best accuracy about 74%</a:t>
            </a:r>
            <a:endParaRPr lang="en-US" altLang="zh-TW" dirty="0" smtClean="0"/>
          </a:p>
          <a:p>
            <a:r>
              <a:rPr lang="en-US" altLang="zh-TW" dirty="0" smtClean="0"/>
              <a:t>2. Decision Tree</a:t>
            </a:r>
          </a:p>
          <a:p>
            <a:pPr lvl="1"/>
            <a:r>
              <a:rPr lang="en-US" altLang="zh-TW" dirty="0"/>
              <a:t>when tree depth = 9 gives us the best accuracy about 76%</a:t>
            </a:r>
            <a:endParaRPr lang="en-US" altLang="zh-TW" dirty="0" smtClean="0"/>
          </a:p>
          <a:p>
            <a:r>
              <a:rPr lang="en-US" altLang="zh-TW" dirty="0" smtClean="0"/>
              <a:t>SVM</a:t>
            </a:r>
          </a:p>
          <a:p>
            <a:pPr lvl="1"/>
            <a:r>
              <a:rPr lang="en-US" altLang="zh-TW" dirty="0"/>
              <a:t>SVM gives us accuracy about 76</a:t>
            </a:r>
            <a:r>
              <a:rPr lang="en-US" altLang="zh-TW" dirty="0" smtClean="0"/>
              <a:t>%</a:t>
            </a:r>
          </a:p>
          <a:p>
            <a:r>
              <a:rPr lang="en-US" altLang="zh-TW" dirty="0" smtClean="0"/>
              <a:t>Logistic Regression</a:t>
            </a:r>
          </a:p>
          <a:p>
            <a:pPr lvl="1"/>
            <a:r>
              <a:rPr lang="en-US" altLang="zh-TW" dirty="0"/>
              <a:t>For logistic regression, it gives us accuracy about 76</a:t>
            </a:r>
            <a:r>
              <a:rPr lang="en-US" altLang="zh-TW" dirty="0" smtClean="0"/>
              <a:t>%</a:t>
            </a:r>
            <a:endParaRPr lang="zh-TW" altLang="zh-TW" dirty="0"/>
          </a:p>
        </p:txBody>
      </p:sp>
    </p:spTree>
    <p:extLst>
      <p:ext uri="{BB962C8B-B14F-4D97-AF65-F5344CB8AC3E}">
        <p14:creationId xmlns:p14="http://schemas.microsoft.com/office/powerpoint/2010/main" val="405302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Discussion</a:t>
            </a:r>
            <a:endParaRPr lang="zh-TW" altLang="en-US" dirty="0"/>
          </a:p>
        </p:txBody>
      </p:sp>
      <p:sp>
        <p:nvSpPr>
          <p:cNvPr id="3" name="內容版面配置區 2"/>
          <p:cNvSpPr>
            <a:spLocks noGrp="1"/>
          </p:cNvSpPr>
          <p:nvPr>
            <p:ph idx="1"/>
          </p:nvPr>
        </p:nvSpPr>
        <p:spPr/>
        <p:txBody>
          <a:bodyPr/>
          <a:lstStyle/>
          <a:p>
            <a:r>
              <a:rPr lang="en-US" altLang="zh-TW" dirty="0"/>
              <a:t>While there’re no missing in target variable, but other attributes have different missing conditions. Therefore, how to keep/remove data would be a problem before applying machine learning algorithm.</a:t>
            </a:r>
            <a:endParaRPr lang="zh-TW" altLang="zh-TW" dirty="0"/>
          </a:p>
          <a:p>
            <a:endParaRPr lang="zh-TW" altLang="en-US" dirty="0"/>
          </a:p>
        </p:txBody>
      </p:sp>
    </p:spTree>
    <p:extLst>
      <p:ext uri="{BB962C8B-B14F-4D97-AF65-F5344CB8AC3E}">
        <p14:creationId xmlns:p14="http://schemas.microsoft.com/office/powerpoint/2010/main" val="106455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lstStyle/>
          <a:p>
            <a:r>
              <a:rPr lang="en-US" altLang="zh-TW" dirty="0"/>
              <a:t>Based on our models, we could use historical data to predict potential severity of car accident. The model could help government department setting up strategy to decrease highly dangerous collision happens at </a:t>
            </a:r>
            <a:r>
              <a:rPr lang="en-US" altLang="zh-TW" dirty="0" smtClean="0"/>
              <a:t>specific conditions</a:t>
            </a:r>
            <a:endParaRPr lang="zh-TW" altLang="en-US" dirty="0"/>
          </a:p>
        </p:txBody>
      </p:sp>
    </p:spTree>
    <p:extLst>
      <p:ext uri="{BB962C8B-B14F-4D97-AF65-F5344CB8AC3E}">
        <p14:creationId xmlns:p14="http://schemas.microsoft.com/office/powerpoint/2010/main" val="36148175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487</Words>
  <Application>Microsoft Office PowerPoint</Application>
  <PresentationFormat>寬螢幕</PresentationFormat>
  <Paragraphs>31</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新細明體</vt:lpstr>
      <vt:lpstr>Arial</vt:lpstr>
      <vt:lpstr>Calibri</vt:lpstr>
      <vt:lpstr>Calibri Light</vt:lpstr>
      <vt:lpstr>Office 佈景主題</vt:lpstr>
      <vt:lpstr>Car Accident Severity</vt:lpstr>
      <vt:lpstr>Introduction</vt:lpstr>
      <vt:lpstr>Data Information</vt:lpstr>
      <vt:lpstr>Data Information</vt:lpstr>
      <vt:lpstr>Data Preprocessing</vt:lpstr>
      <vt:lpstr>Methodology</vt:lpstr>
      <vt:lpstr>Result and Evaluation</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robin</dc:creator>
  <cp:lastModifiedBy>robin</cp:lastModifiedBy>
  <cp:revision>2</cp:revision>
  <dcterms:created xsi:type="dcterms:W3CDTF">2020-10-26T00:13:10Z</dcterms:created>
  <dcterms:modified xsi:type="dcterms:W3CDTF">2020-10-26T00:24:07Z</dcterms:modified>
</cp:coreProperties>
</file>