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3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Xuan Chung 20172982" initials="VXC2" lastIdx="1" clrIdx="0">
    <p:extLst>
      <p:ext uri="{19B8F6BF-5375-455C-9EA6-DF929625EA0E}">
        <p15:presenceInfo xmlns:p15="http://schemas.microsoft.com/office/powerpoint/2012/main" userId="S::chung.vx172982@sis.hust.edu.vn::918b4922-c89d-4798-9927-bac1243056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Kiểu Sáng 2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Kiểu Trung bình 4 - Màu chủ đề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6C860-953B-41BB-B0F6-5B14679BDAB0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23/12/2020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25760F-8927-4987-BB3A-1AD4FAEA54F3}" type="datetime1">
              <a:rPr lang="vi-VN" smtClean="0"/>
              <a:pPr/>
              <a:t>23/12/2020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869989-EB00-4EE7-BCB5-25BDC5BB29F8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vi-VN" smtClean="0"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fld>
            <a:endParaRPr lang="vi-VN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0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Đường nối Thẳng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Đường nối Thẳng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ờng nối Thẳng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Nhóm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Đường nối Thẳng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Đường nối Thẳng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ờng nối Thẳng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Nhóm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Đường nối Thẳng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Đường nối Thẳng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Đường nối Thẳng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ờng nối Thẳng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Đường nối Thẳng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Đường nối Thẳng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Đường nối Thẳng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Nhóm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Đường nối Thẳng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Đường nối Thẳng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Đường nối Thẳng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ờng nối Thẳng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Nhóm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Đường nối Thẳng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Đường nối Thẳng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Đường nối Thẳng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ờng nối Thẳng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Đường nối Thẳng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ờng nối Thẳng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nối Thẳng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cxnSp>
        <p:nvCxnSpPr>
          <p:cNvPr id="58" name="Đường nối Thẳng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C0D16-C90D-4DAC-80CA-CBB9E7086D66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D2B65-F1FD-491D-8BD4-FD4F3D757E7D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2AC3D-688E-4099-90C6-338F874A6464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êu đề của Mụ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Đường nối Thẳng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ờng nối Thẳng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Nhóm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Đường nối Thẳng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ờng nối Thẳng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Nhóm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Đường nối Thẳng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Đường nối Thẳng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ờng nối Thẳng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Đường nối Thẳng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Đường nối Thẳng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ờng nối Thẳng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Nhóm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Đường nối Thẳng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Đường nối Thẳng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ờng nối Thẳng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Nhóm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Đường nối Thẳng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Đường nối Thẳng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ờng nối Thẳng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Đường nối Thẳng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nối Thẳng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ờng nối Thẳng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58" name="Đường nối Thẳng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09116-80CA-4273-9CEE-70AE01025FCC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775A78-6492-4AC4-949B-4535C9775274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3D739-BCB6-4F41-B0F3-3B1377CB4899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Nhóm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Đường nối Thẳng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Đường nối Thẳng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Đường nối Thẳng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Đường nối Thẳng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Đường nối Thẳng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Đường nối Thẳng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Đường nối Thẳng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Đường nối Thẳng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Đường nối Thẳng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Đường nối Thẳng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Đường nối Thẳng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Đường nối Thẳng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Đường nối Thẳng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Đường nối Thẳng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Đường nối Thẳng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Đường nối Thẳng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Nhóm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Đường nối Thẳng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Đường nối Thẳng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Đường nối Thẳng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Đường nối Thẳng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Đường nối Thẳng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Nhóm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Đường nối Thẳng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Đường nối Thẳng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Đường nối Thẳng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Đường nối Thẳng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Đường nối Thẳng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Đường nối Thẳng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Đường nối Thẳng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Đường nối Thẳng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Đường nối Thẳng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Đường nối Thẳng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Nhóm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Đường nối Thẳng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Đường nối Thẳng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Đường nối Thẳng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Đường nối Thẳng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Đường nối thẳng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Nhóm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Đường nối Thẳng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Đường nối Thẳng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Đường nối Thẳng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Đường nối Thẳng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Đường nối Thẳng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Đường nối Thẳng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Đường nối Thẳng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Đường nối Thẳng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Đường nối Thẳng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Đường nối Thẳng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Chỗ dành sẵn cho Chân trang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212" name="Chỗ dành sẵn cho Ngày tháng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AF783-B8BC-4925-96A0-4D1DFB2E721D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214" name="Chỗ dành sẵn cho Số hiệu Trang chiế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Nhóm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Đường nối Thẳng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ờng nối Thẳng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ờng nối Thẳng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Nhóm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Đường nối Thẳng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ờng nối Thẳng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Đường nối Thẳng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Đường nối Thẳng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Nhóm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Đường nối Thẳng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ờng nối Thẳng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Đường nối Thẳng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Đường nối Thẳng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ờng nối Thẳng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Đường nối Thẳng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Đường nối Thẳng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Nhóm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Đường nối Thẳng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ờng nối Thẳng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Đường nối Thẳng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ờng nối Thẳng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Nhóm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Đường nối Thẳng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ờng nối Thẳng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Đường nối Thẳng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Đường nối Thẳng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Đường nối Thẳng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Đường nối Thẳng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Hình chữ nhậ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60" name="Đường nối Thẳng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3F03F3C-DD9B-45A0-B245-5FE14C453B64}" type="datetime1">
              <a:rPr lang="vi-VN" noProof="0" smtClean="0"/>
              <a:t>23/12/2020</a:t>
            </a:fld>
            <a:endParaRPr lang="vi-VN" noProof="0" dirty="0"/>
          </a:p>
        </p:txBody>
      </p:sp>
      <p:sp>
        <p:nvSpPr>
          <p:cNvPr id="8" name="Chỗ dành sẵn cho Số hiệu Trang chiế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Đường nối Thẳng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nối Thẳng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ờng nối Thẳng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ờng nối Thẳng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ờng nối Thẳng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ờng nối Thẳng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ờng nối Thẳng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ờng nối Thẳng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ờng nối Thẳng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ờng nối Thẳng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Đường nối Thẳng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ờng nối Thẳng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Nhóm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Đường nối Thẳng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ờng nối Thẳng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Đường nối Thẳng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Nhóm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Đường nối Thẳng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Đường nối Thẳng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Đường nối Thẳng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Đường nối Thẳng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Đường nối Thẳng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Đường nối Thẳng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Đường nối Thẳng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Đường nối Thẳng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Đường nối Thẳng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Đường nối Thẳng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Nhóm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Đường nối Thẳng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ờng nối Thẳng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Đường nối Thẳng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Nhóm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Đường nối Thẳng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Đường nối Thẳng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Đường nối Thẳng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Đường nối Thẳng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Đường nối Thẳng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Đường nối Thẳng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ờng nối Thẳng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ờng nối Thẳng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Đường nối Thẳng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Hình chữ nhậ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59" name="Đường nối Thẳng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Nhóm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Đường nối Thẳng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Đường nối Thẳng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Đường nối Thẳng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Đường nối Thẳng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Đường nối Thẳng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Đường nối Thẳng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Đường nối Thẳng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Đường nối Thẳng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Đường nối Thẳng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ờng nối Thẳng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Đường nối Thẳng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Đường nối Thẳng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Đường nối Thẳng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Đường nối Thẳng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Đường nối Thẳng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Đường nối Thẳng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Nhóm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Đường nối Thẳng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Đường nối Thẳng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Đường nối Thẳng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Đường nối Thẳng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Đường nối Thẳng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Nhóm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Đường nối Thẳng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Đường nối Thẳng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Đường nối Thẳng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Đường nối Thẳng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Đường nối Thẳng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Đường nối Thẳng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Đường nối Thẳng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Đường nối Thẳng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Đường nối Thẳng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Đường nối Thẳng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Nhóm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Đường nối Thẳng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Đường nối Thẳng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Đường nối Thẳng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Đường nối Thẳng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Đường nối Thẳng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Nhóm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Đường nối Thẳng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Đường nối Thẳng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Đường nối Thẳng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Đường nối Thẳng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Đường nối Thẳng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Đường nối Thẳng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Đường nối Thẳng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Đường nối Thẳng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Đường nối Thẳng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Đường nối Thẳng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cxnSp>
        <p:nvCxnSpPr>
          <p:cNvPr id="148" name="Đường nối Thẳng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28A42-F9C7-424C-ACF0-510363E3F223}" type="datetime1">
              <a:rPr lang="vi-VN" smtClean="0"/>
              <a:pPr/>
              <a:t>23/12/2020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93846" y="692331"/>
            <a:ext cx="9639766" cy="262563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sz="7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BTL</a:t>
            </a:r>
            <a:br>
              <a:rPr lang="en-US" sz="9600">
                <a:solidFill>
                  <a:srgbClr val="FF0000"/>
                </a:solidFill>
              </a:rPr>
            </a:br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: Thiết kế xây dựng phần mềm</a:t>
            </a:r>
            <a:b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System EcoBikeRental</a:t>
            </a:r>
            <a:endParaRPr lang="vi-VN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93843" y="3801291"/>
            <a:ext cx="9901025" cy="2495005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</a:rPr>
              <a:t>Giảng viên hướng dẫn :  TS. Nguyễn Thị Thu Trang</a:t>
            </a:r>
          </a:p>
          <a:p>
            <a:pPr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</a:rPr>
              <a:t>	Người thực hiện : Nhóm 2 </a:t>
            </a:r>
          </a:p>
          <a:p>
            <a:pPr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Vũ Xuân Chung 20172982</a:t>
            </a:r>
          </a:p>
          <a:p>
            <a:pPr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</a:rPr>
              <a:t>		Đỗ Đình Đắc 	20170049</a:t>
            </a:r>
          </a:p>
          <a:p>
            <a:pPr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Trần V</a:t>
            </a:r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</a:rPr>
              <a:t>ăn Đạo	20170051</a:t>
            </a:r>
          </a:p>
          <a:p>
            <a:pPr rtl="0"/>
            <a:endParaRPr lang="en-US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>
                <a:solidFill>
                  <a:schemeClr val="tx2">
                    <a:lumMod val="85000"/>
                    <a:lumOff val="15000"/>
                  </a:schemeClr>
                </a:solidFill>
              </a:rPr>
              <a:t>à Nội, tháng 12 năm 2020</a:t>
            </a:r>
            <a:endParaRPr lang="vi-VN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EAFA87-5F39-4B97-A45B-C251EF8C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AA87A5-01A9-4758-8046-9B3E1558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là một ứng dụng đơn giản giups người dùng thuê và trả xe được tiện lợi, nhanh chóng hơn.</a:t>
            </a:r>
          </a:p>
          <a:p>
            <a:r>
              <a:rPr lang="en-US"/>
              <a:t>Hệ thống có thể chưa đầy đủ các tính năng mà người dung mong muốn, nhưng đã đáp ứng được những tính năng cơ bản của một ứng dụng. </a:t>
            </a:r>
          </a:p>
          <a:p>
            <a:r>
              <a:rPr lang="en-US"/>
              <a:t>Trong tương lai, hệ thống này sẽ được cải tiến, hoàn thiện và hi vọng có thể mang vào ứng dụng trong thực tế cuộc sống.</a:t>
            </a:r>
          </a:p>
        </p:txBody>
      </p:sp>
    </p:spTree>
    <p:extLst>
      <p:ext uri="{BB962C8B-B14F-4D97-AF65-F5344CB8AC3E}">
        <p14:creationId xmlns:p14="http://schemas.microsoft.com/office/powerpoint/2010/main" val="40776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23F5A-EAEF-421C-A123-FFEF2B45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4347512D-D369-453A-832F-D9252545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49484"/>
              </p:ext>
            </p:extLst>
          </p:nvPr>
        </p:nvGraphicFramePr>
        <p:xfrm>
          <a:off x="1392702" y="1981199"/>
          <a:ext cx="9875520" cy="36177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4958">
                  <a:extLst>
                    <a:ext uri="{9D8B030D-6E8A-4147-A177-3AD203B41FA5}">
                      <a16:colId xmlns:a16="http://schemas.microsoft.com/office/drawing/2014/main" val="2551952479"/>
                    </a:ext>
                  </a:extLst>
                </a:gridCol>
                <a:gridCol w="5817875">
                  <a:extLst>
                    <a:ext uri="{9D8B030D-6E8A-4147-A177-3AD203B41FA5}">
                      <a16:colId xmlns:a16="http://schemas.microsoft.com/office/drawing/2014/main" val="4089841093"/>
                    </a:ext>
                  </a:extLst>
                </a:gridCol>
                <a:gridCol w="1952687">
                  <a:extLst>
                    <a:ext uri="{9D8B030D-6E8A-4147-A177-3AD203B41FA5}">
                      <a16:colId xmlns:a16="http://schemas.microsoft.com/office/drawing/2014/main" val="242922012"/>
                    </a:ext>
                  </a:extLst>
                </a:gridCol>
              </a:tblGrid>
              <a:tr h="5388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Sinh viên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 đã thực hiện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Mức độ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58383"/>
                  </a:ext>
                </a:extLst>
              </a:tr>
              <a:tr h="9300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Vũ Xuân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Tổng hợp và chỉnh sửa tài liệu SRS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Lập trình giao diện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45958"/>
                  </a:ext>
                </a:extLst>
              </a:tr>
              <a:tr h="13286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Đỗ Đình Đắc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Lập trình Back-end, API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Xây dựng Test-case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Xây dựng Installation Guide, Video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19135"/>
                  </a:ext>
                </a:extLst>
              </a:tr>
              <a:tr h="8201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Trần Văn Đạo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 Tổng hợp và chỉnh sửa tài liệu SDD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2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8063B7-076C-4B67-8CD0-C42C4530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9BE00F-5B54-4300-86CA-0CB926D5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/>
              <a:t>Tổng quan đề tài</a:t>
            </a:r>
          </a:p>
          <a:p>
            <a:pPr marL="514350" indent="-514350">
              <a:buAutoNum type="romanUcPeriod"/>
            </a:pPr>
            <a:r>
              <a:rPr lang="en-US"/>
              <a:t>Sơ đồ Usecase tổng quan</a:t>
            </a:r>
          </a:p>
          <a:p>
            <a:pPr marL="514350" indent="-514350">
              <a:buAutoNum type="romanUcPeriod"/>
            </a:pPr>
            <a:r>
              <a:rPr lang="en-US"/>
              <a:t>Interaction Diagram điển hình </a:t>
            </a:r>
          </a:p>
          <a:p>
            <a:pPr marL="514350" indent="-514350">
              <a:buAutoNum type="romanUcPeriod"/>
            </a:pPr>
            <a:r>
              <a:rPr lang="en-US"/>
              <a:t>Class Diagram</a:t>
            </a:r>
          </a:p>
          <a:p>
            <a:pPr marL="514350" indent="-514350">
              <a:buAutoNum type="romanUcPeriod"/>
            </a:pPr>
            <a:r>
              <a:rPr lang="en-US"/>
              <a:t>Design Considerations</a:t>
            </a:r>
          </a:p>
          <a:p>
            <a:pPr marL="514350" indent="-514350">
              <a:buAutoNum type="romanUcPeriod"/>
            </a:pPr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2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7B77EF-2434-4CD8-9D25-E52F269B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đề tài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642F6F-AB95-4D6B-9515-2C7D9B3B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/>
              <a:t>Tên đề tài : Thiết kế</a:t>
            </a:r>
            <a:r>
              <a:rPr lang="en-US" sz="2000"/>
              <a:t> và xây dựng</a:t>
            </a:r>
            <a:r>
              <a:rPr lang="vi-VN" sz="2000"/>
              <a:t> hệ thống</a:t>
            </a:r>
            <a:r>
              <a:rPr lang="en-US" sz="2000"/>
              <a:t> EcoBikeRental</a:t>
            </a:r>
          </a:p>
          <a:p>
            <a:r>
              <a:rPr lang="en-US" sz="2000"/>
              <a:t>Mục đích đề tài : Thiết kế một hệ thống cho thuê, trả xe đ</a:t>
            </a:r>
            <a:r>
              <a:rPr lang="vi-VN" sz="2000"/>
              <a:t>ơ</a:t>
            </a:r>
            <a:r>
              <a:rPr lang="en-US" sz="2000"/>
              <a:t>n giản.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Giúp người dung tra cứu, tìm kiếm bãi xe, xe phù hợp với mình.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Cho thuê xe và trả xe trực tiếp tài quầy.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Giúp người dùng thanh toán tiện lợi qua thẻ ngân hang.</a:t>
            </a:r>
            <a:br>
              <a:rPr lang="en-US" sz="1800"/>
            </a:b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BD193B-1BA2-41C5-AABD-6572839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34397"/>
          </a:xfrm>
        </p:spPr>
        <p:txBody>
          <a:bodyPr/>
          <a:lstStyle/>
          <a:p>
            <a:r>
              <a:rPr lang="en-US"/>
              <a:t>Sơ đồ Usecase tổng quan hệ thống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3CAA225-90B9-4C3F-91FD-BB917444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06" y="1371600"/>
            <a:ext cx="9033440" cy="4476749"/>
          </a:xfrm>
        </p:spPr>
      </p:pic>
    </p:spTree>
    <p:extLst>
      <p:ext uri="{BB962C8B-B14F-4D97-AF65-F5344CB8AC3E}">
        <p14:creationId xmlns:p14="http://schemas.microsoft.com/office/powerpoint/2010/main" val="40429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B7E792-EB4C-4D01-9339-20DF98D2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147711"/>
            <a:ext cx="10038471" cy="492369"/>
          </a:xfrm>
        </p:spPr>
        <p:txBody>
          <a:bodyPr>
            <a:normAutofit fontScale="90000"/>
          </a:bodyPr>
          <a:lstStyle/>
          <a:p>
            <a:r>
              <a:rPr lang="en-US"/>
              <a:t>Interaction Diagram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B367AF-460F-4E0C-908C-3831C5D6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" y="543953"/>
            <a:ext cx="11038115" cy="6166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Usecase điển hình nhất cho hệ thống chính là Usecase Thuê Xe.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E7C80AF-8469-411F-A710-270453EF0D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836023"/>
            <a:ext cx="9460523" cy="5874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0B3416-6C7C-40F8-BBD1-FFC3160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/>
              <a:t>Class Diagram General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81806BD-AD4F-4CE7-96A3-CCD6546B6B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32" y="1066800"/>
            <a:ext cx="8356209" cy="5446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793C71-CF63-470A-AF33-0ACC38CF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248195"/>
            <a:ext cx="9836331" cy="640079"/>
          </a:xfrm>
        </p:spPr>
        <p:txBody>
          <a:bodyPr/>
          <a:lstStyle/>
          <a:p>
            <a:r>
              <a:rPr lang="en-US"/>
              <a:t>Class Design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AB385F4-4238-48FF-A327-5430B84F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979714"/>
            <a:ext cx="11064240" cy="5630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/>
              <a:t>Operation						</a:t>
            </a:r>
            <a:endParaRPr lang="en-US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70F7BF26-BBF8-49ED-8836-1467923F2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08659"/>
              </p:ext>
            </p:extLst>
          </p:nvPr>
        </p:nvGraphicFramePr>
        <p:xfrm>
          <a:off x="1045029" y="3925893"/>
          <a:ext cx="4604657" cy="223324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7311">
                  <a:extLst>
                    <a:ext uri="{9D8B030D-6E8A-4147-A177-3AD203B41FA5}">
                      <a16:colId xmlns:a16="http://schemas.microsoft.com/office/drawing/2014/main" val="567590093"/>
                    </a:ext>
                  </a:extLst>
                </a:gridCol>
                <a:gridCol w="907046">
                  <a:extLst>
                    <a:ext uri="{9D8B030D-6E8A-4147-A177-3AD203B41FA5}">
                      <a16:colId xmlns:a16="http://schemas.microsoft.com/office/drawing/2014/main" val="1176126274"/>
                    </a:ext>
                  </a:extLst>
                </a:gridCol>
                <a:gridCol w="837613">
                  <a:extLst>
                    <a:ext uri="{9D8B030D-6E8A-4147-A177-3AD203B41FA5}">
                      <a16:colId xmlns:a16="http://schemas.microsoft.com/office/drawing/2014/main" val="3392400879"/>
                    </a:ext>
                  </a:extLst>
                </a:gridCol>
                <a:gridCol w="2652687">
                  <a:extLst>
                    <a:ext uri="{9D8B030D-6E8A-4147-A177-3AD203B41FA5}">
                      <a16:colId xmlns:a16="http://schemas.microsoft.com/office/drawing/2014/main" val="2191306981"/>
                    </a:ext>
                  </a:extLst>
                </a:gridCol>
              </a:tblGrid>
              <a:tr h="446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Return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Description (purpose)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103060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tinhTienThueXe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Tính tiền thuê 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841724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thanhToanThueXe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Gửi thông tin thuê xe cho InterBankController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889660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tinhTienTraXe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Tính tiền trả 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501764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thanhToanTraXe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Gửi thông tin trả xe cho InterBankController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7721"/>
                  </a:ext>
                </a:extLst>
              </a:tr>
            </a:tbl>
          </a:graphicData>
        </a:graphic>
      </p:graphicFrame>
      <p:pic>
        <p:nvPicPr>
          <p:cNvPr id="10" name="Picture 16">
            <a:extLst>
              <a:ext uri="{FF2B5EF4-FFF2-40B4-BE49-F238E27FC236}">
                <a16:creationId xmlns:a16="http://schemas.microsoft.com/office/drawing/2014/main" id="{9F2454C1-D923-44B3-98BB-1FEE56343D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195755"/>
            <a:ext cx="3918857" cy="2233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D3BC072-5BC8-4430-936D-76FC3932FE58}"/>
              </a:ext>
            </a:extLst>
          </p:cNvPr>
          <p:cNvSpPr txBox="1"/>
          <p:nvPr/>
        </p:nvSpPr>
        <p:spPr>
          <a:xfrm>
            <a:off x="6374673" y="3429000"/>
            <a:ext cx="4402184" cy="265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Parameter</a:t>
            </a:r>
            <a:r>
              <a:rPr lang="vi-VN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b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bike:Bike xe đang được thanh toán</a:t>
            </a: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station: Station bến xe đang được thanh toán</a:t>
            </a: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Không</a:t>
            </a: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.VnTime"/>
              </a:rPr>
              <a:t>Không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 Không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881CCF-1F99-4B56-9B66-1DF43447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337766" cy="763244"/>
          </a:xfrm>
        </p:spPr>
        <p:txBody>
          <a:bodyPr/>
          <a:lstStyle/>
          <a:p>
            <a:r>
              <a:rPr lang="en-US"/>
              <a:t>Design Considerations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ECE0A9-C0A3-48EA-B177-E33CB16D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272" y="1573967"/>
            <a:ext cx="9787328" cy="42172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Design Concept : </a:t>
            </a:r>
            <a:br>
              <a:rPr lang="en-US"/>
            </a:br>
            <a:r>
              <a:rPr lang="en-US"/>
              <a:t>- low coupling</a:t>
            </a:r>
            <a:br>
              <a:rPr lang="en-US"/>
            </a:br>
            <a:r>
              <a:rPr lang="en-US"/>
              <a:t>- high conhesion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Design Principles :</a:t>
            </a:r>
            <a:br>
              <a:rPr lang="en-US"/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Problem Partitioning : </a:t>
            </a:r>
            <a:b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Modularity : API</a:t>
            </a:r>
            <a:b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</a:br>
            <a:r>
              <a:rPr lang="en-US" b="0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erdana"/>
              </a:rPr>
              <a:t>Strategy of Design : </a:t>
            </a:r>
            <a:r>
              <a:rPr lang="en-US" i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</a:rPr>
              <a:t>Top-down Approach</a:t>
            </a:r>
            <a:endParaRPr lang="en-US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Design Paterns : Không có</a:t>
            </a:r>
          </a:p>
        </p:txBody>
      </p:sp>
    </p:spTree>
    <p:extLst>
      <p:ext uri="{BB962C8B-B14F-4D97-AF65-F5344CB8AC3E}">
        <p14:creationId xmlns:p14="http://schemas.microsoft.com/office/powerpoint/2010/main" val="1728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ưới hình Thoi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51_TF03031015.potx" id="{63A8ABDC-06C2-4882-9BAD-59F6B2ABE2A0}" vid="{730C3408-33FB-48F7-B612-068FE919C6EC}"/>
    </a:ext>
  </a:extLst>
</a:theme>
</file>

<file path=ppt/theme/theme2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doanh nghiệp dạng lưới hình thoi (màn hình rộng)</Template>
  <TotalTime>89</TotalTime>
  <Words>452</Words>
  <Application>Microsoft Office PowerPoint</Application>
  <PresentationFormat>Màn hình rộng</PresentationFormat>
  <Paragraphs>84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</vt:lpstr>
      <vt:lpstr>erdana</vt:lpstr>
      <vt:lpstr>Segoe UI Bold</vt:lpstr>
      <vt:lpstr>Times New Roman</vt:lpstr>
      <vt:lpstr>Verdana</vt:lpstr>
      <vt:lpstr>Verdana</vt:lpstr>
      <vt:lpstr>Wingdings</vt:lpstr>
      <vt:lpstr>Lưới hình Thoi 16x9</vt:lpstr>
      <vt:lpstr>Báo cáo BTL Môn : Thiết kế xây dựng phần mềm   Phân tích và thiết kế System EcoBikeRental</vt:lpstr>
      <vt:lpstr>Phân công công việc</vt:lpstr>
      <vt:lpstr>Nội dung</vt:lpstr>
      <vt:lpstr>Tổng quan đề tài</vt:lpstr>
      <vt:lpstr>Sơ đồ Usecase tổng quan hệ thống</vt:lpstr>
      <vt:lpstr>Interaction Diagram </vt:lpstr>
      <vt:lpstr>Class Diagram General </vt:lpstr>
      <vt:lpstr>Class Design</vt:lpstr>
      <vt:lpstr>Design Considerations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BTL Môn : Thiết kế xây dựng phần mềm   Phân tích và thiết kế System EcoBikeRental</dc:title>
  <dc:creator>Vu Xuan Chung 20172982</dc:creator>
  <cp:lastModifiedBy>Vu Xuan Chung 20172982</cp:lastModifiedBy>
  <cp:revision>12</cp:revision>
  <dcterms:created xsi:type="dcterms:W3CDTF">2020-12-23T13:21:21Z</dcterms:created>
  <dcterms:modified xsi:type="dcterms:W3CDTF">2020-12-23T14:51:17Z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