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A4FA-390F-4007-9325-6B04AA83690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F1432-8712-4AEF-8288-4AB4A024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546695-5861-4184-BA97-8FBB6DC16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5705"/>
            <a:ext cx="9144000" cy="237317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8478060-6FC9-4C32-9302-EA237BF6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6" y="4664764"/>
            <a:ext cx="9037983" cy="2080593"/>
          </a:xfrm>
        </p:spPr>
        <p:txBody>
          <a:bodyPr/>
          <a:lstStyle/>
          <a:p>
            <a:pPr algn="l"/>
            <a:r>
              <a:rPr lang="es-ES_tradnl" sz="1400" b="1" dirty="0">
                <a:latin typeface="Calibri (Body)"/>
              </a:rPr>
              <a:t> </a:t>
            </a:r>
            <a:r>
              <a:rPr lang="vi-VN" sz="2000" b="1" dirty="0"/>
              <a:t>GIÁO VIÊN HƯỚNG DẪN</a:t>
            </a:r>
            <a:r>
              <a:rPr lang="es-ES_tradnl" sz="2000" b="1" dirty="0"/>
              <a:t>: 	</a:t>
            </a:r>
            <a:r>
              <a:rPr lang="vi-VN" sz="2000" b="1" dirty="0"/>
              <a:t>NGUYỄN THỊ OANH</a:t>
            </a:r>
            <a:r>
              <a:rPr lang="es-ES_tradnl" sz="2000" b="1" dirty="0"/>
              <a:t>	</a:t>
            </a:r>
            <a:endParaRPr lang="vi-VN" sz="2000" b="1" dirty="0"/>
          </a:p>
          <a:p>
            <a:pPr algn="l"/>
            <a:r>
              <a:rPr lang="es-ES_tradnl" sz="2000" b="1" dirty="0"/>
              <a:t> </a:t>
            </a:r>
            <a:endParaRPr lang="vi-VN" sz="2000" b="1" dirty="0"/>
          </a:p>
          <a:p>
            <a:pPr algn="l"/>
            <a:r>
              <a:rPr lang="vi-VN" sz="2000" b="1" dirty="0"/>
              <a:t>	Sinh viên : </a:t>
            </a:r>
            <a:r>
              <a:rPr lang="vi-VN" sz="2000" b="1" dirty="0" err="1"/>
              <a:t>Vũ</a:t>
            </a:r>
            <a:r>
              <a:rPr lang="vi-VN" sz="2000" b="1" dirty="0"/>
              <a:t> Xuân Chung</a:t>
            </a:r>
            <a:endParaRPr lang="en-US" sz="2000" b="1" dirty="0"/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							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1/2020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173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45751E-746A-4BA6-AA3A-9DEC1C83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Lucas-</a:t>
            </a:r>
            <a:r>
              <a:rPr lang="en-US" dirty="0" err="1"/>
              <a:t>Kanade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Optical flow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1F76E9-A9EA-412A-8282-8A7AE75B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46201"/>
            <a:ext cx="11115997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Lucas_Kanade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p0= cv2.goodFeaturesToTrack(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p1=cv2.calcOpticalFlowPyrLK(background, frame’, p0);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p1 t</a:t>
            </a:r>
            <a:r>
              <a:rPr lang="vi-VN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		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p0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frame’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Lucas-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for (x, y) in p1 {  		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(x, y)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for (x’, y’) in p0 {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Li=distance(x, y, x’, y’);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(x’, y’)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(x, y)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if (Li &gt; K) {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ng</a:t>
            </a:r>
            <a:r>
              <a:rPr lang="vi-VN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ỡng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p0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	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Li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XY;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6042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EA819B-8E39-44AA-9540-334244F6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Lucas-</a:t>
            </a:r>
            <a:r>
              <a:rPr lang="en-US" dirty="0" err="1"/>
              <a:t>Kanade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Optical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3320C21-5983-46DC-B334-B8FAC96A7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774" y="1346201"/>
                <a:ext cx="11807687" cy="4902199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mảng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XY l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trữ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dịch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đặc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tr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đ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TB=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statistics.mean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(XY)  		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//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Trung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bình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mảng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XY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DLC=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statistics.stdev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(XY)   	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//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chuẩn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mảng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XY</a:t>
                </a:r>
              </a:p>
              <a:p>
                <a:pPr marL="342900" lvl="1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>
                  <a:buNone/>
                </a:pPr>
                <a:r>
                  <a:rPr lang="el-GR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DLC / TB=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≈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 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𝐷𝐿𝐶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≪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𝑇𝐵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𝑐h𝑢𝑦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ể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độ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𝑛𝑔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ấ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đề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𝑛h𝑎𝑢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,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ó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𝑡h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ể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à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𝑑𝑜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ó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𝑞𝑢𝑎𝑦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ị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𝑐h𝑢𝑦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ể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độ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𝑛𝑔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ò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ạ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𝑛h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ậ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đó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à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𝑓𝑟𝑎𝑚𝑒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ó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𝑐h𝑢𝑦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ể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độ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𝑛𝑔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3320C21-5983-46DC-B334-B8FAC96A7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774" y="1346201"/>
                <a:ext cx="11807687" cy="4902199"/>
              </a:xfrm>
              <a:blipFill>
                <a:blip r:embed="rId2"/>
                <a:stretch>
                  <a:fillRect l="-51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89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ED0BB6-F8A5-4259-9133-13187760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664B25-80C9-41EB-BD39-9576790C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AEA42635-5B2D-487D-BF22-91647B923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66752"/>
              </p:ext>
            </p:extLst>
          </p:nvPr>
        </p:nvGraphicFramePr>
        <p:xfrm>
          <a:off x="2009912" y="2430338"/>
          <a:ext cx="81721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44">
                  <a:extLst>
                    <a:ext uri="{9D8B030D-6E8A-4147-A177-3AD203B41FA5}">
                      <a16:colId xmlns:a16="http://schemas.microsoft.com/office/drawing/2014/main" val="288802200"/>
                    </a:ext>
                  </a:extLst>
                </a:gridCol>
                <a:gridCol w="2276725">
                  <a:extLst>
                    <a:ext uri="{9D8B030D-6E8A-4147-A177-3AD203B41FA5}">
                      <a16:colId xmlns:a16="http://schemas.microsoft.com/office/drawing/2014/main" val="1346784587"/>
                    </a:ext>
                  </a:extLst>
                </a:gridCol>
                <a:gridCol w="2513937">
                  <a:extLst>
                    <a:ext uri="{9D8B030D-6E8A-4147-A177-3AD203B41FA5}">
                      <a16:colId xmlns:a16="http://schemas.microsoft.com/office/drawing/2014/main" val="647253583"/>
                    </a:ext>
                  </a:extLst>
                </a:gridCol>
                <a:gridCol w="1338469">
                  <a:extLst>
                    <a:ext uri="{9D8B030D-6E8A-4147-A177-3AD203B41FA5}">
                      <a16:colId xmlns:a16="http://schemas.microsoft.com/office/drawing/2014/main" val="3678918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dài</a:t>
                      </a:r>
                      <a:r>
                        <a:rPr lang="en-US" dirty="0"/>
                        <a:t> Video </a:t>
                      </a:r>
                      <a:r>
                        <a:rPr lang="en-US" dirty="0" err="1"/>
                        <a:t>gốc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dài</a:t>
                      </a:r>
                      <a:r>
                        <a:rPr lang="en-US" dirty="0"/>
                        <a:t> Video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chạy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Tỷ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lệ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thu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gọn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8’13’’ (30 frames/second)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3’31’’(10 frames/second)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2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17’43’’(30 frames/second)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1’09’’(10frames/second)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1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12’13’’ (27 frames/second)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18’55’’ (10 frames/second)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9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1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158A39-F49B-4FE6-8CD8-EB7FB364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1CA8E0-5056-414D-9E7D-C38D9EFA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802296"/>
            <a:ext cx="10598426" cy="44461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*.AVI.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0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1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7D7484-5234-45CB-9195-9E15F41B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21D2BA-B161-48DB-B810-F6EB9520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6" y="1656522"/>
            <a:ext cx="8958471" cy="459187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E9F1F3-6105-4BA2-B4F9-6C79581F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792A64-D1E2-43DC-AB2B-9D631D4C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1669774"/>
            <a:ext cx="10412896" cy="4578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camera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Optical Flow</a:t>
            </a:r>
          </a:p>
        </p:txBody>
      </p:sp>
    </p:spTree>
    <p:extLst>
      <p:ext uri="{BB962C8B-B14F-4D97-AF65-F5344CB8AC3E}">
        <p14:creationId xmlns:p14="http://schemas.microsoft.com/office/powerpoint/2010/main" val="159359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351BBF-05CB-4929-8B3C-2A836C3E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9D8C50-AD16-4A0F-ACDA-E1029DF1C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983" y="2345635"/>
            <a:ext cx="9077739" cy="27034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(frame)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5346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393812-D4CF-4838-A401-1C7166C8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3A4DB9-2B2D-42FD-8535-07BED669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2226365"/>
            <a:ext cx="10124661" cy="23191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video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63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515889-50F3-4DEB-8853-E2D2208C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6EC9C9-0791-4244-9068-B05199AC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497496"/>
            <a:ext cx="10701867" cy="47509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Ý 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B1: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B2: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hay 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frame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sang b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Lucas-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Kanade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optical flow,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frame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B4: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frame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9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987FFA-A12F-49E1-B381-20DF1608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48B7CB-E21B-4B03-BC01-DA17E309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709530"/>
            <a:ext cx="10701867" cy="39491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- I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xám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(x)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tương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(x)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 I,B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ϵ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[0,255])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điểm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ảnh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ở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(x)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nền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thỏa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|I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(x) – B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(x)| &gt; T     (1)</a:t>
            </a:r>
          </a:p>
          <a:p>
            <a:pPr marL="0" indent="0"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, 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8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6492B6-F0CD-4B98-B04A-85C0F960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56DC7EC-7577-4495-A41F-2F4CEAD70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933" y="1669774"/>
                <a:ext cx="10701867" cy="343231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xem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frame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hay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sz="2400" dirty="0">
                    <a:cs typeface="Arial" panose="020B0604020202020204" pitchFamily="34" charset="0"/>
                  </a:rPr>
                  <a:t>ơ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vì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đây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</a:t>
                </a:r>
                <a:r>
                  <a:rPr lang="vi-V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ớc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tiền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xử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height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*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width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 –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Bn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)|</m:t>
                        </m:r>
                      </m:e>
                    </m:nary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&gt;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x ϵ Foreground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) {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n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frame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thuật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updateBackground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() 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56DC7EC-7577-4495-A41F-2F4CEAD70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33" y="1669774"/>
                <a:ext cx="10701867" cy="3432314"/>
              </a:xfrm>
              <a:blipFill>
                <a:blip r:embed="rId2"/>
                <a:stretch>
                  <a:fillRect l="-513" t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16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17A820-49A3-4A0D-8DD8-6A197033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Lucas-</a:t>
            </a:r>
            <a:r>
              <a:rPr lang="en-US" dirty="0" err="1"/>
              <a:t>Kanade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234AD5A-517E-438C-B16F-EB3A11039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529" y="1346201"/>
                <a:ext cx="11781183" cy="490219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Ph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pháp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Optical Flow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thuật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Lucas-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Kanade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vector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ớng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phát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ảnh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ề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ngoài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tượng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không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nhiều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thay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đổi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cường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sáng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) khi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n sang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n+1.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I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,t) = I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,t +1)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Trong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,t)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trả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cường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ảnh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ại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t (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= (x, y)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tọa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ảnh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trên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bề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mặt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(2D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(u1,u2)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vận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tốc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sự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thay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đổi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vị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trí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ảnh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 sang t+1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Việc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giúp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optical flow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khung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234AD5A-517E-438C-B16F-EB3A11039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529" y="1346201"/>
                <a:ext cx="11781183" cy="4902199"/>
              </a:xfrm>
              <a:blipFill>
                <a:blip r:embed="rId2"/>
                <a:stretch>
                  <a:fillRect l="-621" t="-1493"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86753"/>
      </p:ext>
    </p:extLst>
  </p:cSld>
  <p:clrMapOvr>
    <a:masterClrMapping/>
  </p:clrMapOvr>
</p:sld>
</file>

<file path=ppt/theme/theme1.xml><?xml version="1.0" encoding="utf-8"?>
<a:theme xmlns:a="http://schemas.openxmlformats.org/drawingml/2006/main" name="BVP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BVP-Powerpoint-template</Template>
  <TotalTime>542</TotalTime>
  <Words>922</Words>
  <Application>Microsoft Office PowerPoint</Application>
  <PresentationFormat>Màn hình rộng</PresentationFormat>
  <Paragraphs>104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BVP-Powerpoint-template</vt:lpstr>
      <vt:lpstr>Báo cáo Project1  Chủ đề: Tóm lược các chuyển động trong video</vt:lpstr>
      <vt:lpstr> NỘI DUNG</vt:lpstr>
      <vt:lpstr>Giới thiệu</vt:lpstr>
      <vt:lpstr>Phát biểu bài toán</vt:lpstr>
      <vt:lpstr>Mô hình bài toán</vt:lpstr>
      <vt:lpstr>Hướng giải tối ưu</vt:lpstr>
      <vt:lpstr> Thuật toán trừ nền</vt:lpstr>
      <vt:lpstr>Thuật toán trừ nền</vt:lpstr>
      <vt:lpstr>Thuật toán Lucas-Kanade giải bài toán chính</vt:lpstr>
      <vt:lpstr>Thuật toán Lucas-Kanade giải Optical flow</vt:lpstr>
      <vt:lpstr>Thuật toán Lucas-Kanade giải Optical flow</vt:lpstr>
      <vt:lpstr>Thực nghiệm</vt:lpstr>
      <vt:lpstr>Kết luận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Project1  Chủ đề: Phát hiện và xử lý Frame có chuyển động trong video</dc:title>
  <dc:creator>Chung Xuân</dc:creator>
  <cp:lastModifiedBy>Chung Xuân</cp:lastModifiedBy>
  <cp:revision>35</cp:revision>
  <dcterms:created xsi:type="dcterms:W3CDTF">2020-01-08T08:38:49Z</dcterms:created>
  <dcterms:modified xsi:type="dcterms:W3CDTF">2020-01-13T07:39:05Z</dcterms:modified>
</cp:coreProperties>
</file>