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80" r:id="rId3"/>
    <p:sldId id="300" r:id="rId4"/>
    <p:sldId id="257" r:id="rId5"/>
    <p:sldId id="258" r:id="rId6"/>
    <p:sldId id="301" r:id="rId7"/>
    <p:sldId id="302" r:id="rId8"/>
    <p:sldId id="313" r:id="rId9"/>
    <p:sldId id="314" r:id="rId10"/>
    <p:sldId id="303" r:id="rId11"/>
    <p:sldId id="259" r:id="rId12"/>
    <p:sldId id="304" r:id="rId13"/>
    <p:sldId id="305" r:id="rId14"/>
    <p:sldId id="316" r:id="rId15"/>
    <p:sldId id="315" r:id="rId16"/>
    <p:sldId id="306" r:id="rId17"/>
    <p:sldId id="307" r:id="rId18"/>
    <p:sldId id="308" r:id="rId19"/>
    <p:sldId id="309" r:id="rId20"/>
    <p:sldId id="310" r:id="rId21"/>
    <p:sldId id="311" r:id="rId22"/>
    <p:sldId id="312" r:id="rId23"/>
  </p:sldIdLst>
  <p:sldSz cx="18288000" cy="10287000"/>
  <p:notesSz cx="6858000" cy="9144000"/>
  <p:embeddedFontLst>
    <p:embeddedFont>
      <p:font typeface="Bahnschrift" panose="020B0502040204020203" pitchFamily="34" charset="0"/>
      <p:regular r:id="rId25"/>
      <p:bold r:id="rId26"/>
    </p:embeddedFont>
    <p:embeddedFont>
      <p:font typeface="Times New Roman Bold" panose="02020803070505020304" pitchFamily="18" charset="0"/>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44" userDrawn="1">
          <p15:clr>
            <a:srgbClr val="A4A3A4"/>
          </p15:clr>
        </p15:guide>
        <p15:guide id="2" pos="5760" userDrawn="1">
          <p15:clr>
            <a:srgbClr val="A4A3A4"/>
          </p15:clr>
        </p15:guide>
        <p15:guide id="3" orient="horz" pos="2120" userDrawn="1">
          <p15:clr>
            <a:srgbClr val="A4A3A4"/>
          </p15:clr>
        </p15:guide>
        <p15:guide id="4" pos="29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22" autoAdjust="0"/>
  </p:normalViewPr>
  <p:slideViewPr>
    <p:cSldViewPr showGuides="1">
      <p:cViewPr varScale="1">
        <p:scale>
          <a:sx n="38" d="100"/>
          <a:sy n="38" d="100"/>
        </p:scale>
        <p:origin x="326" y="24"/>
      </p:cViewPr>
      <p:guideLst>
        <p:guide orient="horz" pos="5544"/>
        <p:guide pos="5760"/>
        <p:guide orient="horz" pos="2120"/>
        <p:guide pos="298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DB95A-6154-41E9-8841-0C09E2EF9032}" type="datetimeFigureOut">
              <a:rPr lang="vi-VN" smtClean="0"/>
              <a:t>11/12/2024</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55683-FEEA-4CED-96F0-5C5B19F4A169}" type="slidenum">
              <a:rPr lang="vi-VN" smtClean="0"/>
              <a:t>‹#›</a:t>
            </a:fld>
            <a:endParaRPr lang="vi-VN"/>
          </a:p>
        </p:txBody>
      </p:sp>
    </p:spTree>
    <p:extLst>
      <p:ext uri="{BB962C8B-B14F-4D97-AF65-F5344CB8AC3E}">
        <p14:creationId xmlns:p14="http://schemas.microsoft.com/office/powerpoint/2010/main" val="2123777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B0055683-FEEA-4CED-96F0-5C5B19F4A169}" type="slidenum">
              <a:rPr lang="vi-VN" smtClean="0"/>
              <a:t>15</a:t>
            </a:fld>
            <a:endParaRPr lang="vi-VN"/>
          </a:p>
        </p:txBody>
      </p:sp>
    </p:spTree>
    <p:extLst>
      <p:ext uri="{BB962C8B-B14F-4D97-AF65-F5344CB8AC3E}">
        <p14:creationId xmlns:p14="http://schemas.microsoft.com/office/powerpoint/2010/main" val="11431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7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7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7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7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 name="TextBox 3"/>
          <p:cNvSpPr txBox="1"/>
          <p:nvPr/>
        </p:nvSpPr>
        <p:spPr>
          <a:xfrm>
            <a:off x="1028700" y="3366135"/>
            <a:ext cx="11436985" cy="3282309"/>
          </a:xfrm>
          <a:prstGeom prst="rect">
            <a:avLst/>
          </a:prstGeom>
        </p:spPr>
        <p:txBody>
          <a:bodyPr lIns="0" tIns="0" rIns="0" bIns="0" rtlCol="0" anchor="t">
            <a:spAutoFit/>
          </a:bodyPr>
          <a:lstStyle/>
          <a:p>
            <a:pPr algn="l">
              <a:lnSpc>
                <a:spcPts val="13230"/>
              </a:lnSpc>
            </a:pPr>
            <a:r>
              <a:rPr lang="vi-VN" altLang="en-US" sz="9450" b="1" spc="-103">
                <a:solidFill>
                  <a:srgbClr val="000000"/>
                </a:solidFill>
                <a:latin typeface="Muli Bold"/>
                <a:ea typeface="Muli Bold"/>
                <a:cs typeface="Muli Bold"/>
                <a:sym typeface="Muli Bold"/>
              </a:rPr>
              <a:t>Website bán mỹ phẩm Cosmetics Shop</a:t>
            </a:r>
          </a:p>
        </p:txBody>
      </p:sp>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vi-VN"/>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13" name="Group 13"/>
          <p:cNvGrpSpPr/>
          <p:nvPr/>
        </p:nvGrpSpPr>
        <p:grpSpPr>
          <a:xfrm>
            <a:off x="1023620" y="1106805"/>
            <a:ext cx="5007610" cy="861695"/>
            <a:chOff x="-6560" y="104415"/>
            <a:chExt cx="5623685" cy="1148926"/>
          </a:xfrm>
        </p:grpSpPr>
        <p:sp>
          <p:nvSpPr>
            <p:cNvPr id="14" name="TextBox 14"/>
            <p:cNvSpPr txBox="1"/>
            <p:nvPr/>
          </p:nvSpPr>
          <p:spPr>
            <a:xfrm>
              <a:off x="1293956" y="104415"/>
              <a:ext cx="4323169" cy="1148926"/>
            </a:xfrm>
            <a:prstGeom prst="rect">
              <a:avLst/>
            </a:prstGeom>
          </p:spPr>
          <p:txBody>
            <a:bodyPr lIns="0" tIns="0" rIns="0" bIns="0" rtlCol="0" anchor="t">
              <a:spAutoFit/>
            </a:bodyPr>
            <a:lstStyle/>
            <a:p>
              <a:pPr algn="l">
                <a:lnSpc>
                  <a:spcPts val="3360"/>
                </a:lnSpc>
                <a:spcBef>
                  <a:spcPct val="0"/>
                </a:spcBef>
              </a:pPr>
              <a:r>
                <a:rPr lang="vi-VN" altLang="en-US" sz="2400" b="1">
                  <a:solidFill>
                    <a:srgbClr val="000000"/>
                  </a:solidFill>
                  <a:latin typeface="Muli Bold"/>
                  <a:ea typeface="Muli Bold"/>
                  <a:cs typeface="Muli Bold"/>
                  <a:sym typeface="Muli Bold"/>
                </a:rPr>
                <a:t>Môn học: Lập trình Web </a:t>
              </a:r>
            </a:p>
          </p:txBody>
        </p:sp>
        <p:sp>
          <p:nvSpPr>
            <p:cNvPr id="15" name="Freeform 15"/>
            <p:cNvSpPr/>
            <p:nvPr/>
          </p:nvSpPr>
          <p:spPr>
            <a:xfrm>
              <a:off x="-6560" y="271332"/>
              <a:ext cx="905011" cy="781600"/>
            </a:xfrm>
            <a:custGeom>
              <a:avLst/>
              <a:gdLst/>
              <a:ahLst/>
              <a:cxnLst/>
              <a:rect l="l" t="t" r="r" b="b"/>
              <a:pathLst>
                <a:path w="905010" h="78160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sp>
        <p:nvSpPr>
          <p:cNvPr id="6" name="TextBox 6"/>
          <p:cNvSpPr txBox="1"/>
          <p:nvPr/>
        </p:nvSpPr>
        <p:spPr>
          <a:xfrm>
            <a:off x="1066800" y="4229100"/>
            <a:ext cx="7546340" cy="732790"/>
          </a:xfrm>
          <a:prstGeom prst="rect">
            <a:avLst/>
          </a:prstGeom>
        </p:spPr>
        <p:txBody>
          <a:bodyPr lIns="0" tIns="0" rIns="0" bIns="0" rtlCol="0" anchor="t">
            <a:noAutofit/>
          </a:bodyPr>
          <a:lstStyle/>
          <a:p>
            <a:pPr marL="0" lvl="0" indent="0" algn="l">
              <a:lnSpc>
                <a:spcPts val="5460"/>
              </a:lnSpc>
              <a:spcBef>
                <a:spcPct val="0"/>
              </a:spcBef>
            </a:pPr>
            <a:r>
              <a:rPr lang="vi-VN" altLang="en-US" sz="4800" b="1" spc="-168">
                <a:solidFill>
                  <a:srgbClr val="F4F4F4"/>
                </a:solidFill>
                <a:ea typeface="Muli Bold"/>
                <a:cs typeface="+mn-lt"/>
                <a:sym typeface="Muli Bold"/>
              </a:rPr>
              <a:t>3- Giao diện Website.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31" name="Picture 1"/>
          <p:cNvPicPr>
            <a:picLocks noChangeAspect="1"/>
          </p:cNvPicPr>
          <p:nvPr/>
        </p:nvPicPr>
        <p:blipFill>
          <a:blip r:embed="rId2"/>
          <a:stretch>
            <a:fillRect/>
          </a:stretch>
        </p:blipFill>
        <p:spPr>
          <a:xfrm>
            <a:off x="-62230" y="-148590"/>
            <a:ext cx="18466435" cy="9008110"/>
          </a:xfrm>
          <a:prstGeom prst="rect">
            <a:avLst/>
          </a:prstGeom>
        </p:spPr>
      </p:pic>
      <p:sp>
        <p:nvSpPr>
          <p:cNvPr id="32" name="Text Box 31"/>
          <p:cNvSpPr txBox="1"/>
          <p:nvPr/>
        </p:nvSpPr>
        <p:spPr>
          <a:xfrm>
            <a:off x="6629400" y="9105900"/>
            <a:ext cx="6008370" cy="768350"/>
          </a:xfrm>
          <a:prstGeom prst="rect">
            <a:avLst/>
          </a:prstGeom>
          <a:noFill/>
        </p:spPr>
        <p:txBody>
          <a:bodyPr wrap="square" rtlCol="0">
            <a:spAutoFit/>
          </a:bodyPr>
          <a:lstStyle/>
          <a:p>
            <a:r>
              <a:rPr lang="vi-VN" altLang="en-US" sz="4400">
                <a:cs typeface="+mn-lt"/>
              </a:rPr>
              <a:t>Giao diện trang chủ.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2" name="Text Box 31"/>
          <p:cNvSpPr txBox="1"/>
          <p:nvPr/>
        </p:nvSpPr>
        <p:spPr>
          <a:xfrm>
            <a:off x="5867400" y="9105900"/>
            <a:ext cx="7509510" cy="768350"/>
          </a:xfrm>
          <a:prstGeom prst="rect">
            <a:avLst/>
          </a:prstGeom>
          <a:noFill/>
        </p:spPr>
        <p:txBody>
          <a:bodyPr wrap="square" rtlCol="0">
            <a:spAutoFit/>
          </a:bodyPr>
          <a:lstStyle/>
          <a:p>
            <a:r>
              <a:rPr lang="vi-VN" altLang="en-US" sz="4400">
                <a:cs typeface="+mn-lt"/>
              </a:rPr>
              <a:t>Giao diện chi tiết sản phẩm.</a:t>
            </a:r>
          </a:p>
        </p:txBody>
      </p:sp>
      <p:pic>
        <p:nvPicPr>
          <p:cNvPr id="5" name="Picture 5"/>
          <p:cNvPicPr>
            <a:picLocks noChangeAspect="1"/>
          </p:cNvPicPr>
          <p:nvPr/>
        </p:nvPicPr>
        <p:blipFill>
          <a:blip r:embed="rId2"/>
          <a:stretch>
            <a:fillRect/>
          </a:stretch>
        </p:blipFill>
        <p:spPr>
          <a:xfrm>
            <a:off x="-164465" y="635"/>
            <a:ext cx="18548350" cy="88322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2" name="Text Box 31"/>
          <p:cNvSpPr txBox="1"/>
          <p:nvPr/>
        </p:nvSpPr>
        <p:spPr>
          <a:xfrm>
            <a:off x="5943600" y="9105900"/>
            <a:ext cx="6978015" cy="768350"/>
          </a:xfrm>
          <a:prstGeom prst="rect">
            <a:avLst/>
          </a:prstGeom>
          <a:noFill/>
        </p:spPr>
        <p:txBody>
          <a:bodyPr wrap="square" rtlCol="0">
            <a:spAutoFit/>
          </a:bodyPr>
          <a:lstStyle/>
          <a:p>
            <a:r>
              <a:rPr lang="vi-VN" altLang="en-US" sz="4400">
                <a:cs typeface="+mn-lt"/>
              </a:rPr>
              <a:t>Giao diện quản lý giỏ hàng.</a:t>
            </a:r>
          </a:p>
        </p:txBody>
      </p:sp>
      <p:pic>
        <p:nvPicPr>
          <p:cNvPr id="6" name="Picture 6"/>
          <p:cNvPicPr>
            <a:picLocks noChangeAspect="1"/>
          </p:cNvPicPr>
          <p:nvPr/>
        </p:nvPicPr>
        <p:blipFill>
          <a:blip r:embed="rId2"/>
          <a:stretch>
            <a:fillRect/>
          </a:stretch>
        </p:blipFill>
        <p:spPr>
          <a:xfrm>
            <a:off x="-228600" y="-38100"/>
            <a:ext cx="18516600" cy="87960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1"/>
          <p:cNvSpPr txBox="1"/>
          <p:nvPr/>
        </p:nvSpPr>
        <p:spPr>
          <a:xfrm>
            <a:off x="5943600" y="9105900"/>
            <a:ext cx="8153400" cy="769441"/>
          </a:xfrm>
          <a:prstGeom prst="rect">
            <a:avLst/>
          </a:prstGeom>
          <a:noFill/>
        </p:spPr>
        <p:txBody>
          <a:bodyPr wrap="square" rtlCol="0">
            <a:spAutoFit/>
          </a:bodyPr>
          <a:lstStyle/>
          <a:p>
            <a:r>
              <a:rPr lang="vi-VN" altLang="en-US" sz="4400" dirty="0">
                <a:cs typeface="+mn-lt"/>
              </a:rPr>
              <a:t>Giao diện quản </a:t>
            </a:r>
            <a:r>
              <a:rPr lang="vi-VN" altLang="en-US" sz="4400">
                <a:cs typeface="+mn-lt"/>
              </a:rPr>
              <a:t>lý đơn đặt hàng</a:t>
            </a:r>
            <a:endParaRPr lang="vi-VN" altLang="en-US" sz="4400" dirty="0">
              <a:cs typeface="+mn-lt"/>
            </a:endParaRPr>
          </a:p>
        </p:txBody>
      </p:sp>
      <p:pic>
        <p:nvPicPr>
          <p:cNvPr id="5" name="Picture 4"/>
          <p:cNvPicPr/>
          <p:nvPr/>
        </p:nvPicPr>
        <p:blipFill>
          <a:blip r:embed="rId2"/>
          <a:stretch>
            <a:fillRect/>
          </a:stretch>
        </p:blipFill>
        <p:spPr>
          <a:xfrm>
            <a:off x="685800" y="0"/>
            <a:ext cx="17144999" cy="9105900"/>
          </a:xfrm>
          <a:prstGeom prst="rect">
            <a:avLst/>
          </a:prstGeom>
        </p:spPr>
      </p:pic>
    </p:spTree>
    <p:extLst>
      <p:ext uri="{BB962C8B-B14F-4D97-AF65-F5344CB8AC3E}">
        <p14:creationId xmlns:p14="http://schemas.microsoft.com/office/powerpoint/2010/main" val="217767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 Box 31"/>
          <p:cNvSpPr txBox="1"/>
          <p:nvPr/>
        </p:nvSpPr>
        <p:spPr>
          <a:xfrm>
            <a:off x="5943600" y="9105900"/>
            <a:ext cx="7848600" cy="769441"/>
          </a:xfrm>
          <a:prstGeom prst="rect">
            <a:avLst/>
          </a:prstGeom>
          <a:noFill/>
        </p:spPr>
        <p:txBody>
          <a:bodyPr wrap="square" rtlCol="0">
            <a:spAutoFit/>
          </a:bodyPr>
          <a:lstStyle/>
          <a:p>
            <a:r>
              <a:rPr lang="vi-VN" altLang="en-US" sz="4400">
                <a:cs typeface="+mn-lt"/>
              </a:rPr>
              <a:t>Giao diện quản lý danh mục</a:t>
            </a:r>
          </a:p>
        </p:txBody>
      </p:sp>
      <p:pic>
        <p:nvPicPr>
          <p:cNvPr id="4" name="Picture 3"/>
          <p:cNvPicPr/>
          <p:nvPr/>
        </p:nvPicPr>
        <p:blipFill>
          <a:blip r:embed="rId3"/>
          <a:stretch>
            <a:fillRect/>
          </a:stretch>
        </p:blipFill>
        <p:spPr>
          <a:xfrm>
            <a:off x="228600" y="342900"/>
            <a:ext cx="17754599" cy="8610600"/>
          </a:xfrm>
          <a:prstGeom prst="rect">
            <a:avLst/>
          </a:prstGeom>
        </p:spPr>
      </p:pic>
    </p:spTree>
    <p:extLst>
      <p:ext uri="{BB962C8B-B14F-4D97-AF65-F5344CB8AC3E}">
        <p14:creationId xmlns:p14="http://schemas.microsoft.com/office/powerpoint/2010/main" val="3234139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32" name="Text Box 31"/>
          <p:cNvSpPr txBox="1"/>
          <p:nvPr/>
        </p:nvSpPr>
        <p:spPr>
          <a:xfrm>
            <a:off x="5486400" y="9105900"/>
            <a:ext cx="9206865" cy="768350"/>
          </a:xfrm>
          <a:prstGeom prst="rect">
            <a:avLst/>
          </a:prstGeom>
          <a:noFill/>
        </p:spPr>
        <p:txBody>
          <a:bodyPr wrap="square" rtlCol="0">
            <a:spAutoFit/>
          </a:bodyPr>
          <a:lstStyle/>
          <a:p>
            <a:r>
              <a:rPr lang="vi-VN" altLang="en-US" sz="4400">
                <a:cs typeface="+mn-lt"/>
              </a:rPr>
              <a:t>Giao diện danh sách sản phẩm.</a:t>
            </a:r>
          </a:p>
        </p:txBody>
      </p:sp>
      <p:pic>
        <p:nvPicPr>
          <p:cNvPr id="17" name="Picture 17"/>
          <p:cNvPicPr>
            <a:picLocks noChangeAspect="1"/>
          </p:cNvPicPr>
          <p:nvPr/>
        </p:nvPicPr>
        <p:blipFill>
          <a:blip r:embed="rId2"/>
          <a:stretch>
            <a:fillRect/>
          </a:stretch>
        </p:blipFill>
        <p:spPr>
          <a:xfrm>
            <a:off x="0" y="-59690"/>
            <a:ext cx="18214975" cy="89928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sp>
        <p:nvSpPr>
          <p:cNvPr id="6" name="TextBox 6"/>
          <p:cNvSpPr txBox="1"/>
          <p:nvPr/>
        </p:nvSpPr>
        <p:spPr>
          <a:xfrm>
            <a:off x="1066800" y="4229100"/>
            <a:ext cx="7546340" cy="732790"/>
          </a:xfrm>
          <a:prstGeom prst="rect">
            <a:avLst/>
          </a:prstGeom>
        </p:spPr>
        <p:txBody>
          <a:bodyPr lIns="0" tIns="0" rIns="0" bIns="0" rtlCol="0" anchor="t">
            <a:noAutofit/>
          </a:bodyPr>
          <a:lstStyle/>
          <a:p>
            <a:pPr marL="0" lvl="0" indent="0" algn="l">
              <a:lnSpc>
                <a:spcPts val="5460"/>
              </a:lnSpc>
              <a:spcBef>
                <a:spcPct val="0"/>
              </a:spcBef>
            </a:pPr>
            <a:r>
              <a:rPr lang="vi-VN" altLang="en-US" sz="4800">
                <a:solidFill>
                  <a:schemeClr val="bg1"/>
                </a:solidFill>
                <a:cs typeface="+mn-lt"/>
                <a:sym typeface="+mn-ea"/>
              </a:rPr>
              <a:t>4- Các công cụ sử dụng.</a:t>
            </a:r>
            <a:endParaRPr lang="vi-VN" altLang="en-US" sz="4800" b="1" spc="-168">
              <a:solidFill>
                <a:schemeClr val="bg1"/>
              </a:solidFill>
              <a:ea typeface="Muli Bold"/>
              <a:cs typeface="+mn-lt"/>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4" name="Group 4"/>
          <p:cNvGrpSpPr/>
          <p:nvPr/>
        </p:nvGrpSpPr>
        <p:grpSpPr>
          <a:xfrm rot="-10800000">
            <a:off x="16307011" y="343075"/>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sp>
        <p:nvSpPr>
          <p:cNvPr id="2" name="Text Box 1"/>
          <p:cNvSpPr txBox="1"/>
          <p:nvPr/>
        </p:nvSpPr>
        <p:spPr>
          <a:xfrm>
            <a:off x="304800" y="952500"/>
            <a:ext cx="15056485" cy="8216900"/>
          </a:xfrm>
          <a:prstGeom prst="rect">
            <a:avLst/>
          </a:prstGeom>
          <a:noFill/>
        </p:spPr>
        <p:txBody>
          <a:bodyPr wrap="square" rtlCol="0">
            <a:spAutoFit/>
          </a:bodyPr>
          <a:lstStyle/>
          <a:p>
            <a:r>
              <a:rPr lang="vi-VN" altLang="en-US" sz="4400">
                <a:latin typeface="Times New Roman Regular" panose="02020603050405020304" charset="0"/>
                <a:cs typeface="Times New Roman Regular" panose="02020603050405020304" charset="0"/>
              </a:rPr>
              <a:t>- </a:t>
            </a:r>
            <a:r>
              <a:rPr lang="en-US" sz="4400" b="1">
                <a:latin typeface="Times New Roman Bold" panose="02020603050405020304" charset="0"/>
                <a:cs typeface="Times New Roman Bold" panose="02020603050405020304" charset="0"/>
              </a:rPr>
              <a:t>HTML5</a:t>
            </a:r>
            <a:r>
              <a:rPr lang="en-US" sz="4400">
                <a:latin typeface="Times New Roman Regular" panose="02020603050405020304" charset="0"/>
                <a:cs typeface="Times New Roman Regular" panose="02020603050405020304" charset="0"/>
              </a:rPr>
              <a:t> : Xây dựng cấu trúc trang web.</a:t>
            </a:r>
          </a:p>
          <a:p>
            <a:r>
              <a:rPr lang="vi-VN" altLang="en-US" sz="4400">
                <a:latin typeface="Times New Roman Regular" panose="02020603050405020304" charset="0"/>
                <a:cs typeface="Times New Roman Regular" panose="02020603050405020304" charset="0"/>
              </a:rPr>
              <a:t>- </a:t>
            </a:r>
            <a:r>
              <a:rPr lang="en-US" sz="4400" b="1">
                <a:latin typeface="Times New Roman Bold" panose="02020603050405020304" charset="0"/>
                <a:cs typeface="Times New Roman Bold" panose="02020603050405020304" charset="0"/>
              </a:rPr>
              <a:t>CSS3</a:t>
            </a:r>
            <a:r>
              <a:rPr lang="en-US" sz="4400">
                <a:latin typeface="Times New Roman Regular" panose="02020603050405020304" charset="0"/>
                <a:cs typeface="Times New Roman Regular" panose="02020603050405020304" charset="0"/>
              </a:rPr>
              <a:t> : Định dạng cho giao diện.</a:t>
            </a:r>
          </a:p>
          <a:p>
            <a:r>
              <a:rPr lang="vi-VN" altLang="en-US" sz="4400">
                <a:latin typeface="Times New Roman Regular" panose="02020603050405020304" charset="0"/>
                <a:cs typeface="Times New Roman Regular" panose="02020603050405020304" charset="0"/>
              </a:rPr>
              <a:t>- </a:t>
            </a:r>
            <a:r>
              <a:rPr lang="en-US" sz="4400" b="1">
                <a:latin typeface="Times New Roman Bold" panose="02020603050405020304" charset="0"/>
                <a:cs typeface="Times New Roman Bold" panose="02020603050405020304" charset="0"/>
              </a:rPr>
              <a:t>Bootstrap 4 </a:t>
            </a:r>
            <a:r>
              <a:rPr lang="en-US" sz="4400">
                <a:latin typeface="Times New Roman Regular" panose="02020603050405020304" charset="0"/>
                <a:cs typeface="Times New Roman Regular" panose="02020603050405020304" charset="0"/>
              </a:rPr>
              <a:t>: Framework front-end để thiết kế giao diện nhanh chóng.</a:t>
            </a:r>
          </a:p>
          <a:p>
            <a:r>
              <a:rPr lang="vi-VN" altLang="en-US" sz="4400">
                <a:latin typeface="Times New Roman Regular" panose="02020603050405020304" charset="0"/>
                <a:cs typeface="Times New Roman Regular" panose="02020603050405020304" charset="0"/>
              </a:rPr>
              <a:t>- </a:t>
            </a:r>
            <a:r>
              <a:rPr lang="en-US" sz="4400" b="1">
                <a:latin typeface="Times New Roman Bold" panose="02020603050405020304" charset="0"/>
                <a:cs typeface="Times New Roman Bold" panose="02020603050405020304" charset="0"/>
              </a:rPr>
              <a:t>JavaScript &amp; jQuery</a:t>
            </a:r>
            <a:r>
              <a:rPr lang="en-US" sz="4400">
                <a:latin typeface="Times New Roman Regular" panose="02020603050405020304" charset="0"/>
                <a:cs typeface="Times New Roman Regular" panose="02020603050405020304" charset="0"/>
              </a:rPr>
              <a:t> : Tăng tính tương tác cho trang web.</a:t>
            </a:r>
          </a:p>
          <a:p>
            <a:r>
              <a:rPr lang="vi-VN" altLang="en-US" sz="4400">
                <a:latin typeface="Times New Roman Regular" panose="02020603050405020304" charset="0"/>
                <a:cs typeface="Times New Roman Regular" panose="02020603050405020304" charset="0"/>
              </a:rPr>
              <a:t>- </a:t>
            </a:r>
            <a:r>
              <a:rPr lang="en-US" sz="4400" b="1">
                <a:latin typeface="Times New Roman Bold" panose="02020603050405020304" charset="0"/>
                <a:cs typeface="Times New Roman Bold" panose="02020603050405020304" charset="0"/>
              </a:rPr>
              <a:t>ASP.NET MVC 5 &amp; C#</a:t>
            </a:r>
            <a:r>
              <a:rPr lang="en-US" sz="4400">
                <a:latin typeface="Times New Roman Regular" panose="02020603050405020304" charset="0"/>
                <a:cs typeface="Times New Roman Regular" panose="02020603050405020304" charset="0"/>
              </a:rPr>
              <a:t> : Phát triển backend và xử lý nghiệp vụ.</a:t>
            </a:r>
          </a:p>
          <a:p>
            <a:r>
              <a:rPr lang="vi-VN" altLang="en-US" sz="4400">
                <a:latin typeface="Times New Roman Regular" panose="02020603050405020304" charset="0"/>
                <a:cs typeface="Times New Roman Regular" panose="02020603050405020304" charset="0"/>
              </a:rPr>
              <a:t>- </a:t>
            </a:r>
            <a:r>
              <a:rPr lang="en-US" sz="4400" b="1">
                <a:latin typeface="Times New Roman Bold" panose="02020603050405020304" charset="0"/>
                <a:cs typeface="Times New Roman Bold" panose="02020603050405020304" charset="0"/>
              </a:rPr>
              <a:t>MS SQL Server 2019</a:t>
            </a:r>
            <a:r>
              <a:rPr lang="en-US" sz="4400">
                <a:latin typeface="Times New Roman Regular" panose="02020603050405020304" charset="0"/>
                <a:cs typeface="Times New Roman Regular" panose="02020603050405020304" charset="0"/>
              </a:rPr>
              <a:t> : Quản lý cơ sở dữ liệu.</a:t>
            </a:r>
          </a:p>
          <a:p>
            <a:r>
              <a:rPr lang="vi-VN" altLang="en-US" sz="4400">
                <a:latin typeface="Times New Roman Regular" panose="02020603050405020304" charset="0"/>
                <a:cs typeface="Times New Roman Regular" panose="02020603050405020304" charset="0"/>
              </a:rPr>
              <a:t>-</a:t>
            </a:r>
            <a:r>
              <a:rPr lang="vi-VN" altLang="en-US" sz="4400" b="1">
                <a:latin typeface="Times New Roman Bold" panose="02020603050405020304" charset="0"/>
                <a:cs typeface="Times New Roman Bold" panose="02020603050405020304" charset="0"/>
              </a:rPr>
              <a:t> </a:t>
            </a:r>
            <a:r>
              <a:rPr lang="en-US" sz="4400" b="1">
                <a:latin typeface="Times New Roman Bold" panose="02020603050405020304" charset="0"/>
                <a:cs typeface="Times New Roman Bold" panose="02020603050405020304" charset="0"/>
              </a:rPr>
              <a:t>StarUML </a:t>
            </a:r>
            <a:r>
              <a:rPr lang="en-US" sz="4400">
                <a:latin typeface="Times New Roman Regular" panose="02020603050405020304" charset="0"/>
                <a:cs typeface="Times New Roman Regular" panose="02020603050405020304" charset="0"/>
              </a:rPr>
              <a:t>: Thiết kế mô hình UML.</a:t>
            </a:r>
          </a:p>
          <a:p>
            <a:r>
              <a:rPr lang="vi-VN" altLang="en-US" sz="4400">
                <a:latin typeface="Times New Roman Regular" panose="02020603050405020304" charset="0"/>
                <a:cs typeface="Times New Roman Regular" panose="02020603050405020304" charset="0"/>
              </a:rPr>
              <a:t>- </a:t>
            </a:r>
            <a:r>
              <a:rPr lang="en-US" sz="4400" b="1">
                <a:latin typeface="Times New Roman Bold" panose="02020603050405020304" charset="0"/>
                <a:cs typeface="Times New Roman Bold" panose="02020603050405020304" charset="0"/>
              </a:rPr>
              <a:t>Visual Studio 2019</a:t>
            </a:r>
            <a:r>
              <a:rPr lang="en-US" sz="4400">
                <a:latin typeface="Times New Roman Regular" panose="02020603050405020304" charset="0"/>
                <a:cs typeface="Times New Roman Regular" panose="02020603050405020304" charset="0"/>
              </a:rPr>
              <a:t> : IDE phát triển ứng dụng.</a:t>
            </a:r>
          </a:p>
          <a:p>
            <a:r>
              <a:rPr lang="vi-VN" altLang="en-US" sz="4400">
                <a:latin typeface="Times New Roman Regular" panose="02020603050405020304" charset="0"/>
                <a:cs typeface="Times New Roman Regular" panose="02020603050405020304" charset="0"/>
              </a:rPr>
              <a:t>- </a:t>
            </a:r>
            <a:r>
              <a:rPr lang="en-US" sz="4400" b="1">
                <a:latin typeface="Times New Roman Bold" panose="02020603050405020304" charset="0"/>
                <a:cs typeface="Times New Roman Bold" panose="02020603050405020304" charset="0"/>
              </a:rPr>
              <a:t>Mô hình MVC</a:t>
            </a:r>
            <a:r>
              <a:rPr lang="en-US" sz="4400">
                <a:latin typeface="Times New Roman Regular" panose="02020603050405020304" charset="0"/>
                <a:cs typeface="Times New Roman Regular" panose="02020603050405020304" charset="0"/>
              </a:rPr>
              <a:t> : Phân chia ứng dụng thành 3 phần: Model, View, Controller.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sp>
        <p:nvSpPr>
          <p:cNvPr id="6" name="TextBox 6"/>
          <p:cNvSpPr txBox="1"/>
          <p:nvPr/>
        </p:nvSpPr>
        <p:spPr>
          <a:xfrm>
            <a:off x="1066800" y="4229100"/>
            <a:ext cx="7546340" cy="732790"/>
          </a:xfrm>
          <a:prstGeom prst="rect">
            <a:avLst/>
          </a:prstGeom>
        </p:spPr>
        <p:txBody>
          <a:bodyPr lIns="0" tIns="0" rIns="0" bIns="0" rtlCol="0" anchor="t">
            <a:noAutofit/>
          </a:bodyPr>
          <a:lstStyle/>
          <a:p>
            <a:pPr marL="0" lvl="0" indent="0" algn="l">
              <a:lnSpc>
                <a:spcPts val="5460"/>
              </a:lnSpc>
              <a:spcBef>
                <a:spcPct val="0"/>
              </a:spcBef>
            </a:pPr>
            <a:r>
              <a:rPr lang="vi-VN" altLang="en-US" sz="4800">
                <a:solidFill>
                  <a:schemeClr val="bg1"/>
                </a:solidFill>
                <a:cs typeface="+mn-lt"/>
                <a:sym typeface="+mn-ea"/>
              </a:rPr>
              <a:t>5- Kỹ thuật mới.</a:t>
            </a:r>
            <a:endParaRPr lang="vi-VN" altLang="en-US" sz="4800" b="1" spc="-168">
              <a:solidFill>
                <a:schemeClr val="bg1"/>
              </a:solidFill>
              <a:ea typeface="Muli Bold"/>
              <a:cs typeface="+mn-lt"/>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vi-VN"/>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13" name="Group 13"/>
          <p:cNvGrpSpPr/>
          <p:nvPr/>
        </p:nvGrpSpPr>
        <p:grpSpPr>
          <a:xfrm>
            <a:off x="1023780" y="1107011"/>
            <a:ext cx="4217764" cy="836577"/>
            <a:chOff x="-6560" y="104415"/>
            <a:chExt cx="5623685" cy="1115435"/>
          </a:xfrm>
        </p:grpSpPr>
        <p:sp>
          <p:nvSpPr>
            <p:cNvPr id="14" name="TextBox 14"/>
            <p:cNvSpPr txBox="1"/>
            <p:nvPr/>
          </p:nvSpPr>
          <p:spPr>
            <a:xfrm>
              <a:off x="1293956" y="104415"/>
              <a:ext cx="4323169" cy="1115435"/>
            </a:xfrm>
            <a:prstGeom prst="rect">
              <a:avLst/>
            </a:prstGeom>
          </p:spPr>
          <p:txBody>
            <a:bodyPr lIns="0" tIns="0" rIns="0" bIns="0" rtlCol="0" anchor="t">
              <a:spAutoFit/>
            </a:bodyPr>
            <a:lstStyle/>
            <a:p>
              <a:pPr algn="l">
                <a:lnSpc>
                  <a:spcPts val="3360"/>
                </a:lnSpc>
                <a:spcBef>
                  <a:spcPct val="0"/>
                </a:spcBef>
              </a:pPr>
              <a:r>
                <a:rPr lang="en-US" sz="2400" b="1">
                  <a:solidFill>
                    <a:srgbClr val="000000"/>
                  </a:solidFill>
                  <a:latin typeface="Muli Bold"/>
                  <a:ea typeface="Muli Bold"/>
                  <a:cs typeface="Muli Bold"/>
                  <a:sym typeface="Muli Bold"/>
                </a:rPr>
                <a:t>Đại học Công Thương TPHCM</a:t>
              </a:r>
            </a:p>
          </p:txBody>
        </p:sp>
        <p:sp>
          <p:nvSpPr>
            <p:cNvPr id="15" name="Freeform 15"/>
            <p:cNvSpPr/>
            <p:nvPr/>
          </p:nvSpPr>
          <p:spPr>
            <a:xfrm>
              <a:off x="-6560" y="271332"/>
              <a:ext cx="905011" cy="781600"/>
            </a:xfrm>
            <a:custGeom>
              <a:avLst/>
              <a:gdLst/>
              <a:ahLst/>
              <a:cxnLst/>
              <a:rect l="l" t="t" r="r" b="b"/>
              <a:pathLst>
                <a:path w="905010" h="78160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grpSp>
      <p:graphicFrame>
        <p:nvGraphicFramePr>
          <p:cNvPr id="16" name="Table 15"/>
          <p:cNvGraphicFramePr>
            <a:graphicFrameLocks noGrp="1"/>
          </p:cNvGraphicFramePr>
          <p:nvPr>
            <p:extLst>
              <p:ext uri="{D42A27DB-BD31-4B8C-83A1-F6EECF244321}">
                <p14:modId xmlns:p14="http://schemas.microsoft.com/office/powerpoint/2010/main" val="2118555241"/>
              </p:ext>
            </p:extLst>
          </p:nvPr>
        </p:nvGraphicFramePr>
        <p:xfrm>
          <a:off x="618757" y="1978902"/>
          <a:ext cx="13894700" cy="7475220"/>
        </p:xfrm>
        <a:graphic>
          <a:graphicData uri="http://schemas.openxmlformats.org/drawingml/2006/table">
            <a:tbl>
              <a:tblPr firstRow="1" bandRow="1">
                <a:tableStyleId>{5940675A-B579-460E-94D1-54222C63F5DA}</a:tableStyleId>
              </a:tblPr>
              <a:tblGrid>
                <a:gridCol w="2843184">
                  <a:extLst>
                    <a:ext uri="{9D8B030D-6E8A-4147-A177-3AD203B41FA5}">
                      <a16:colId xmlns:a16="http://schemas.microsoft.com/office/drawing/2014/main" val="20000"/>
                    </a:ext>
                  </a:extLst>
                </a:gridCol>
                <a:gridCol w="3433481">
                  <a:extLst>
                    <a:ext uri="{9D8B030D-6E8A-4147-A177-3AD203B41FA5}">
                      <a16:colId xmlns:a16="http://schemas.microsoft.com/office/drawing/2014/main" val="20001"/>
                    </a:ext>
                  </a:extLst>
                </a:gridCol>
                <a:gridCol w="6134778">
                  <a:extLst>
                    <a:ext uri="{9D8B030D-6E8A-4147-A177-3AD203B41FA5}">
                      <a16:colId xmlns:a16="http://schemas.microsoft.com/office/drawing/2014/main" val="20002"/>
                    </a:ext>
                  </a:extLst>
                </a:gridCol>
                <a:gridCol w="1483257">
                  <a:extLst>
                    <a:ext uri="{9D8B030D-6E8A-4147-A177-3AD203B41FA5}">
                      <a16:colId xmlns:a16="http://schemas.microsoft.com/office/drawing/2014/main" val="20003"/>
                    </a:ext>
                  </a:extLst>
                </a:gridCol>
              </a:tblGrid>
              <a:tr h="381002">
                <a:tc>
                  <a:txBody>
                    <a:bodyPr/>
                    <a:lstStyle/>
                    <a:p>
                      <a:pPr algn="ctr"/>
                      <a:r>
                        <a:rPr lang="vi-VN" sz="3200" dirty="0">
                          <a:solidFill>
                            <a:schemeClr val="accent3">
                              <a:lumMod val="50000"/>
                            </a:schemeClr>
                          </a:solidFill>
                          <a:latin typeface="Bahnschrift" panose="020B0502040204020203" pitchFamily="34" charset="0"/>
                        </a:rPr>
                        <a:t>MÃ SỐ SINH VIÊN</a:t>
                      </a:r>
                    </a:p>
                  </a:txBody>
                  <a:tcPr/>
                </a:tc>
                <a:tc>
                  <a:txBody>
                    <a:bodyPr/>
                    <a:lstStyle/>
                    <a:p>
                      <a:pPr algn="ctr"/>
                      <a:r>
                        <a:rPr lang="vi-VN" sz="3200">
                          <a:solidFill>
                            <a:schemeClr val="accent3">
                              <a:lumMod val="50000"/>
                            </a:schemeClr>
                          </a:solidFill>
                          <a:latin typeface="Bahnschrift" panose="020B0502040204020203" pitchFamily="34" charset="0"/>
                        </a:rPr>
                        <a:t>HỌ VÀ TÊN</a:t>
                      </a:r>
                    </a:p>
                  </a:txBody>
                  <a:tcPr/>
                </a:tc>
                <a:tc>
                  <a:txBody>
                    <a:bodyPr/>
                    <a:lstStyle/>
                    <a:p>
                      <a:pPr algn="ctr"/>
                      <a:r>
                        <a:rPr lang="vi-VN" sz="3200">
                          <a:solidFill>
                            <a:schemeClr val="accent3">
                              <a:lumMod val="50000"/>
                            </a:schemeClr>
                          </a:solidFill>
                          <a:latin typeface="Bahnschrift" panose="020B0502040204020203" pitchFamily="34" charset="0"/>
                        </a:rPr>
                        <a:t>CÔNG VIỆC THỰC HIỆN</a:t>
                      </a:r>
                    </a:p>
                  </a:txBody>
                  <a:tcPr/>
                </a:tc>
                <a:tc>
                  <a:txBody>
                    <a:bodyPr/>
                    <a:lstStyle/>
                    <a:p>
                      <a:pPr algn="ctr">
                        <a:buNone/>
                      </a:pPr>
                      <a:r>
                        <a:rPr lang="vi-VN" sz="3200" dirty="0">
                          <a:solidFill>
                            <a:schemeClr val="accent3">
                              <a:lumMod val="50000"/>
                            </a:schemeClr>
                          </a:solidFill>
                          <a:latin typeface="Bahnschrift" panose="020B0502040204020203" pitchFamily="34" charset="0"/>
                        </a:rPr>
                        <a:t>HOÀN THÀNH</a:t>
                      </a:r>
                    </a:p>
                  </a:txBody>
                  <a:tcPr/>
                </a:tc>
                <a:extLst>
                  <a:ext uri="{0D108BD9-81ED-4DB2-BD59-A6C34878D82A}">
                    <a16:rowId xmlns:a16="http://schemas.microsoft.com/office/drawing/2014/main" val="10000"/>
                  </a:ext>
                </a:extLst>
              </a:tr>
              <a:tr h="1273810">
                <a:tc>
                  <a:txBody>
                    <a:bodyPr/>
                    <a:lstStyle/>
                    <a:p>
                      <a:pPr algn="ctr"/>
                      <a:r>
                        <a:rPr lang="en-US" sz="3200">
                          <a:solidFill>
                            <a:schemeClr val="accent3">
                              <a:lumMod val="50000"/>
                            </a:schemeClr>
                          </a:solidFill>
                          <a:latin typeface="Bahnschrift" panose="020B0502040204020203" pitchFamily="34" charset="0"/>
                        </a:rPr>
                        <a:t>2001220932</a:t>
                      </a:r>
                    </a:p>
                  </a:txBody>
                  <a:tcPr/>
                </a:tc>
                <a:tc>
                  <a:txBody>
                    <a:bodyPr/>
                    <a:lstStyle/>
                    <a:p>
                      <a:pPr algn="ctr"/>
                      <a:r>
                        <a:rPr lang="en-US" sz="3200" dirty="0">
                          <a:solidFill>
                            <a:schemeClr val="accent3">
                              <a:lumMod val="50000"/>
                            </a:schemeClr>
                          </a:solidFill>
                          <a:latin typeface="Bahnschrift" panose="020B0502040204020203" pitchFamily="34" charset="0"/>
                        </a:rPr>
                        <a:t>LÊ NGUYỄN TẤN ĐẠT</a:t>
                      </a:r>
                    </a:p>
                  </a:txBody>
                  <a:tcPr/>
                </a:tc>
                <a:tc>
                  <a:txBody>
                    <a:bodyPr/>
                    <a:lstStyle/>
                    <a:p>
                      <a:pPr marL="0" marR="0" algn="just">
                        <a:lnSpc>
                          <a:spcPct val="150000"/>
                        </a:lnSpc>
                        <a:spcBef>
                          <a:spcPts val="0"/>
                        </a:spcBef>
                        <a:spcAft>
                          <a:spcPts val="0"/>
                        </a:spcAft>
                      </a:pPr>
                      <a:r>
                        <a:rPr lang="vi-VN" sz="3200" dirty="0">
                          <a:solidFill>
                            <a:schemeClr val="accent3">
                              <a:lumMod val="50000"/>
                            </a:schemeClr>
                          </a:solidFill>
                          <a:effectLst/>
                          <a:latin typeface="Times New Roman" panose="02020603050405020304" pitchFamily="18" charset="0"/>
                          <a:ea typeface="Times New Roman" panose="02020603050405020304" pitchFamily="18" charset="0"/>
                        </a:rPr>
                        <a:t>Làm chức năng và giao diện đăng nhập, đăng kí, quản lý đơn đặt</a:t>
                      </a:r>
                    </a:p>
                  </a:txBody>
                  <a:tcPr marL="68580" marR="68580" marT="0" marB="0"/>
                </a:tc>
                <a:tc>
                  <a:txBody>
                    <a:bodyPr/>
                    <a:lstStyle/>
                    <a:p>
                      <a:pPr algn="ctr">
                        <a:buNone/>
                      </a:pPr>
                      <a:r>
                        <a:rPr lang="vi-VN" sz="3200" dirty="0">
                          <a:solidFill>
                            <a:schemeClr val="accent3">
                              <a:lumMod val="50000"/>
                            </a:schemeClr>
                          </a:solidFill>
                          <a:latin typeface="Bahnschrift" panose="020B0502040204020203" pitchFamily="34" charset="0"/>
                        </a:rPr>
                        <a:t>100%</a:t>
                      </a:r>
                    </a:p>
                  </a:txBody>
                  <a:tcPr/>
                </a:tc>
                <a:extLst>
                  <a:ext uri="{0D108BD9-81ED-4DB2-BD59-A6C34878D82A}">
                    <a16:rowId xmlns:a16="http://schemas.microsoft.com/office/drawing/2014/main" val="10001"/>
                  </a:ext>
                </a:extLst>
              </a:tr>
              <a:tr h="1764816">
                <a:tc>
                  <a:txBody>
                    <a:bodyPr/>
                    <a:lstStyle/>
                    <a:p>
                      <a:pPr algn="ctr">
                        <a:buNone/>
                      </a:pPr>
                      <a:r>
                        <a:rPr lang="vi-VN" sz="3200" dirty="0">
                          <a:solidFill>
                            <a:schemeClr val="accent3">
                              <a:lumMod val="50000"/>
                            </a:schemeClr>
                          </a:solidFill>
                          <a:latin typeface="Bahnschrift" panose="020B0502040204020203" pitchFamily="34" charset="0"/>
                        </a:rPr>
                        <a:t>2001223138</a:t>
                      </a:r>
                    </a:p>
                  </a:txBody>
                  <a:tcPr/>
                </a:tc>
                <a:tc>
                  <a:txBody>
                    <a:bodyPr/>
                    <a:lstStyle/>
                    <a:p>
                      <a:pPr algn="ctr">
                        <a:buNone/>
                      </a:pPr>
                      <a:r>
                        <a:rPr lang="vi-VN" sz="3200" dirty="0">
                          <a:solidFill>
                            <a:schemeClr val="accent3">
                              <a:lumMod val="50000"/>
                            </a:schemeClr>
                          </a:solidFill>
                          <a:latin typeface="Bahnschrift" panose="020B0502040204020203" pitchFamily="34" charset="0"/>
                        </a:rPr>
                        <a:t>ĐOÀN LÊ ANH NGUYÊN</a:t>
                      </a:r>
                    </a:p>
                  </a:txBody>
                  <a:tcPr/>
                </a:tc>
                <a:tc>
                  <a:txBody>
                    <a:bodyPr/>
                    <a:lstStyle/>
                    <a:p>
                      <a:pPr marL="0" marR="0" algn="just">
                        <a:lnSpc>
                          <a:spcPct val="150000"/>
                        </a:lnSpc>
                        <a:spcBef>
                          <a:spcPts val="0"/>
                        </a:spcBef>
                        <a:spcAft>
                          <a:spcPts val="0"/>
                        </a:spcAft>
                      </a:pPr>
                      <a:r>
                        <a:rPr lang="vi-VN" sz="3200" dirty="0">
                          <a:solidFill>
                            <a:schemeClr val="accent3">
                              <a:lumMod val="50000"/>
                            </a:schemeClr>
                          </a:solidFill>
                          <a:effectLst/>
                          <a:latin typeface="Times New Roman" panose="02020603050405020304" pitchFamily="18" charset="0"/>
                          <a:ea typeface="Times New Roman" panose="02020603050405020304" pitchFamily="18" charset="0"/>
                        </a:rPr>
                        <a:t>Làm chức năng và giao diện trang chủ, quản lý danh mục,quản lý sản phẩm</a:t>
                      </a:r>
                    </a:p>
                  </a:txBody>
                  <a:tcPr marL="68580" marR="68580" marT="0" marB="0"/>
                </a:tc>
                <a:tc>
                  <a:txBody>
                    <a:bodyPr/>
                    <a:lstStyle/>
                    <a:p>
                      <a:pPr algn="ctr">
                        <a:buNone/>
                      </a:pPr>
                      <a:r>
                        <a:rPr lang="vi-VN" sz="3200" dirty="0">
                          <a:solidFill>
                            <a:schemeClr val="accent3">
                              <a:lumMod val="50000"/>
                            </a:schemeClr>
                          </a:solidFill>
                          <a:latin typeface="Bahnschrift" panose="020B0502040204020203" pitchFamily="34" charset="0"/>
                        </a:rPr>
                        <a:t>100%</a:t>
                      </a:r>
                    </a:p>
                  </a:txBody>
                  <a:tcPr/>
                </a:tc>
                <a:extLst>
                  <a:ext uri="{0D108BD9-81ED-4DB2-BD59-A6C34878D82A}">
                    <a16:rowId xmlns:a16="http://schemas.microsoft.com/office/drawing/2014/main" val="10002"/>
                  </a:ext>
                </a:extLst>
              </a:tr>
              <a:tr h="792580">
                <a:tc>
                  <a:txBody>
                    <a:bodyPr/>
                    <a:lstStyle/>
                    <a:p>
                      <a:pPr algn="ctr"/>
                      <a:r>
                        <a:rPr lang="vi-VN" sz="3200">
                          <a:solidFill>
                            <a:schemeClr val="accent3">
                              <a:lumMod val="50000"/>
                            </a:schemeClr>
                          </a:solidFill>
                          <a:latin typeface="Bahnschrift" panose="020B0502040204020203" pitchFamily="34" charset="0"/>
                        </a:rPr>
                        <a:t>2001224958</a:t>
                      </a:r>
                    </a:p>
                  </a:txBody>
                  <a:tcPr/>
                </a:tc>
                <a:tc>
                  <a:txBody>
                    <a:bodyPr/>
                    <a:lstStyle/>
                    <a:p>
                      <a:pPr algn="ctr"/>
                      <a:r>
                        <a:rPr lang="vi-VN" sz="3200">
                          <a:solidFill>
                            <a:schemeClr val="accent3">
                              <a:lumMod val="50000"/>
                            </a:schemeClr>
                          </a:solidFill>
                          <a:latin typeface="Bahnschrift" panose="020B0502040204020203" pitchFamily="34" charset="0"/>
                        </a:rPr>
                        <a:t>TRẦN HỮU THỊNH</a:t>
                      </a:r>
                    </a:p>
                  </a:txBody>
                  <a:tcPr/>
                </a:tc>
                <a:tc>
                  <a:txBody>
                    <a:bodyPr/>
                    <a:lstStyle/>
                    <a:p>
                      <a:pPr algn="just" rtl="0" eaLnBrk="1" latinLnBrk="0" hangingPunct="1"/>
                      <a:r>
                        <a:rPr lang="vi-VN" sz="3200" kern="1200" dirty="0">
                          <a:solidFill>
                            <a:schemeClr val="accent3">
                              <a:lumMod val="50000"/>
                            </a:schemeClr>
                          </a:solidFill>
                          <a:effectLst/>
                          <a:latin typeface="+mj-lt"/>
                          <a:ea typeface="+mn-ea"/>
                          <a:cs typeface="+mn-cs"/>
                        </a:rPr>
                        <a:t>Làm chức năng và giao diện tìm kiếm, thống kê, xuất file thống kê, tạo database, ppt</a:t>
                      </a:r>
                      <a:endParaRPr lang="vi-VN" sz="4800" dirty="0">
                        <a:solidFill>
                          <a:schemeClr val="accent3">
                            <a:lumMod val="50000"/>
                          </a:schemeClr>
                        </a:solidFill>
                        <a:effectLst/>
                        <a:latin typeface="+mj-lt"/>
                      </a:endParaRPr>
                    </a:p>
                  </a:txBody>
                  <a:tcPr marL="68580" marR="68580" marT="0" marB="0"/>
                </a:tc>
                <a:tc>
                  <a:txBody>
                    <a:bodyPr/>
                    <a:lstStyle/>
                    <a:p>
                      <a:pPr algn="ctr">
                        <a:buNone/>
                      </a:pPr>
                      <a:r>
                        <a:rPr lang="vi-VN" sz="3200" dirty="0">
                          <a:solidFill>
                            <a:schemeClr val="accent3">
                              <a:lumMod val="50000"/>
                            </a:schemeClr>
                          </a:solidFill>
                          <a:latin typeface="Bahnschrift" panose="020B0502040204020203" pitchFamily="34" charset="0"/>
                        </a:rPr>
                        <a:t>100%</a:t>
                      </a:r>
                    </a:p>
                  </a:txBody>
                  <a:tcPr/>
                </a:tc>
                <a:extLst>
                  <a:ext uri="{0D108BD9-81ED-4DB2-BD59-A6C34878D82A}">
                    <a16:rowId xmlns:a16="http://schemas.microsoft.com/office/drawing/2014/main" val="10003"/>
                  </a:ext>
                </a:extLst>
              </a:tr>
              <a:tr h="802775">
                <a:tc>
                  <a:txBody>
                    <a:bodyPr/>
                    <a:lstStyle/>
                    <a:p>
                      <a:pPr algn="ctr"/>
                      <a:r>
                        <a:rPr lang="vi-VN" sz="3200">
                          <a:solidFill>
                            <a:schemeClr val="accent3">
                              <a:lumMod val="50000"/>
                            </a:schemeClr>
                          </a:solidFill>
                          <a:latin typeface="Bahnschrift" panose="020B0502040204020203" pitchFamily="34" charset="0"/>
                        </a:rPr>
                        <a:t>2001225278</a:t>
                      </a:r>
                    </a:p>
                  </a:txBody>
                  <a:tcPr/>
                </a:tc>
                <a:tc>
                  <a:txBody>
                    <a:bodyPr/>
                    <a:lstStyle/>
                    <a:p>
                      <a:pPr algn="ctr"/>
                      <a:r>
                        <a:rPr lang="vi-VN" sz="3200">
                          <a:solidFill>
                            <a:schemeClr val="accent3">
                              <a:lumMod val="50000"/>
                            </a:schemeClr>
                          </a:solidFill>
                          <a:latin typeface="Bahnschrift" panose="020B0502040204020203" pitchFamily="34" charset="0"/>
                        </a:rPr>
                        <a:t>HỒ KIẾN THỨC</a:t>
                      </a:r>
                    </a:p>
                  </a:txBody>
                  <a:tcPr/>
                </a:tc>
                <a:tc>
                  <a:txBody>
                    <a:bodyPr/>
                    <a:lstStyle/>
                    <a:p>
                      <a:pPr algn="just" rtl="0" eaLnBrk="1" latinLnBrk="0" hangingPunct="1"/>
                      <a:r>
                        <a:rPr lang="vi-VN" sz="3200" kern="1200" dirty="0">
                          <a:solidFill>
                            <a:schemeClr val="accent3">
                              <a:lumMod val="50000"/>
                            </a:schemeClr>
                          </a:solidFill>
                          <a:effectLst/>
                          <a:latin typeface="+mj-lt"/>
                          <a:ea typeface="+mn-ea"/>
                          <a:cs typeface="+mn-cs"/>
                        </a:rPr>
                        <a:t>Làm chức năng và giao diện chat, chi tiết sản phẩm, quản lý giỏ hàng, word</a:t>
                      </a:r>
                      <a:endParaRPr lang="vi-VN" sz="4800" dirty="0">
                        <a:solidFill>
                          <a:schemeClr val="accent3">
                            <a:lumMod val="50000"/>
                          </a:schemeClr>
                        </a:solidFill>
                        <a:effectLst/>
                        <a:latin typeface="+mj-lt"/>
                      </a:endParaRPr>
                    </a:p>
                  </a:txBody>
                  <a:tcPr marL="68580" marR="68580" marT="0" marB="0"/>
                </a:tc>
                <a:tc>
                  <a:txBody>
                    <a:bodyPr/>
                    <a:lstStyle/>
                    <a:p>
                      <a:pPr algn="ctr">
                        <a:buNone/>
                      </a:pPr>
                      <a:r>
                        <a:rPr lang="vi-VN" sz="3200" dirty="0">
                          <a:solidFill>
                            <a:schemeClr val="accent3">
                              <a:lumMod val="50000"/>
                            </a:schemeClr>
                          </a:solidFill>
                          <a:latin typeface="Bahnschrift" panose="020B0502040204020203" pitchFamily="34" charset="0"/>
                        </a:rPr>
                        <a:t>100%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rot="-10800000">
            <a:off x="76002" y="765801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grpSp>
        <p:nvGrpSpPr>
          <p:cNvPr id="9" name="Group 9"/>
          <p:cNvGrpSpPr/>
          <p:nvPr/>
        </p:nvGrpSpPr>
        <p:grpSpPr>
          <a:xfrm rot="-10800000">
            <a:off x="-1066807" y="834408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sp>
        <p:nvSpPr>
          <p:cNvPr id="11" name="Text Box 10"/>
          <p:cNvSpPr txBox="1"/>
          <p:nvPr/>
        </p:nvSpPr>
        <p:spPr>
          <a:xfrm>
            <a:off x="76200" y="1028700"/>
            <a:ext cx="17950815" cy="8047990"/>
          </a:xfrm>
          <a:prstGeom prst="rect">
            <a:avLst/>
          </a:prstGeom>
          <a:noFill/>
        </p:spPr>
        <p:txBody>
          <a:bodyPr wrap="square" rtlCol="0" anchor="t">
            <a:noAutofit/>
          </a:bodyPr>
          <a:lstStyle/>
          <a:p>
            <a:r>
              <a:rPr lang="vi-VN" sz="4400">
                <a:sym typeface="+mn-ea"/>
              </a:rPr>
              <a:t>- </a:t>
            </a:r>
            <a:r>
              <a:rPr lang="vi-VN" sz="4400" b="1">
                <a:sym typeface="+mn-ea"/>
              </a:rPr>
              <a:t>T</a:t>
            </a:r>
            <a:r>
              <a:rPr sz="4400" b="1">
                <a:sym typeface="+mn-ea"/>
              </a:rPr>
              <a:t>hư viện jQuery</a:t>
            </a:r>
            <a:r>
              <a:rPr lang="vi-VN" sz="4400" b="1">
                <a:sym typeface="+mn-ea"/>
              </a:rPr>
              <a:t>:</a:t>
            </a:r>
            <a:r>
              <a:rPr lang="vi-VN" sz="4400">
                <a:sym typeface="+mn-ea"/>
              </a:rPr>
              <a:t>  </a:t>
            </a:r>
            <a:r>
              <a:rPr sz="4400">
                <a:sym typeface="+mn-ea"/>
              </a:rPr>
              <a:t>jQuery là thư viện được viết từ JavaScript, jQuery giúp xây dựng các chức năng bằng Javascript dễ dàng, nhanh và giàu tính năng hơn.</a:t>
            </a:r>
          </a:p>
          <a:p>
            <a:endParaRPr lang="vi-VN" altLang="en-US" sz="4400">
              <a:latin typeface="Times New Roman Regular" panose="02020603050405020304" charset="0"/>
              <a:cs typeface="Times New Roman Regular" panose="02020603050405020304" charset="0"/>
              <a:sym typeface="+mn-ea"/>
            </a:endParaRPr>
          </a:p>
          <a:p>
            <a:r>
              <a:rPr lang="vi-VN" altLang="en-US" sz="4400">
                <a:latin typeface="Times New Roman Regular" panose="02020603050405020304" charset="0"/>
                <a:cs typeface="Times New Roman Regular" panose="02020603050405020304" charset="0"/>
                <a:sym typeface="+mn-ea"/>
              </a:rPr>
              <a:t>-</a:t>
            </a:r>
            <a:r>
              <a:rPr lang="vi-VN" altLang="en-US" sz="4400" b="1">
                <a:latin typeface="Times New Roman Bold" panose="02020603050405020304" charset="0"/>
                <a:cs typeface="Times New Roman Bold" panose="02020603050405020304" charset="0"/>
                <a:sym typeface="+mn-ea"/>
              </a:rPr>
              <a:t> P</a:t>
            </a:r>
            <a:r>
              <a:rPr lang="en-US" sz="4400" b="1">
                <a:latin typeface="Times New Roman Bold" panose="02020603050405020304" charset="0"/>
                <a:cs typeface="Times New Roman Bold" panose="02020603050405020304" charset="0"/>
                <a:sym typeface="+mn-ea"/>
              </a:rPr>
              <a:t>hần mềm thiết kế UML StarUML</a:t>
            </a:r>
            <a:r>
              <a:rPr lang="vi-VN" altLang="en-US" sz="4400" b="1">
                <a:latin typeface="Times New Roman Bold" panose="02020603050405020304" charset="0"/>
                <a:cs typeface="Times New Roman Bold" panose="02020603050405020304" charset="0"/>
                <a:sym typeface="+mn-ea"/>
              </a:rPr>
              <a:t>:  </a:t>
            </a:r>
            <a:r>
              <a:rPr lang="en-US" sz="4400">
                <a:latin typeface="Times New Roman" panose="02020603050405020304" charset="0"/>
                <a:cs typeface="Times New Roman" panose="02020603050405020304" charset="0"/>
                <a:sym typeface="+mn-ea"/>
              </a:rPr>
              <a:t>StarUML là phần mềm hỗ trợ UML (Unified Modeling Language). StarUML hỗ trợ các phương pháp tiếp cận MDA (Model Driven Architecture) bằng cách hỗ trợ các khái niệm hồ sơ UML, hỗ trợ phân tích và thiết kế hệ thống.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sp>
        <p:nvSpPr>
          <p:cNvPr id="6" name="TextBox 6"/>
          <p:cNvSpPr txBox="1"/>
          <p:nvPr/>
        </p:nvSpPr>
        <p:spPr>
          <a:xfrm>
            <a:off x="1066800" y="4229100"/>
            <a:ext cx="7546340" cy="732790"/>
          </a:xfrm>
          <a:prstGeom prst="rect">
            <a:avLst/>
          </a:prstGeom>
        </p:spPr>
        <p:txBody>
          <a:bodyPr lIns="0" tIns="0" rIns="0" bIns="0" rtlCol="0" anchor="t">
            <a:noAutofit/>
          </a:bodyPr>
          <a:lstStyle/>
          <a:p>
            <a:pPr marL="0" lvl="0" indent="0" algn="l">
              <a:lnSpc>
                <a:spcPts val="5460"/>
              </a:lnSpc>
              <a:spcBef>
                <a:spcPct val="0"/>
              </a:spcBef>
            </a:pPr>
            <a:r>
              <a:rPr lang="vi-VN" altLang="en-US" sz="4800" spc="-168">
                <a:solidFill>
                  <a:schemeClr val="bg1"/>
                </a:solidFill>
                <a:ea typeface="Muli Bold"/>
                <a:cs typeface="+mn-lt"/>
                <a:sym typeface="+mn-ea"/>
              </a:rPr>
              <a:t>6- Hướng phát triển.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3" name="Group 3"/>
          <p:cNvGrpSpPr/>
          <p:nvPr/>
        </p:nvGrpSpPr>
        <p:grpSpPr>
          <a:xfrm rot="-10800000">
            <a:off x="-2742456" y="468659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vi-VN"/>
            </a:p>
          </p:txBody>
        </p:sp>
      </p:grpSp>
      <p:grpSp>
        <p:nvGrpSpPr>
          <p:cNvPr id="5" name="Group 5"/>
          <p:cNvGrpSpPr/>
          <p:nvPr/>
        </p:nvGrpSpPr>
        <p:grpSpPr>
          <a:xfrm rot="-10800000">
            <a:off x="76002" y="765801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grpSp>
        <p:nvGrpSpPr>
          <p:cNvPr id="9" name="Group 9"/>
          <p:cNvGrpSpPr/>
          <p:nvPr/>
        </p:nvGrpSpPr>
        <p:grpSpPr>
          <a:xfrm rot="-10800000">
            <a:off x="-1066807" y="834408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sp>
        <p:nvSpPr>
          <p:cNvPr id="2" name="Text Box 1"/>
          <p:cNvSpPr txBox="1"/>
          <p:nvPr/>
        </p:nvSpPr>
        <p:spPr>
          <a:xfrm>
            <a:off x="2438400" y="1028700"/>
            <a:ext cx="15225395" cy="6492875"/>
          </a:xfrm>
          <a:prstGeom prst="rect">
            <a:avLst/>
          </a:prstGeom>
        </p:spPr>
        <p:txBody>
          <a:bodyPr wrap="square">
            <a:spAutoFit/>
          </a:bodyPr>
          <a:lstStyle/>
          <a:p>
            <a:pPr marL="0" indent="-228600" defTabSz="266700">
              <a:lnSpc>
                <a:spcPct val="150000"/>
              </a:lnSpc>
              <a:spcAft>
                <a:spcPts val="600"/>
              </a:spcAft>
            </a:pPr>
            <a:r>
              <a:rPr sz="4400">
                <a:solidFill>
                  <a:srgbClr val="000000"/>
                </a:solidFill>
                <a:ea typeface="Noto Sans Symbols"/>
                <a:cs typeface="+mn-lt"/>
              </a:rPr>
              <a:t>− </a:t>
            </a:r>
            <a:r>
              <a:rPr sz="4400">
                <a:solidFill>
                  <a:srgbClr val="000000"/>
                </a:solidFill>
                <a:ea typeface="Times New Roman" panose="02020603050405020304"/>
                <a:cs typeface="+mn-lt"/>
              </a:rPr>
              <a:t>Xử lý tất cả các sự kiện, các lỗi ngoài ý muốn tốt hơn của chương trình và người dùng thao tác lên chương trình.</a:t>
            </a:r>
          </a:p>
          <a:p>
            <a:pPr marL="0" indent="-228600" defTabSz="266700">
              <a:lnSpc>
                <a:spcPct val="150000"/>
              </a:lnSpc>
              <a:spcAft>
                <a:spcPts val="600"/>
              </a:spcAft>
            </a:pPr>
            <a:endParaRPr sz="4400">
              <a:solidFill>
                <a:srgbClr val="000000"/>
              </a:solidFill>
              <a:ea typeface="Times New Roman" panose="02020603050405020304"/>
              <a:cs typeface="+mn-lt"/>
            </a:endParaRPr>
          </a:p>
          <a:p>
            <a:pPr marL="0" indent="-228600" defTabSz="266700">
              <a:lnSpc>
                <a:spcPct val="150000"/>
              </a:lnSpc>
              <a:spcAft>
                <a:spcPts val="600"/>
              </a:spcAft>
            </a:pPr>
            <a:r>
              <a:rPr sz="4400">
                <a:solidFill>
                  <a:srgbClr val="000000"/>
                </a:solidFill>
                <a:ea typeface="Noto Sans Symbols"/>
                <a:cs typeface="+mn-lt"/>
              </a:rPr>
              <a:t>− </a:t>
            </a:r>
            <a:r>
              <a:rPr sz="4400">
                <a:solidFill>
                  <a:srgbClr val="000000"/>
                </a:solidFill>
                <a:ea typeface="Times New Roman" panose="02020603050405020304"/>
                <a:cs typeface="+mn-lt"/>
              </a:rPr>
              <a:t>Hoàn thiện tốt hơn về phần lập trình và ràng buộc dữ liệu.</a:t>
            </a:r>
          </a:p>
          <a:p>
            <a:pPr marL="0" indent="-228600" defTabSz="266700">
              <a:lnSpc>
                <a:spcPct val="150000"/>
              </a:lnSpc>
              <a:spcAft>
                <a:spcPts val="600"/>
              </a:spcAft>
            </a:pPr>
            <a:endParaRPr sz="4400">
              <a:solidFill>
                <a:srgbClr val="000000"/>
              </a:solidFill>
              <a:ea typeface="Times New Roman" panose="02020603050405020304"/>
              <a:cs typeface="+mn-lt"/>
            </a:endParaRPr>
          </a:p>
          <a:p>
            <a:pPr marL="0" indent="-228600" defTabSz="266700">
              <a:lnSpc>
                <a:spcPct val="150000"/>
              </a:lnSpc>
              <a:spcAft>
                <a:spcPts val="600"/>
              </a:spcAft>
            </a:pPr>
            <a:r>
              <a:rPr sz="4400">
                <a:solidFill>
                  <a:srgbClr val="000000"/>
                </a:solidFill>
                <a:ea typeface="Noto Sans Symbols"/>
                <a:cs typeface="+mn-lt"/>
              </a:rPr>
              <a:t>− </a:t>
            </a:r>
            <a:r>
              <a:rPr sz="4400">
                <a:solidFill>
                  <a:srgbClr val="000000"/>
                </a:solidFill>
                <a:ea typeface="Times New Roman" panose="02020603050405020304"/>
                <a:cs typeface="+mn-lt"/>
              </a:rPr>
              <a:t>Nâng cao tính linh động của chương trình.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5" name="Group 5"/>
          <p:cNvGrpSpPr/>
          <p:nvPr/>
        </p:nvGrpSpPr>
        <p:grpSpPr>
          <a:xfrm>
            <a:off x="14328902" y="2317173"/>
            <a:ext cx="7321033" cy="6340049"/>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vi-VN"/>
            </a:p>
          </p:txBody>
        </p:sp>
      </p:grpSp>
      <p:grpSp>
        <p:nvGrpSpPr>
          <p:cNvPr id="7" name="Group 7"/>
          <p:cNvGrpSpPr/>
          <p:nvPr/>
        </p:nvGrpSpPr>
        <p:grpSpPr>
          <a:xfrm>
            <a:off x="12122944" y="7035126"/>
            <a:ext cx="4970154" cy="43041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9" name="Group 9"/>
          <p:cNvGrpSpPr/>
          <p:nvPr/>
        </p:nvGrpSpPr>
        <p:grpSpPr>
          <a:xfrm>
            <a:off x="12336342" y="5954842"/>
            <a:ext cx="2271679" cy="1967285"/>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grpSp>
        <p:nvGrpSpPr>
          <p:cNvPr id="11" name="Group 11"/>
          <p:cNvGrpSpPr/>
          <p:nvPr/>
        </p:nvGrpSpPr>
        <p:grpSpPr>
          <a:xfrm>
            <a:off x="13737770" y="373605"/>
            <a:ext cx="3799619" cy="3290488"/>
            <a:chOff x="0" y="0"/>
            <a:chExt cx="3619627" cy="3134614"/>
          </a:xfrm>
        </p:grpSpPr>
        <p:sp>
          <p:nvSpPr>
            <p:cNvPr id="12" name="Freeform 12"/>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sp>
        <p:nvSpPr>
          <p:cNvPr id="2" name="Text Box 1"/>
          <p:cNvSpPr txBox="1"/>
          <p:nvPr/>
        </p:nvSpPr>
        <p:spPr>
          <a:xfrm>
            <a:off x="990600" y="1485900"/>
            <a:ext cx="11558905" cy="7539355"/>
          </a:xfrm>
          <a:prstGeom prst="rect">
            <a:avLst/>
          </a:prstGeom>
          <a:noFill/>
        </p:spPr>
        <p:txBody>
          <a:bodyPr wrap="square" rtlCol="0">
            <a:spAutoFit/>
          </a:bodyPr>
          <a:lstStyle/>
          <a:p>
            <a:r>
              <a:rPr lang="vi-VN" altLang="en-US" sz="4400">
                <a:cs typeface="+mn-lt"/>
              </a:rPr>
              <a:t>1- Nội dung lý thuyết.</a:t>
            </a:r>
          </a:p>
          <a:p>
            <a:endParaRPr lang="vi-VN" altLang="en-US" sz="4400">
              <a:cs typeface="+mn-lt"/>
            </a:endParaRPr>
          </a:p>
          <a:p>
            <a:r>
              <a:rPr lang="vi-VN" altLang="en-US" sz="4400">
                <a:cs typeface="+mn-lt"/>
              </a:rPr>
              <a:t>2- Sơ đồ trang.</a:t>
            </a:r>
          </a:p>
          <a:p>
            <a:endParaRPr lang="vi-VN" altLang="en-US" sz="4400">
              <a:cs typeface="+mn-lt"/>
            </a:endParaRPr>
          </a:p>
          <a:p>
            <a:r>
              <a:rPr lang="vi-VN" altLang="en-US" sz="4400">
                <a:cs typeface="+mn-lt"/>
              </a:rPr>
              <a:t>3- Giao diện website.</a:t>
            </a:r>
          </a:p>
          <a:p>
            <a:endParaRPr lang="vi-VN" altLang="en-US" sz="4400">
              <a:cs typeface="+mn-lt"/>
            </a:endParaRPr>
          </a:p>
          <a:p>
            <a:r>
              <a:rPr lang="vi-VN" altLang="en-US" sz="4400">
                <a:cs typeface="+mn-lt"/>
              </a:rPr>
              <a:t>4- Các công cụ sử dụng.</a:t>
            </a:r>
          </a:p>
          <a:p>
            <a:endParaRPr lang="vi-VN" altLang="en-US" sz="4400">
              <a:cs typeface="+mn-lt"/>
            </a:endParaRPr>
          </a:p>
          <a:p>
            <a:r>
              <a:rPr lang="vi-VN" altLang="en-US" sz="4400">
                <a:cs typeface="+mn-lt"/>
              </a:rPr>
              <a:t>5- Kỹ thuật mới.</a:t>
            </a:r>
          </a:p>
          <a:p>
            <a:endParaRPr lang="vi-VN" altLang="en-US" sz="4400">
              <a:cs typeface="+mn-lt"/>
            </a:endParaRPr>
          </a:p>
          <a:p>
            <a:r>
              <a:rPr lang="vi-VN" altLang="en-US" sz="4400">
                <a:cs typeface="+mn-lt"/>
              </a:rPr>
              <a:t>6- Hướng phát triển.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sp>
        <p:nvSpPr>
          <p:cNvPr id="6" name="TextBox 6"/>
          <p:cNvSpPr txBox="1"/>
          <p:nvPr/>
        </p:nvSpPr>
        <p:spPr>
          <a:xfrm>
            <a:off x="952500" y="4273437"/>
            <a:ext cx="7546593" cy="699770"/>
          </a:xfrm>
          <a:prstGeom prst="rect">
            <a:avLst/>
          </a:prstGeom>
        </p:spPr>
        <p:txBody>
          <a:bodyPr lIns="0" tIns="0" rIns="0" bIns="0" rtlCol="0" anchor="t">
            <a:spAutoFit/>
          </a:bodyPr>
          <a:lstStyle/>
          <a:p>
            <a:pPr marL="0" lvl="0" indent="0" algn="l">
              <a:lnSpc>
                <a:spcPts val="5460"/>
              </a:lnSpc>
              <a:spcBef>
                <a:spcPct val="0"/>
              </a:spcBef>
            </a:pPr>
            <a:r>
              <a:rPr lang="vi-VN" altLang="en-US" sz="4550" b="1" spc="-168">
                <a:solidFill>
                  <a:srgbClr val="F4F4F4"/>
                </a:solidFill>
                <a:latin typeface="Muli Bold"/>
                <a:ea typeface="Muli Bold"/>
                <a:cs typeface="Muli Bold"/>
                <a:sym typeface="Muli Bold"/>
              </a:rPr>
              <a:t>1- Nội dung lý thuyết.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5697360" y="422908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vi-VN"/>
            </a:p>
          </p:txBody>
        </p:sp>
      </p:grpSp>
      <p:grpSp>
        <p:nvGrpSpPr>
          <p:cNvPr id="4" name="Group 4"/>
          <p:cNvGrpSpPr/>
          <p:nvPr/>
        </p:nvGrpSpPr>
        <p:grpSpPr>
          <a:xfrm>
            <a:off x="15697405" y="3819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sp>
        <p:nvSpPr>
          <p:cNvPr id="13" name="Text Box 12"/>
          <p:cNvSpPr txBox="1"/>
          <p:nvPr/>
        </p:nvSpPr>
        <p:spPr>
          <a:xfrm>
            <a:off x="228600" y="342900"/>
            <a:ext cx="15220950" cy="3861435"/>
          </a:xfrm>
          <a:prstGeom prst="rect">
            <a:avLst/>
          </a:prstGeom>
        </p:spPr>
        <p:txBody>
          <a:bodyPr wrap="square">
            <a:spAutoFit/>
          </a:bodyPr>
          <a:lstStyle/>
          <a:p>
            <a:pPr marL="0" indent="-457200" defTabSz="266700">
              <a:lnSpc>
                <a:spcPct val="150000"/>
              </a:lnSpc>
              <a:spcAft>
                <a:spcPts val="600"/>
              </a:spcAft>
            </a:pPr>
            <a:r>
              <a:rPr lang="vi-VN" sz="4000" b="1">
                <a:solidFill>
                  <a:srgbClr val="000000"/>
                </a:solidFill>
                <a:latin typeface="Times New Roman" panose="02020603050405020304"/>
                <a:ea typeface="Times New Roman" panose="02020603050405020304"/>
              </a:rPr>
              <a:t>- </a:t>
            </a:r>
            <a:r>
              <a:rPr sz="4000" b="1">
                <a:solidFill>
                  <a:srgbClr val="000000"/>
                </a:solidFill>
                <a:latin typeface="Times New Roman" panose="02020603050405020304"/>
                <a:ea typeface="Times New Roman" panose="02020603050405020304"/>
              </a:rPr>
              <a:t>Ngôn ngữ đánh dấu siêu văn bản HTML</a:t>
            </a:r>
          </a:p>
          <a:p>
            <a:pPr marL="0" indent="400050" defTabSz="266700">
              <a:lnSpc>
                <a:spcPct val="150000"/>
              </a:lnSpc>
              <a:spcAft>
                <a:spcPts val="600"/>
              </a:spcAft>
            </a:pPr>
            <a:r>
              <a:rPr sz="4000">
                <a:latin typeface="Times New Roman" panose="02020603050405020304"/>
                <a:ea typeface="Times New Roman" panose="02020603050405020304"/>
              </a:rPr>
              <a:t>HTML viết tắt của Hypertext Markup Language là ngôn ngữ đánh dấu siêu văn bản dùng để xây dựng và cấu trúc lại các thành phần có trong Website.</a:t>
            </a:r>
          </a:p>
        </p:txBody>
      </p:sp>
      <p:sp>
        <p:nvSpPr>
          <p:cNvPr id="14" name="Text Box 13"/>
          <p:cNvSpPr txBox="1"/>
          <p:nvPr/>
        </p:nvSpPr>
        <p:spPr>
          <a:xfrm>
            <a:off x="267335" y="5295900"/>
            <a:ext cx="15776575" cy="3067050"/>
          </a:xfrm>
          <a:prstGeom prst="rect">
            <a:avLst/>
          </a:prstGeom>
        </p:spPr>
        <p:txBody>
          <a:bodyPr wrap="square">
            <a:spAutoFit/>
          </a:bodyPr>
          <a:lstStyle/>
          <a:p>
            <a:pPr marL="0" indent="-457200" defTabSz="266700">
              <a:lnSpc>
                <a:spcPct val="150000"/>
              </a:lnSpc>
              <a:spcAft>
                <a:spcPts val="600"/>
              </a:spcAft>
            </a:pPr>
            <a:r>
              <a:rPr lang="vi-VN" sz="4000" b="1">
                <a:solidFill>
                  <a:srgbClr val="000000"/>
                </a:solidFill>
                <a:latin typeface="Times New Roman Bold" panose="02020603050405020304" charset="0"/>
                <a:ea typeface="Times New Roman" panose="02020603050405020304"/>
                <a:cs typeface="Times New Roman Bold" panose="02020603050405020304" charset="0"/>
              </a:rPr>
              <a:t>-</a:t>
            </a:r>
            <a:r>
              <a:rPr sz="4000" b="1">
                <a:solidFill>
                  <a:srgbClr val="000000"/>
                </a:solidFill>
                <a:latin typeface="Times New Roman Bold" panose="02020603050405020304" charset="0"/>
                <a:ea typeface="Times New Roman" panose="02020603050405020304"/>
                <a:cs typeface="Times New Roman Bold" panose="02020603050405020304" charset="0"/>
              </a:rPr>
              <a:t> Nền tảng phát triển Web ASP.NET</a:t>
            </a:r>
          </a:p>
          <a:p>
            <a:pPr indent="457200" defTabSz="266700">
              <a:lnSpc>
                <a:spcPct val="107000"/>
              </a:lnSpc>
              <a:spcAft>
                <a:spcPts val="800"/>
              </a:spcAft>
            </a:pPr>
            <a:r>
              <a:rPr sz="4000">
                <a:latin typeface="Times New Roman Regular" panose="02020603050405020304" charset="0"/>
                <a:ea typeface="Times New Roman" panose="02020603050405020304"/>
                <a:cs typeface="Times New Roman Regular" panose="02020603050405020304" charset="0"/>
              </a:rPr>
              <a:t>ASP.NET là một nền tảng để phát triển Web, cung cấp cho nhiều mô hình về lập trình và các dịch vụ cần thiết để xây dựng ứng dụng Web mạnh mẽ cho máy tính, các thiết bị di động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5697360" y="422908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txBody>
            <a:bodyPr/>
            <a:lstStyle/>
            <a:p>
              <a:endParaRPr lang="vi-VN"/>
            </a:p>
          </p:txBody>
        </p:sp>
      </p:grpSp>
      <p:grpSp>
        <p:nvGrpSpPr>
          <p:cNvPr id="4" name="Group 4"/>
          <p:cNvGrpSpPr/>
          <p:nvPr/>
        </p:nvGrpSpPr>
        <p:grpSpPr>
          <a:xfrm>
            <a:off x="15697405" y="38194"/>
            <a:ext cx="4961246" cy="42964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sp>
        <p:nvSpPr>
          <p:cNvPr id="13" name="Text Box 12"/>
          <p:cNvSpPr txBox="1"/>
          <p:nvPr/>
        </p:nvSpPr>
        <p:spPr>
          <a:xfrm>
            <a:off x="152400" y="-114300"/>
            <a:ext cx="15220950" cy="3861435"/>
          </a:xfrm>
          <a:prstGeom prst="rect">
            <a:avLst/>
          </a:prstGeom>
        </p:spPr>
        <p:txBody>
          <a:bodyPr wrap="square">
            <a:spAutoFit/>
          </a:bodyPr>
          <a:lstStyle/>
          <a:p>
            <a:pPr marL="0" indent="-457200" defTabSz="266700">
              <a:lnSpc>
                <a:spcPct val="150000"/>
              </a:lnSpc>
              <a:spcAft>
                <a:spcPts val="600"/>
              </a:spcAft>
            </a:pPr>
            <a:r>
              <a:rPr lang="vi-VN" sz="4000" b="1">
                <a:solidFill>
                  <a:srgbClr val="000000"/>
                </a:solidFill>
                <a:latin typeface="Times New Roman" panose="02020603050405020304"/>
                <a:ea typeface="Times New Roman" panose="02020603050405020304"/>
              </a:rPr>
              <a:t>- </a:t>
            </a:r>
            <a:r>
              <a:rPr sz="4000" b="1">
                <a:solidFill>
                  <a:srgbClr val="000000"/>
                </a:solidFill>
                <a:latin typeface="Times New Roman" panose="02020603050405020304"/>
                <a:ea typeface="Times New Roman" panose="02020603050405020304"/>
              </a:rPr>
              <a:t>Hệ quản trị cơ sở dữ liệu MS SQL Server</a:t>
            </a:r>
          </a:p>
          <a:p>
            <a:pPr marL="0" indent="-457200" defTabSz="266700">
              <a:lnSpc>
                <a:spcPct val="150000"/>
              </a:lnSpc>
              <a:spcAft>
                <a:spcPts val="600"/>
              </a:spcAft>
            </a:pPr>
            <a:r>
              <a:rPr lang="vi-VN" sz="4000">
                <a:solidFill>
                  <a:srgbClr val="000000"/>
                </a:solidFill>
                <a:latin typeface="Times New Roman" panose="02020603050405020304"/>
                <a:ea typeface="Times New Roman" panose="02020603050405020304"/>
              </a:rPr>
              <a:t>  </a:t>
            </a:r>
            <a:r>
              <a:rPr sz="4000">
                <a:solidFill>
                  <a:srgbClr val="000000"/>
                </a:solidFill>
                <a:latin typeface="Times New Roman" panose="02020603050405020304"/>
                <a:ea typeface="Times New Roman" panose="02020603050405020304"/>
              </a:rPr>
              <a:t>SQL Server là một hệ quản trị cơ sở dữ liệu quan hệ  sử dụng câu lệnh SQL (Transact-SQL) để trao đổi dữ liệu giữa máy Client và máy cài SQL Server.</a:t>
            </a:r>
          </a:p>
        </p:txBody>
      </p:sp>
      <p:sp>
        <p:nvSpPr>
          <p:cNvPr id="14" name="Text Box 13"/>
          <p:cNvSpPr txBox="1"/>
          <p:nvPr/>
        </p:nvSpPr>
        <p:spPr>
          <a:xfrm>
            <a:off x="76200" y="3467100"/>
            <a:ext cx="15776575" cy="6862445"/>
          </a:xfrm>
          <a:prstGeom prst="rect">
            <a:avLst/>
          </a:prstGeom>
        </p:spPr>
        <p:txBody>
          <a:bodyPr wrap="square">
            <a:spAutoFit/>
          </a:bodyPr>
          <a:lstStyle/>
          <a:p>
            <a:pPr marL="0" indent="-457200" defTabSz="266700">
              <a:lnSpc>
                <a:spcPct val="150000"/>
              </a:lnSpc>
              <a:spcAft>
                <a:spcPts val="600"/>
              </a:spcAft>
            </a:pPr>
            <a:r>
              <a:rPr lang="vi-VN" sz="4000" b="1">
                <a:solidFill>
                  <a:srgbClr val="000000"/>
                </a:solidFill>
                <a:latin typeface="Times New Roman Bold" panose="02020603050405020304" charset="0"/>
                <a:ea typeface="Times New Roman" panose="02020603050405020304"/>
                <a:cs typeface="Times New Roman Bold" panose="02020603050405020304" charset="0"/>
              </a:rPr>
              <a:t>- </a:t>
            </a:r>
            <a:r>
              <a:rPr sz="4000" b="1">
                <a:solidFill>
                  <a:srgbClr val="000000"/>
                </a:solidFill>
                <a:latin typeface="Times New Roman Bold" panose="02020603050405020304" charset="0"/>
                <a:ea typeface="Times New Roman" panose="02020603050405020304"/>
                <a:cs typeface="Times New Roman Bold" panose="02020603050405020304" charset="0"/>
              </a:rPr>
              <a:t>Mô hình MVC</a:t>
            </a:r>
          </a:p>
          <a:p>
            <a:pPr marL="0" indent="-457200" defTabSz="266700">
              <a:lnSpc>
                <a:spcPct val="150000"/>
              </a:lnSpc>
              <a:spcAft>
                <a:spcPts val="600"/>
              </a:spcAft>
            </a:pPr>
            <a:r>
              <a:rPr sz="4000">
                <a:solidFill>
                  <a:srgbClr val="000000"/>
                </a:solidFill>
                <a:latin typeface="Times New Roman" panose="02020603050405020304" charset="0"/>
                <a:ea typeface="Times New Roman" panose="02020603050405020304"/>
                <a:cs typeface="Times New Roman" panose="02020603050405020304" charset="0"/>
              </a:rPr>
              <a:t>MVC là từ viết tắt bởi 3 từ Model – View – Controller. Đây là mô hình thiết kế sử dụng trong kỹ thuật phần mềm.</a:t>
            </a:r>
          </a:p>
          <a:p>
            <a:pPr marL="0" indent="-457200" defTabSz="266700">
              <a:lnSpc>
                <a:spcPct val="150000"/>
              </a:lnSpc>
              <a:spcAft>
                <a:spcPts val="600"/>
              </a:spcAft>
            </a:pPr>
            <a:r>
              <a:rPr sz="4000">
                <a:solidFill>
                  <a:srgbClr val="000000"/>
                </a:solidFill>
                <a:latin typeface="Times New Roman" panose="02020603050405020304" charset="0"/>
                <a:ea typeface="Times New Roman" panose="02020603050405020304"/>
                <a:cs typeface="Times New Roman" panose="02020603050405020304" charset="0"/>
              </a:rPr>
              <a:t>Model (M): Là bộ phận có chức năng lưu trữ toàn bộ dữ liệu của ứng dụng.  </a:t>
            </a:r>
          </a:p>
          <a:p>
            <a:pPr marL="0" indent="-457200" defTabSz="266700">
              <a:lnSpc>
                <a:spcPct val="150000"/>
              </a:lnSpc>
              <a:spcAft>
                <a:spcPts val="600"/>
              </a:spcAft>
            </a:pPr>
            <a:r>
              <a:rPr sz="4000">
                <a:solidFill>
                  <a:srgbClr val="000000"/>
                </a:solidFill>
                <a:latin typeface="Times New Roman" panose="02020603050405020304" charset="0"/>
                <a:ea typeface="Times New Roman" panose="02020603050405020304"/>
                <a:cs typeface="Times New Roman" panose="02020603050405020304" charset="0"/>
              </a:rPr>
              <a:t>View (V): Đây là phần giao diện (theme) dành cho người sử dụng. </a:t>
            </a:r>
          </a:p>
          <a:p>
            <a:pPr marL="0" indent="-457200" defTabSz="266700">
              <a:lnSpc>
                <a:spcPct val="150000"/>
              </a:lnSpc>
              <a:spcAft>
                <a:spcPts val="600"/>
              </a:spcAft>
            </a:pPr>
            <a:r>
              <a:rPr sz="4000">
                <a:solidFill>
                  <a:srgbClr val="000000"/>
                </a:solidFill>
                <a:latin typeface="Times New Roman" panose="02020603050405020304" charset="0"/>
                <a:ea typeface="Times New Roman" panose="02020603050405020304"/>
                <a:cs typeface="Times New Roman" panose="02020603050405020304" charset="0"/>
              </a:rPr>
              <a:t>Controller (C): Bộ phận có nhiệm vụ xử lý các yêu cầu người dùng đưa đến thông qua 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txBody>
            <a:bodyPr/>
            <a:lstStyle/>
            <a:p>
              <a:endParaRPr lang="vi-VN"/>
            </a:p>
          </p:txBody>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txBody>
            <a:bodyPr/>
            <a:lstStyle/>
            <a:p>
              <a:endParaRPr lang="vi-VN"/>
            </a:p>
          </p:txBody>
        </p:sp>
      </p:grpSp>
      <p:sp>
        <p:nvSpPr>
          <p:cNvPr id="6" name="TextBox 6"/>
          <p:cNvSpPr txBox="1"/>
          <p:nvPr/>
        </p:nvSpPr>
        <p:spPr>
          <a:xfrm>
            <a:off x="990600" y="4228987"/>
            <a:ext cx="7546593" cy="699770"/>
          </a:xfrm>
          <a:prstGeom prst="rect">
            <a:avLst/>
          </a:prstGeom>
        </p:spPr>
        <p:txBody>
          <a:bodyPr lIns="0" tIns="0" rIns="0" bIns="0" rtlCol="0" anchor="t">
            <a:spAutoFit/>
          </a:bodyPr>
          <a:lstStyle/>
          <a:p>
            <a:pPr marL="0" lvl="0" indent="0" algn="l">
              <a:lnSpc>
                <a:spcPts val="5460"/>
              </a:lnSpc>
              <a:spcBef>
                <a:spcPct val="0"/>
              </a:spcBef>
            </a:pPr>
            <a:r>
              <a:rPr lang="vi-VN" altLang="en-US" sz="4800" b="1" spc="-168">
                <a:solidFill>
                  <a:srgbClr val="F4F4F4"/>
                </a:solidFill>
                <a:ea typeface="Muli Bold"/>
                <a:cs typeface="+mn-lt"/>
                <a:sym typeface="Muli Bold"/>
              </a:rPr>
              <a:t>2- Sơ đồ trang.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pic>
        <p:nvPicPr>
          <p:cNvPr id="41" name="Picture 41" descr="C:\Users\Khuong Nguyen\Documents\EntityDesignerDiagr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33854" y="-635"/>
            <a:ext cx="15663545" cy="9063990"/>
          </a:xfrm>
          <a:prstGeom prst="rect">
            <a:avLst/>
          </a:prstGeom>
          <a:noFill/>
          <a:ln>
            <a:solidFill>
              <a:schemeClr val="tx1"/>
            </a:solidFill>
          </a:ln>
        </p:spPr>
      </p:pic>
      <p:sp>
        <p:nvSpPr>
          <p:cNvPr id="2" name="Text Box 1"/>
          <p:cNvSpPr txBox="1"/>
          <p:nvPr/>
        </p:nvSpPr>
        <p:spPr>
          <a:xfrm>
            <a:off x="6785610" y="9436100"/>
            <a:ext cx="5025390" cy="706755"/>
          </a:xfrm>
          <a:prstGeom prst="rect">
            <a:avLst/>
          </a:prstGeom>
          <a:noFill/>
        </p:spPr>
        <p:txBody>
          <a:bodyPr wrap="square" rtlCol="0">
            <a:spAutoFit/>
          </a:bodyPr>
          <a:lstStyle/>
          <a:p>
            <a:r>
              <a:rPr lang="vi-VN" altLang="en-US" sz="4000"/>
              <a:t>Mô hình lớp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785610" y="9436100"/>
            <a:ext cx="5025390" cy="706755"/>
          </a:xfrm>
          <a:prstGeom prst="rect">
            <a:avLst/>
          </a:prstGeom>
          <a:noFill/>
        </p:spPr>
        <p:txBody>
          <a:bodyPr wrap="square" rtlCol="0">
            <a:spAutoFit/>
          </a:bodyPr>
          <a:lstStyle/>
          <a:p>
            <a:r>
              <a:rPr lang="vi-VN" altLang="en-US" sz="4000" dirty="0"/>
              <a:t>Sơ đồ Diagram</a:t>
            </a:r>
          </a:p>
        </p:txBody>
      </p:sp>
      <p:pic>
        <p:nvPicPr>
          <p:cNvPr id="3" name="Picture 2"/>
          <p:cNvPicPr>
            <a:picLocks noChangeAspect="1"/>
          </p:cNvPicPr>
          <p:nvPr/>
        </p:nvPicPr>
        <p:blipFill>
          <a:blip r:embed="rId2"/>
          <a:stretch>
            <a:fillRect/>
          </a:stretch>
        </p:blipFill>
        <p:spPr>
          <a:xfrm>
            <a:off x="533400" y="571500"/>
            <a:ext cx="17221200" cy="8610600"/>
          </a:xfrm>
          <a:prstGeom prst="rect">
            <a:avLst/>
          </a:prstGeom>
        </p:spPr>
      </p:pic>
    </p:spTree>
    <p:extLst>
      <p:ext uri="{BB962C8B-B14F-4D97-AF65-F5344CB8AC3E}">
        <p14:creationId xmlns:p14="http://schemas.microsoft.com/office/powerpoint/2010/main" val="386106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733</Words>
  <Application>Microsoft Office PowerPoint</Application>
  <PresentationFormat>Custom</PresentationFormat>
  <Paragraphs>77</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Times New Roman</vt:lpstr>
      <vt:lpstr>Noto Sans Symbols</vt:lpstr>
      <vt:lpstr>Muli Bold</vt:lpstr>
      <vt:lpstr>Bahnschrift</vt:lpstr>
      <vt:lpstr>Arial</vt:lpstr>
      <vt:lpstr>Calibri</vt:lpstr>
      <vt:lpstr>Times New Roman Regular</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Xanh lá đậm Xanh lá nhạt Trắng Doanh nghiệp Hình học Bản trình bày nội bộ của công ty Bản thuyết trình Kinh doanh</dc:title>
  <dc:creator>ADMIN</dc:creator>
  <cp:lastModifiedBy>Đoàn Nguyên</cp:lastModifiedBy>
  <cp:revision>12</cp:revision>
  <dcterms:created xsi:type="dcterms:W3CDTF">2024-12-10T04:18:58Z</dcterms:created>
  <dcterms:modified xsi:type="dcterms:W3CDTF">2024-12-11T05:57:19Z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2024-12-03T08:15:32Z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7be9f5e7-8ef8-413f-a669-eb58e63eadfa</vt:lpwstr>
  </property>
  <property fmtid="{D5CDD505-2E9C-101B-9397-08002B2CF9AE}" pid="7" name="MSIP_Label_defa4170-0d19-0005-0004-bc88714345d2_ActionId">
    <vt:lpwstr>1bf29029-f099-4295-82aa-04c7db571fe4</vt:lpwstr>
  </property>
  <property fmtid="{D5CDD505-2E9C-101B-9397-08002B2CF9AE}" pid="8" name="MSIP_Label_defa4170-0d19-0005-0004-bc88714345d2_ContentBits">
    <vt:lpwstr>0</vt:lpwstr>
  </property>
  <property fmtid="{D5CDD505-2E9C-101B-9397-08002B2CF9AE}" pid="9" name="ICV">
    <vt:lpwstr>47D292244A3D954612BF576753B3EE02_43</vt:lpwstr>
  </property>
  <property fmtid="{D5CDD505-2E9C-101B-9397-08002B2CF9AE}" pid="10" name="KSOProductBuildVer">
    <vt:lpwstr>1033-6.10.2.8397</vt:lpwstr>
  </property>
</Properties>
</file>