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handoutMasterIdLst>
    <p:handoutMasterId r:id="rId40"/>
  </p:handoutMasterIdLst>
  <p:sldIdLst>
    <p:sldId id="256" r:id="rId5"/>
    <p:sldId id="276" r:id="rId6"/>
    <p:sldId id="288" r:id="rId7"/>
    <p:sldId id="290" r:id="rId8"/>
    <p:sldId id="282" r:id="rId9"/>
    <p:sldId id="291" r:id="rId10"/>
    <p:sldId id="316" r:id="rId11"/>
    <p:sldId id="317" r:id="rId12"/>
    <p:sldId id="320" r:id="rId13"/>
    <p:sldId id="318" r:id="rId14"/>
    <p:sldId id="319" r:id="rId15"/>
    <p:sldId id="308" r:id="rId16"/>
    <p:sldId id="309" r:id="rId17"/>
    <p:sldId id="310" r:id="rId18"/>
    <p:sldId id="311" r:id="rId19"/>
    <p:sldId id="312" r:id="rId20"/>
    <p:sldId id="313" r:id="rId21"/>
    <p:sldId id="314" r:id="rId22"/>
    <p:sldId id="315" r:id="rId23"/>
    <p:sldId id="296" r:id="rId24"/>
    <p:sldId id="297" r:id="rId25"/>
    <p:sldId id="299" r:id="rId26"/>
    <p:sldId id="279" r:id="rId27"/>
    <p:sldId id="300" r:id="rId28"/>
    <p:sldId id="301" r:id="rId29"/>
    <p:sldId id="280" r:id="rId30"/>
    <p:sldId id="281" r:id="rId31"/>
    <p:sldId id="302" r:id="rId32"/>
    <p:sldId id="303" r:id="rId33"/>
    <p:sldId id="304" r:id="rId34"/>
    <p:sldId id="305" r:id="rId35"/>
    <p:sldId id="306" r:id="rId36"/>
    <p:sldId id="307" r:id="rId37"/>
    <p:sldId id="28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9304" autoAdjust="0"/>
  </p:normalViewPr>
  <p:slideViewPr>
    <p:cSldViewPr snapToGrid="0" showGuides="1">
      <p:cViewPr varScale="1">
        <p:scale>
          <a:sx n="70" d="100"/>
          <a:sy n="70" d="100"/>
        </p:scale>
        <p:origin x="738"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svg"/><Relationship Id="rId1" Type="http://schemas.openxmlformats.org/officeDocument/2006/relationships/image" Target="../media/image12.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svg"/><Relationship Id="rId1" Type="http://schemas.openxmlformats.org/officeDocument/2006/relationships/image" Target="../media/image12.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8BA32-7BE0-4341-82C5-C6CB0F72B0C0}" type="doc">
      <dgm:prSet loTypeId="urn:microsoft.com/office/officeart/2018/2/layout/IconLabelList" loCatId="icon" qsTypeId="urn:microsoft.com/office/officeart/2005/8/quickstyle/simple4" qsCatId="simple" csTypeId="urn:microsoft.com/office/officeart/2005/8/colors/accent3_2" csCatId="accent3" phldr="1"/>
      <dgm:spPr/>
      <dgm:t>
        <a:bodyPr/>
        <a:lstStyle/>
        <a:p>
          <a:endParaRPr lang="en-US"/>
        </a:p>
      </dgm:t>
    </dgm:pt>
    <dgm:pt modelId="{858F1786-7BE4-474E-BF13-70C2488B5255}">
      <dgm:prSet/>
      <dgm:spPr/>
      <dgm:t>
        <a:bodyPr/>
        <a:lstStyle/>
        <a:p>
          <a:pPr>
            <a:lnSpc>
              <a:spcPct val="100000"/>
            </a:lnSpc>
          </a:pPr>
          <a:r>
            <a:rPr lang="en-US" b="1" dirty="0">
              <a:latin typeface="+mj-lt"/>
            </a:rPr>
            <a:t>Fast, consistent delivery of your applications</a:t>
          </a:r>
          <a:endParaRPr lang="en-US" dirty="0">
            <a:latin typeface="+mj-lt"/>
          </a:endParaRPr>
        </a:p>
      </dgm:t>
    </dgm:pt>
    <dgm:pt modelId="{ABA5B248-1573-4B6B-A203-EA05E0D29DDF}" type="parTrans" cxnId="{7A50DD00-B76C-429B-B0A3-D0AF28C0290E}">
      <dgm:prSet/>
      <dgm:spPr/>
      <dgm:t>
        <a:bodyPr/>
        <a:lstStyle/>
        <a:p>
          <a:endParaRPr lang="en-US"/>
        </a:p>
      </dgm:t>
    </dgm:pt>
    <dgm:pt modelId="{E8C766D2-0BDF-400D-BCC6-043F8E53B031}" type="sibTrans" cxnId="{7A50DD00-B76C-429B-B0A3-D0AF28C0290E}">
      <dgm:prSet/>
      <dgm:spPr/>
      <dgm:t>
        <a:bodyPr/>
        <a:lstStyle/>
        <a:p>
          <a:endParaRPr lang="en-US"/>
        </a:p>
      </dgm:t>
    </dgm:pt>
    <dgm:pt modelId="{4955EF6B-D8E0-4D06-BEBB-ABB0CEF71B79}">
      <dgm:prSet/>
      <dgm:spPr/>
      <dgm:t>
        <a:bodyPr/>
        <a:lstStyle/>
        <a:p>
          <a:pPr>
            <a:lnSpc>
              <a:spcPct val="100000"/>
            </a:lnSpc>
          </a:pPr>
          <a:r>
            <a:rPr lang="en-US" b="1" dirty="0">
              <a:latin typeface="+mj-lt"/>
            </a:rPr>
            <a:t>Responsive deployment and scaling</a:t>
          </a:r>
          <a:endParaRPr lang="en-US" dirty="0">
            <a:latin typeface="+mj-lt"/>
          </a:endParaRPr>
        </a:p>
      </dgm:t>
    </dgm:pt>
    <dgm:pt modelId="{310230EC-687C-4453-B6F2-130576161385}" type="parTrans" cxnId="{E98B3E75-9FBB-4192-836E-0F650298F787}">
      <dgm:prSet/>
      <dgm:spPr/>
      <dgm:t>
        <a:bodyPr/>
        <a:lstStyle/>
        <a:p>
          <a:endParaRPr lang="en-US"/>
        </a:p>
      </dgm:t>
    </dgm:pt>
    <dgm:pt modelId="{B209121D-1AD9-4E21-A40D-EB8F2EA885BE}" type="sibTrans" cxnId="{E98B3E75-9FBB-4192-836E-0F650298F787}">
      <dgm:prSet/>
      <dgm:spPr/>
      <dgm:t>
        <a:bodyPr/>
        <a:lstStyle/>
        <a:p>
          <a:endParaRPr lang="en-US"/>
        </a:p>
      </dgm:t>
    </dgm:pt>
    <dgm:pt modelId="{1782460A-1657-48C8-9DBE-11B0D1DF495B}">
      <dgm:prSet/>
      <dgm:spPr/>
      <dgm:t>
        <a:bodyPr/>
        <a:lstStyle/>
        <a:p>
          <a:pPr>
            <a:lnSpc>
              <a:spcPct val="100000"/>
            </a:lnSpc>
          </a:pPr>
          <a:r>
            <a:rPr lang="en-US" b="1" dirty="0">
              <a:latin typeface="+mj-lt"/>
            </a:rPr>
            <a:t> Running more workloads on the same hardware</a:t>
          </a:r>
          <a:endParaRPr lang="en-US" dirty="0">
            <a:latin typeface="+mj-lt"/>
          </a:endParaRPr>
        </a:p>
      </dgm:t>
    </dgm:pt>
    <dgm:pt modelId="{EB2C5AD4-DABE-49CB-9B38-F316577956FE}" type="parTrans" cxnId="{84D801A4-B691-45B2-8935-40B798C5BC3E}">
      <dgm:prSet/>
      <dgm:spPr/>
      <dgm:t>
        <a:bodyPr/>
        <a:lstStyle/>
        <a:p>
          <a:endParaRPr lang="en-US"/>
        </a:p>
      </dgm:t>
    </dgm:pt>
    <dgm:pt modelId="{EA08A5B3-A6F2-43D6-BC6B-A74E3C6343B8}" type="sibTrans" cxnId="{84D801A4-B691-45B2-8935-40B798C5BC3E}">
      <dgm:prSet/>
      <dgm:spPr/>
      <dgm:t>
        <a:bodyPr/>
        <a:lstStyle/>
        <a:p>
          <a:endParaRPr lang="en-US"/>
        </a:p>
      </dgm:t>
    </dgm:pt>
    <dgm:pt modelId="{A0A7876D-1720-4834-BF6F-D507683EFBF3}" type="pres">
      <dgm:prSet presAssocID="{DCB8BA32-7BE0-4341-82C5-C6CB0F72B0C0}" presName="root" presStyleCnt="0">
        <dgm:presLayoutVars>
          <dgm:dir/>
          <dgm:resizeHandles val="exact"/>
        </dgm:presLayoutVars>
      </dgm:prSet>
      <dgm:spPr/>
      <dgm:t>
        <a:bodyPr/>
        <a:lstStyle/>
        <a:p>
          <a:endParaRPr lang="en-US"/>
        </a:p>
      </dgm:t>
    </dgm:pt>
    <dgm:pt modelId="{8C8281FF-287D-4367-ADA5-5E3F59696BC8}" type="pres">
      <dgm:prSet presAssocID="{858F1786-7BE4-474E-BF13-70C2488B5255}" presName="compNode" presStyleCnt="0"/>
      <dgm:spPr/>
    </dgm:pt>
    <dgm:pt modelId="{26BE3CA8-D56C-4020-B1D0-D1EB7BF743FF}" type="pres">
      <dgm:prSet presAssocID="{858F1786-7BE4-474E-BF13-70C2488B52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Run"/>
        </a:ext>
      </dgm:extLst>
    </dgm:pt>
    <dgm:pt modelId="{5FD5DE05-A056-4AF8-840C-181BB251F654}" type="pres">
      <dgm:prSet presAssocID="{858F1786-7BE4-474E-BF13-70C2488B5255}" presName="spaceRect" presStyleCnt="0"/>
      <dgm:spPr/>
    </dgm:pt>
    <dgm:pt modelId="{8690A2E0-534C-46CF-B451-EC9140C2B18A}" type="pres">
      <dgm:prSet presAssocID="{858F1786-7BE4-474E-BF13-70C2488B5255}" presName="textRect" presStyleLbl="revTx" presStyleIdx="0" presStyleCnt="3">
        <dgm:presLayoutVars>
          <dgm:chMax val="1"/>
          <dgm:chPref val="1"/>
        </dgm:presLayoutVars>
      </dgm:prSet>
      <dgm:spPr/>
      <dgm:t>
        <a:bodyPr/>
        <a:lstStyle/>
        <a:p>
          <a:endParaRPr lang="en-US"/>
        </a:p>
      </dgm:t>
    </dgm:pt>
    <dgm:pt modelId="{DE9133CB-5E48-480B-A6A4-D5C86D946698}" type="pres">
      <dgm:prSet presAssocID="{E8C766D2-0BDF-400D-BCC6-043F8E53B031}" presName="sibTrans" presStyleCnt="0"/>
      <dgm:spPr/>
    </dgm:pt>
    <dgm:pt modelId="{F6ABD67F-AA5C-4889-BFC5-71904E091A39}" type="pres">
      <dgm:prSet presAssocID="{4955EF6B-D8E0-4D06-BEBB-ABB0CEF71B79}" presName="compNode" presStyleCnt="0"/>
      <dgm:spPr/>
    </dgm:pt>
    <dgm:pt modelId="{1877463D-1FB5-4DF8-9887-5F80D8AF3F56}" type="pres">
      <dgm:prSet presAssocID="{4955EF6B-D8E0-4D06-BEBB-ABB0CEF71B7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Gears"/>
        </a:ext>
      </dgm:extLst>
    </dgm:pt>
    <dgm:pt modelId="{535285C8-417F-4920-AC3A-1893AB09F823}" type="pres">
      <dgm:prSet presAssocID="{4955EF6B-D8E0-4D06-BEBB-ABB0CEF71B79}" presName="spaceRect" presStyleCnt="0"/>
      <dgm:spPr/>
    </dgm:pt>
    <dgm:pt modelId="{AB67C909-9460-4F21-B76C-64A4A4DDF1CA}" type="pres">
      <dgm:prSet presAssocID="{4955EF6B-D8E0-4D06-BEBB-ABB0CEF71B79}" presName="textRect" presStyleLbl="revTx" presStyleIdx="1" presStyleCnt="3">
        <dgm:presLayoutVars>
          <dgm:chMax val="1"/>
          <dgm:chPref val="1"/>
        </dgm:presLayoutVars>
      </dgm:prSet>
      <dgm:spPr/>
      <dgm:t>
        <a:bodyPr/>
        <a:lstStyle/>
        <a:p>
          <a:endParaRPr lang="en-US"/>
        </a:p>
      </dgm:t>
    </dgm:pt>
    <dgm:pt modelId="{E058E584-5F4E-4722-A34D-EA0FC5C26046}" type="pres">
      <dgm:prSet presAssocID="{B209121D-1AD9-4E21-A40D-EB8F2EA885BE}" presName="sibTrans" presStyleCnt="0"/>
      <dgm:spPr/>
    </dgm:pt>
    <dgm:pt modelId="{D338D2E5-6DAF-4CF4-8D94-8F0153AF0E49}" type="pres">
      <dgm:prSet presAssocID="{1782460A-1657-48C8-9DBE-11B0D1DF495B}" presName="compNode" presStyleCnt="0"/>
      <dgm:spPr/>
    </dgm:pt>
    <dgm:pt modelId="{CE2BDBAF-06C2-4E06-A07E-F13CC0CBF8A3}" type="pres">
      <dgm:prSet presAssocID="{1782460A-1657-48C8-9DBE-11B0D1DF495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Computer"/>
        </a:ext>
      </dgm:extLst>
    </dgm:pt>
    <dgm:pt modelId="{7CF516B8-ABBB-4B4A-A146-4B97DEDDBDCA}" type="pres">
      <dgm:prSet presAssocID="{1782460A-1657-48C8-9DBE-11B0D1DF495B}" presName="spaceRect" presStyleCnt="0"/>
      <dgm:spPr/>
    </dgm:pt>
    <dgm:pt modelId="{BC5140EA-D032-4EFF-A332-CB51FC630056}" type="pres">
      <dgm:prSet presAssocID="{1782460A-1657-48C8-9DBE-11B0D1DF495B}" presName="textRect" presStyleLbl="revTx" presStyleIdx="2" presStyleCnt="3">
        <dgm:presLayoutVars>
          <dgm:chMax val="1"/>
          <dgm:chPref val="1"/>
        </dgm:presLayoutVars>
      </dgm:prSet>
      <dgm:spPr/>
      <dgm:t>
        <a:bodyPr/>
        <a:lstStyle/>
        <a:p>
          <a:endParaRPr lang="en-US"/>
        </a:p>
      </dgm:t>
    </dgm:pt>
  </dgm:ptLst>
  <dgm:cxnLst>
    <dgm:cxn modelId="{7A50DD00-B76C-429B-B0A3-D0AF28C0290E}" srcId="{DCB8BA32-7BE0-4341-82C5-C6CB0F72B0C0}" destId="{858F1786-7BE4-474E-BF13-70C2488B5255}" srcOrd="0" destOrd="0" parTransId="{ABA5B248-1573-4B6B-A203-EA05E0D29DDF}" sibTransId="{E8C766D2-0BDF-400D-BCC6-043F8E53B031}"/>
    <dgm:cxn modelId="{CA21FFB5-6F34-4F67-A88D-EA5E3BE6F8DE}" type="presOf" srcId="{858F1786-7BE4-474E-BF13-70C2488B5255}" destId="{8690A2E0-534C-46CF-B451-EC9140C2B18A}" srcOrd="0" destOrd="0" presId="urn:microsoft.com/office/officeart/2018/2/layout/IconLabelList"/>
    <dgm:cxn modelId="{5CC1CC53-0B87-4071-88E4-89F8A7CB0FB4}" type="presOf" srcId="{1782460A-1657-48C8-9DBE-11B0D1DF495B}" destId="{BC5140EA-D032-4EFF-A332-CB51FC630056}" srcOrd="0" destOrd="0" presId="urn:microsoft.com/office/officeart/2018/2/layout/IconLabelList"/>
    <dgm:cxn modelId="{6A8E3836-8843-4C23-9870-E80EC6145B0A}" type="presOf" srcId="{DCB8BA32-7BE0-4341-82C5-C6CB0F72B0C0}" destId="{A0A7876D-1720-4834-BF6F-D507683EFBF3}" srcOrd="0" destOrd="0" presId="urn:microsoft.com/office/officeart/2018/2/layout/IconLabelList"/>
    <dgm:cxn modelId="{84D801A4-B691-45B2-8935-40B798C5BC3E}" srcId="{DCB8BA32-7BE0-4341-82C5-C6CB0F72B0C0}" destId="{1782460A-1657-48C8-9DBE-11B0D1DF495B}" srcOrd="2" destOrd="0" parTransId="{EB2C5AD4-DABE-49CB-9B38-F316577956FE}" sibTransId="{EA08A5B3-A6F2-43D6-BC6B-A74E3C6343B8}"/>
    <dgm:cxn modelId="{E98B3E75-9FBB-4192-836E-0F650298F787}" srcId="{DCB8BA32-7BE0-4341-82C5-C6CB0F72B0C0}" destId="{4955EF6B-D8E0-4D06-BEBB-ABB0CEF71B79}" srcOrd="1" destOrd="0" parTransId="{310230EC-687C-4453-B6F2-130576161385}" sibTransId="{B209121D-1AD9-4E21-A40D-EB8F2EA885BE}"/>
    <dgm:cxn modelId="{02F87124-991A-43D6-BA68-DDA64443363D}" type="presOf" srcId="{4955EF6B-D8E0-4D06-BEBB-ABB0CEF71B79}" destId="{AB67C909-9460-4F21-B76C-64A4A4DDF1CA}" srcOrd="0" destOrd="0" presId="urn:microsoft.com/office/officeart/2018/2/layout/IconLabelList"/>
    <dgm:cxn modelId="{695C163C-76D9-41A3-A7A8-8FAFFF12BAEB}" type="presParOf" srcId="{A0A7876D-1720-4834-BF6F-D507683EFBF3}" destId="{8C8281FF-287D-4367-ADA5-5E3F59696BC8}" srcOrd="0" destOrd="0" presId="urn:microsoft.com/office/officeart/2018/2/layout/IconLabelList"/>
    <dgm:cxn modelId="{EF1C3D99-F7EA-4814-A592-D88DD856FC06}" type="presParOf" srcId="{8C8281FF-287D-4367-ADA5-5E3F59696BC8}" destId="{26BE3CA8-D56C-4020-B1D0-D1EB7BF743FF}" srcOrd="0" destOrd="0" presId="urn:microsoft.com/office/officeart/2018/2/layout/IconLabelList"/>
    <dgm:cxn modelId="{2BEB5E05-8BF4-4EA4-8AF8-420096681CBC}" type="presParOf" srcId="{8C8281FF-287D-4367-ADA5-5E3F59696BC8}" destId="{5FD5DE05-A056-4AF8-840C-181BB251F654}" srcOrd="1" destOrd="0" presId="urn:microsoft.com/office/officeart/2018/2/layout/IconLabelList"/>
    <dgm:cxn modelId="{96FC7431-7F7C-4BA1-8CB7-081B983725FA}" type="presParOf" srcId="{8C8281FF-287D-4367-ADA5-5E3F59696BC8}" destId="{8690A2E0-534C-46CF-B451-EC9140C2B18A}" srcOrd="2" destOrd="0" presId="urn:microsoft.com/office/officeart/2018/2/layout/IconLabelList"/>
    <dgm:cxn modelId="{E0D59BFC-819B-47DA-8E39-20862032DDDA}" type="presParOf" srcId="{A0A7876D-1720-4834-BF6F-D507683EFBF3}" destId="{DE9133CB-5E48-480B-A6A4-D5C86D946698}" srcOrd="1" destOrd="0" presId="urn:microsoft.com/office/officeart/2018/2/layout/IconLabelList"/>
    <dgm:cxn modelId="{DFF2E011-C497-4184-BFA2-3ACC94D46B04}" type="presParOf" srcId="{A0A7876D-1720-4834-BF6F-D507683EFBF3}" destId="{F6ABD67F-AA5C-4889-BFC5-71904E091A39}" srcOrd="2" destOrd="0" presId="urn:microsoft.com/office/officeart/2018/2/layout/IconLabelList"/>
    <dgm:cxn modelId="{8A2EC1E5-C505-4535-87C9-FC84863C6563}" type="presParOf" srcId="{F6ABD67F-AA5C-4889-BFC5-71904E091A39}" destId="{1877463D-1FB5-4DF8-9887-5F80D8AF3F56}" srcOrd="0" destOrd="0" presId="urn:microsoft.com/office/officeart/2018/2/layout/IconLabelList"/>
    <dgm:cxn modelId="{3F6F7DAD-FF7D-48FE-9094-415659538AD0}" type="presParOf" srcId="{F6ABD67F-AA5C-4889-BFC5-71904E091A39}" destId="{535285C8-417F-4920-AC3A-1893AB09F823}" srcOrd="1" destOrd="0" presId="urn:microsoft.com/office/officeart/2018/2/layout/IconLabelList"/>
    <dgm:cxn modelId="{FB0B0840-C5A0-4813-9F89-7E44B62E187C}" type="presParOf" srcId="{F6ABD67F-AA5C-4889-BFC5-71904E091A39}" destId="{AB67C909-9460-4F21-B76C-64A4A4DDF1CA}" srcOrd="2" destOrd="0" presId="urn:microsoft.com/office/officeart/2018/2/layout/IconLabelList"/>
    <dgm:cxn modelId="{6D04145B-CE8A-43FF-9332-D743FBE1D318}" type="presParOf" srcId="{A0A7876D-1720-4834-BF6F-D507683EFBF3}" destId="{E058E584-5F4E-4722-A34D-EA0FC5C26046}" srcOrd="3" destOrd="0" presId="urn:microsoft.com/office/officeart/2018/2/layout/IconLabelList"/>
    <dgm:cxn modelId="{49036455-2CEA-40FA-BE6F-2A2FA883BC7E}" type="presParOf" srcId="{A0A7876D-1720-4834-BF6F-D507683EFBF3}" destId="{D338D2E5-6DAF-4CF4-8D94-8F0153AF0E49}" srcOrd="4" destOrd="0" presId="urn:microsoft.com/office/officeart/2018/2/layout/IconLabelList"/>
    <dgm:cxn modelId="{821EE7E7-7FF9-4039-A981-B77F640BCB8D}" type="presParOf" srcId="{D338D2E5-6DAF-4CF4-8D94-8F0153AF0E49}" destId="{CE2BDBAF-06C2-4E06-A07E-F13CC0CBF8A3}" srcOrd="0" destOrd="0" presId="urn:microsoft.com/office/officeart/2018/2/layout/IconLabelList"/>
    <dgm:cxn modelId="{A05D1C0F-684D-4D2A-B9F5-7A01137E012A}" type="presParOf" srcId="{D338D2E5-6DAF-4CF4-8D94-8F0153AF0E49}" destId="{7CF516B8-ABBB-4B4A-A146-4B97DEDDBDCA}" srcOrd="1" destOrd="0" presId="urn:microsoft.com/office/officeart/2018/2/layout/IconLabelList"/>
    <dgm:cxn modelId="{29756446-1991-4012-854B-5C99D56EF5C5}" type="presParOf" srcId="{D338D2E5-6DAF-4CF4-8D94-8F0153AF0E49}" destId="{BC5140EA-D032-4EFF-A332-CB51FC63005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5DA32F-0F42-45B1-9EE1-C5191ACEED3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ACED766-B574-4F79-8506-75D38DAE326A}">
      <dgm:prSet custT="1"/>
      <dgm:spPr/>
      <dgm:t>
        <a:bodyPr/>
        <a:lstStyle/>
        <a:p>
          <a:r>
            <a:rPr lang="en-US" sz="1600" b="1" i="0" dirty="0">
              <a:latin typeface="+mj-lt"/>
            </a:rPr>
            <a:t>Docker Images</a:t>
          </a:r>
          <a:r>
            <a:rPr lang="en-US" sz="1600" b="0" i="0" dirty="0">
              <a:latin typeface="+mj-lt"/>
            </a:rPr>
            <a:t>: is the result of running Docker File, contains source code, libraries, dependencies, tools and  necessary files to run the application</a:t>
          </a:r>
          <a:endParaRPr lang="en-US" sz="1600" dirty="0">
            <a:latin typeface="+mj-lt"/>
          </a:endParaRPr>
        </a:p>
      </dgm:t>
    </dgm:pt>
    <dgm:pt modelId="{AA716E6A-D972-47E5-AFC1-6CC1FF309B2E}" type="parTrans" cxnId="{8DEB8032-D559-4438-893D-A4893ECC00B0}">
      <dgm:prSet/>
      <dgm:spPr/>
      <dgm:t>
        <a:bodyPr/>
        <a:lstStyle/>
        <a:p>
          <a:endParaRPr lang="en-US" sz="1600">
            <a:latin typeface="+mj-lt"/>
          </a:endParaRPr>
        </a:p>
      </dgm:t>
    </dgm:pt>
    <dgm:pt modelId="{552E175C-B2A1-4B1B-A565-06C291FB6742}" type="sibTrans" cxnId="{8DEB8032-D559-4438-893D-A4893ECC00B0}">
      <dgm:prSet/>
      <dgm:spPr/>
      <dgm:t>
        <a:bodyPr/>
        <a:lstStyle/>
        <a:p>
          <a:endParaRPr lang="en-US" sz="1600">
            <a:latin typeface="+mj-lt"/>
          </a:endParaRPr>
        </a:p>
      </dgm:t>
    </dgm:pt>
    <dgm:pt modelId="{11DAB7E0-1DEB-4AB9-92C6-8F32D9AD62B4}">
      <dgm:prSet custT="1"/>
      <dgm:spPr>
        <a:solidFill>
          <a:schemeClr val="accent6"/>
        </a:solidFill>
      </dgm:spPr>
      <dgm:t>
        <a:bodyPr/>
        <a:lstStyle/>
        <a:p>
          <a:r>
            <a:rPr lang="en-US" sz="1600" b="1" i="0" dirty="0">
              <a:latin typeface="+mj-lt"/>
            </a:rPr>
            <a:t>Docker Container</a:t>
          </a:r>
          <a:r>
            <a:rPr lang="en-US" sz="1600" b="0" i="0" dirty="0">
              <a:latin typeface="+mj-lt"/>
            </a:rPr>
            <a:t>: is running instance of aa Docker Image , is runtime environment, able run  standalone apply and allows to run the application quickly </a:t>
          </a:r>
          <a:endParaRPr lang="en-US" sz="1600" dirty="0">
            <a:latin typeface="+mj-lt"/>
          </a:endParaRPr>
        </a:p>
      </dgm:t>
    </dgm:pt>
    <dgm:pt modelId="{16DBBCFA-F366-4CB9-A76B-23EC00FEF484}" type="parTrans" cxnId="{967A56B6-1075-4BCC-8592-E1C0B907F7E6}">
      <dgm:prSet/>
      <dgm:spPr/>
      <dgm:t>
        <a:bodyPr/>
        <a:lstStyle/>
        <a:p>
          <a:endParaRPr lang="en-US" sz="1600">
            <a:latin typeface="+mj-lt"/>
          </a:endParaRPr>
        </a:p>
      </dgm:t>
    </dgm:pt>
    <dgm:pt modelId="{32A96337-11AC-44EE-AFE7-403CF069AA33}" type="sibTrans" cxnId="{967A56B6-1075-4BCC-8592-E1C0B907F7E6}">
      <dgm:prSet/>
      <dgm:spPr/>
      <dgm:t>
        <a:bodyPr/>
        <a:lstStyle/>
        <a:p>
          <a:endParaRPr lang="en-US" sz="1600">
            <a:latin typeface="+mj-lt"/>
          </a:endParaRPr>
        </a:p>
      </dgm:t>
    </dgm:pt>
    <dgm:pt modelId="{3916DEE1-0169-4B08-93D9-DB96873BF653}">
      <dgm:prSet phldr="0" custT="1"/>
      <dgm:spPr>
        <a:solidFill>
          <a:schemeClr val="bg2">
            <a:lumMod val="25000"/>
          </a:schemeClr>
        </a:solidFill>
      </dgm:spPr>
      <dgm:t>
        <a:bodyPr/>
        <a:lstStyle/>
        <a:p>
          <a:pPr rtl="0"/>
          <a:r>
            <a:rPr lang="en-US" sz="1600" b="1">
              <a:latin typeface="+mj-lt"/>
            </a:rPr>
            <a:t>Docker Volumes</a:t>
          </a:r>
          <a:r>
            <a:rPr lang="en-US" sz="1600">
              <a:latin typeface="+mj-lt"/>
            </a:rPr>
            <a:t>: are the preferred mechanism for persisting data generated by and used by Docker containers</a:t>
          </a:r>
        </a:p>
      </dgm:t>
    </dgm:pt>
    <dgm:pt modelId="{6065145D-8CFE-443A-BCFA-F9D95B16388D}" type="parTrans" cxnId="{7683015A-0B3F-4382-B432-4F4D098B5FF6}">
      <dgm:prSet/>
      <dgm:spPr/>
      <dgm:t>
        <a:bodyPr/>
        <a:lstStyle/>
        <a:p>
          <a:endParaRPr lang="en-US" sz="1600">
            <a:latin typeface="+mj-lt"/>
          </a:endParaRPr>
        </a:p>
      </dgm:t>
    </dgm:pt>
    <dgm:pt modelId="{808487CF-26AC-45F4-825B-589697DCD929}" type="sibTrans" cxnId="{7683015A-0B3F-4382-B432-4F4D098B5FF6}">
      <dgm:prSet/>
      <dgm:spPr/>
      <dgm:t>
        <a:bodyPr/>
        <a:lstStyle/>
        <a:p>
          <a:endParaRPr lang="en-US" sz="1600">
            <a:latin typeface="+mj-lt"/>
          </a:endParaRPr>
        </a:p>
      </dgm:t>
    </dgm:pt>
    <dgm:pt modelId="{3F97835A-BF29-4D41-A6D3-1D0465C0D28E}">
      <dgm:prSet phldr="0" custT="1"/>
      <dgm:spPr>
        <a:solidFill>
          <a:schemeClr val="accent2">
            <a:lumMod val="75000"/>
          </a:schemeClr>
        </a:solidFill>
      </dgm:spPr>
      <dgm:t>
        <a:bodyPr/>
        <a:lstStyle/>
        <a:p>
          <a:pPr rtl="0"/>
          <a:r>
            <a:rPr lang="en-US" sz="1600" b="1" dirty="0">
              <a:latin typeface="+mj-lt"/>
            </a:rPr>
            <a:t>Docker Network</a:t>
          </a:r>
          <a:r>
            <a:rPr lang="en-US" sz="1600" dirty="0">
              <a:latin typeface="+mj-lt"/>
            </a:rPr>
            <a:t>: Docker containers and services  can connect them together</a:t>
          </a:r>
        </a:p>
      </dgm:t>
    </dgm:pt>
    <dgm:pt modelId="{63D58BFA-B44A-4465-9701-FFAD67470259}" type="parTrans" cxnId="{9CDAAC08-F49D-459A-B3A8-E5A31490FE0F}">
      <dgm:prSet/>
      <dgm:spPr/>
      <dgm:t>
        <a:bodyPr/>
        <a:lstStyle/>
        <a:p>
          <a:endParaRPr lang="en-US" sz="1600">
            <a:latin typeface="+mj-lt"/>
          </a:endParaRPr>
        </a:p>
      </dgm:t>
    </dgm:pt>
    <dgm:pt modelId="{DC452B15-CE4B-4E25-A4F9-80677E2F4FDE}" type="sibTrans" cxnId="{9CDAAC08-F49D-459A-B3A8-E5A31490FE0F}">
      <dgm:prSet/>
      <dgm:spPr/>
      <dgm:t>
        <a:bodyPr/>
        <a:lstStyle/>
        <a:p>
          <a:endParaRPr lang="en-US" sz="1600">
            <a:latin typeface="+mj-lt"/>
          </a:endParaRPr>
        </a:p>
      </dgm:t>
    </dgm:pt>
    <dgm:pt modelId="{FC19932E-2632-4F8A-9976-AB9FB1BD7B39}" type="pres">
      <dgm:prSet presAssocID="{AA5DA32F-0F42-45B1-9EE1-C5191ACEED3C}" presName="linear" presStyleCnt="0">
        <dgm:presLayoutVars>
          <dgm:animLvl val="lvl"/>
          <dgm:resizeHandles val="exact"/>
        </dgm:presLayoutVars>
      </dgm:prSet>
      <dgm:spPr/>
      <dgm:t>
        <a:bodyPr/>
        <a:lstStyle/>
        <a:p>
          <a:endParaRPr lang="en-US"/>
        </a:p>
      </dgm:t>
    </dgm:pt>
    <dgm:pt modelId="{F0F26853-849C-4F70-A9AB-A28887D51FD8}" type="pres">
      <dgm:prSet presAssocID="{BACED766-B574-4F79-8506-75D38DAE326A}" presName="parentText" presStyleLbl="node1" presStyleIdx="0" presStyleCnt="4" custLinFactNeighborX="-206" custLinFactNeighborY="3100">
        <dgm:presLayoutVars>
          <dgm:chMax val="0"/>
          <dgm:bulletEnabled val="1"/>
        </dgm:presLayoutVars>
      </dgm:prSet>
      <dgm:spPr/>
      <dgm:t>
        <a:bodyPr/>
        <a:lstStyle/>
        <a:p>
          <a:endParaRPr lang="en-US"/>
        </a:p>
      </dgm:t>
    </dgm:pt>
    <dgm:pt modelId="{101F1B23-931B-4EC2-84A6-5BA295CF6E3F}" type="pres">
      <dgm:prSet presAssocID="{552E175C-B2A1-4B1B-A565-06C291FB6742}" presName="spacer" presStyleCnt="0"/>
      <dgm:spPr/>
    </dgm:pt>
    <dgm:pt modelId="{121D8DA1-5420-4E3F-8EB6-193DBC0B75BB}" type="pres">
      <dgm:prSet presAssocID="{11DAB7E0-1DEB-4AB9-92C6-8F32D9AD62B4}" presName="parentText" presStyleLbl="node1" presStyleIdx="1" presStyleCnt="4">
        <dgm:presLayoutVars>
          <dgm:chMax val="0"/>
          <dgm:bulletEnabled val="1"/>
        </dgm:presLayoutVars>
      </dgm:prSet>
      <dgm:spPr/>
      <dgm:t>
        <a:bodyPr/>
        <a:lstStyle/>
        <a:p>
          <a:endParaRPr lang="en-US"/>
        </a:p>
      </dgm:t>
    </dgm:pt>
    <dgm:pt modelId="{342C2712-2190-4656-A3BB-07859EA336C4}" type="pres">
      <dgm:prSet presAssocID="{32A96337-11AC-44EE-AFE7-403CF069AA33}" presName="spacer" presStyleCnt="0"/>
      <dgm:spPr/>
    </dgm:pt>
    <dgm:pt modelId="{D3AF1D9A-F93F-46A0-8B5E-49483E43422A}" type="pres">
      <dgm:prSet presAssocID="{3916DEE1-0169-4B08-93D9-DB96873BF653}" presName="parentText" presStyleLbl="node1" presStyleIdx="2" presStyleCnt="4">
        <dgm:presLayoutVars>
          <dgm:chMax val="0"/>
          <dgm:bulletEnabled val="1"/>
        </dgm:presLayoutVars>
      </dgm:prSet>
      <dgm:spPr/>
      <dgm:t>
        <a:bodyPr/>
        <a:lstStyle/>
        <a:p>
          <a:endParaRPr lang="en-US"/>
        </a:p>
      </dgm:t>
    </dgm:pt>
    <dgm:pt modelId="{55C6BDF0-C279-475A-A447-FE7BB6681115}" type="pres">
      <dgm:prSet presAssocID="{808487CF-26AC-45F4-825B-589697DCD929}" presName="spacer" presStyleCnt="0"/>
      <dgm:spPr/>
    </dgm:pt>
    <dgm:pt modelId="{0F9E88D2-1160-43A7-A86F-6F196C075CE5}" type="pres">
      <dgm:prSet presAssocID="{3F97835A-BF29-4D41-A6D3-1D0465C0D28E}" presName="parentText" presStyleLbl="node1" presStyleIdx="3" presStyleCnt="4">
        <dgm:presLayoutVars>
          <dgm:chMax val="0"/>
          <dgm:bulletEnabled val="1"/>
        </dgm:presLayoutVars>
      </dgm:prSet>
      <dgm:spPr/>
      <dgm:t>
        <a:bodyPr/>
        <a:lstStyle/>
        <a:p>
          <a:endParaRPr lang="en-US"/>
        </a:p>
      </dgm:t>
    </dgm:pt>
  </dgm:ptLst>
  <dgm:cxnLst>
    <dgm:cxn modelId="{ECB942A6-3F32-4A6D-A790-181914405068}" type="presOf" srcId="{3916DEE1-0169-4B08-93D9-DB96873BF653}" destId="{D3AF1D9A-F93F-46A0-8B5E-49483E43422A}" srcOrd="0" destOrd="0" presId="urn:microsoft.com/office/officeart/2005/8/layout/vList2"/>
    <dgm:cxn modelId="{EC0F8726-4C6F-4228-9193-38424690DF3D}" type="presOf" srcId="{11DAB7E0-1DEB-4AB9-92C6-8F32D9AD62B4}" destId="{121D8DA1-5420-4E3F-8EB6-193DBC0B75BB}" srcOrd="0" destOrd="0" presId="urn:microsoft.com/office/officeart/2005/8/layout/vList2"/>
    <dgm:cxn modelId="{30681491-2AD1-4871-A625-CCD7DA35F64A}" type="presOf" srcId="{AA5DA32F-0F42-45B1-9EE1-C5191ACEED3C}" destId="{FC19932E-2632-4F8A-9976-AB9FB1BD7B39}" srcOrd="0" destOrd="0" presId="urn:microsoft.com/office/officeart/2005/8/layout/vList2"/>
    <dgm:cxn modelId="{7683015A-0B3F-4382-B432-4F4D098B5FF6}" srcId="{AA5DA32F-0F42-45B1-9EE1-C5191ACEED3C}" destId="{3916DEE1-0169-4B08-93D9-DB96873BF653}" srcOrd="2" destOrd="0" parTransId="{6065145D-8CFE-443A-BCFA-F9D95B16388D}" sibTransId="{808487CF-26AC-45F4-825B-589697DCD929}"/>
    <dgm:cxn modelId="{9CDAAC08-F49D-459A-B3A8-E5A31490FE0F}" srcId="{AA5DA32F-0F42-45B1-9EE1-C5191ACEED3C}" destId="{3F97835A-BF29-4D41-A6D3-1D0465C0D28E}" srcOrd="3" destOrd="0" parTransId="{63D58BFA-B44A-4465-9701-FFAD67470259}" sibTransId="{DC452B15-CE4B-4E25-A4F9-80677E2F4FDE}"/>
    <dgm:cxn modelId="{967A56B6-1075-4BCC-8592-E1C0B907F7E6}" srcId="{AA5DA32F-0F42-45B1-9EE1-C5191ACEED3C}" destId="{11DAB7E0-1DEB-4AB9-92C6-8F32D9AD62B4}" srcOrd="1" destOrd="0" parTransId="{16DBBCFA-F366-4CB9-A76B-23EC00FEF484}" sibTransId="{32A96337-11AC-44EE-AFE7-403CF069AA33}"/>
    <dgm:cxn modelId="{487E6E43-D5E5-45E6-9E4A-CB72902FEE2C}" type="presOf" srcId="{3F97835A-BF29-4D41-A6D3-1D0465C0D28E}" destId="{0F9E88D2-1160-43A7-A86F-6F196C075CE5}" srcOrd="0" destOrd="0" presId="urn:microsoft.com/office/officeart/2005/8/layout/vList2"/>
    <dgm:cxn modelId="{2FA019A6-4AB9-46C9-853F-41C57C8B000A}" type="presOf" srcId="{BACED766-B574-4F79-8506-75D38DAE326A}" destId="{F0F26853-849C-4F70-A9AB-A28887D51FD8}" srcOrd="0" destOrd="0" presId="urn:microsoft.com/office/officeart/2005/8/layout/vList2"/>
    <dgm:cxn modelId="{8DEB8032-D559-4438-893D-A4893ECC00B0}" srcId="{AA5DA32F-0F42-45B1-9EE1-C5191ACEED3C}" destId="{BACED766-B574-4F79-8506-75D38DAE326A}" srcOrd="0" destOrd="0" parTransId="{AA716E6A-D972-47E5-AFC1-6CC1FF309B2E}" sibTransId="{552E175C-B2A1-4B1B-A565-06C291FB6742}"/>
    <dgm:cxn modelId="{31F2AB36-0DA6-45FE-AE47-A240B5B63B64}" type="presParOf" srcId="{FC19932E-2632-4F8A-9976-AB9FB1BD7B39}" destId="{F0F26853-849C-4F70-A9AB-A28887D51FD8}" srcOrd="0" destOrd="0" presId="urn:microsoft.com/office/officeart/2005/8/layout/vList2"/>
    <dgm:cxn modelId="{28AD06C5-3FD0-46FE-9FE1-16D3FA15299B}" type="presParOf" srcId="{FC19932E-2632-4F8A-9976-AB9FB1BD7B39}" destId="{101F1B23-931B-4EC2-84A6-5BA295CF6E3F}" srcOrd="1" destOrd="0" presId="urn:microsoft.com/office/officeart/2005/8/layout/vList2"/>
    <dgm:cxn modelId="{9516E2C6-E91F-4036-8FC9-1DCA2AFE8F97}" type="presParOf" srcId="{FC19932E-2632-4F8A-9976-AB9FB1BD7B39}" destId="{121D8DA1-5420-4E3F-8EB6-193DBC0B75BB}" srcOrd="2" destOrd="0" presId="urn:microsoft.com/office/officeart/2005/8/layout/vList2"/>
    <dgm:cxn modelId="{5B0CDF3C-59F4-4DEC-80C4-28E945752889}" type="presParOf" srcId="{FC19932E-2632-4F8A-9976-AB9FB1BD7B39}" destId="{342C2712-2190-4656-A3BB-07859EA336C4}" srcOrd="3" destOrd="0" presId="urn:microsoft.com/office/officeart/2005/8/layout/vList2"/>
    <dgm:cxn modelId="{A1788E70-40FD-4C2E-B515-8D0F6D37951F}" type="presParOf" srcId="{FC19932E-2632-4F8A-9976-AB9FB1BD7B39}" destId="{D3AF1D9A-F93F-46A0-8B5E-49483E43422A}" srcOrd="4" destOrd="0" presId="urn:microsoft.com/office/officeart/2005/8/layout/vList2"/>
    <dgm:cxn modelId="{60F54DEC-A3C5-4F52-9B40-1746C26A1DFD}" type="presParOf" srcId="{FC19932E-2632-4F8A-9976-AB9FB1BD7B39}" destId="{55C6BDF0-C279-475A-A447-FE7BB6681115}" srcOrd="5" destOrd="0" presId="urn:microsoft.com/office/officeart/2005/8/layout/vList2"/>
    <dgm:cxn modelId="{016674DE-0329-4AFB-8F85-6A23792B1161}" type="presParOf" srcId="{FC19932E-2632-4F8A-9976-AB9FB1BD7B39}" destId="{0F9E88D2-1160-43A7-A86F-6F196C075CE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E3CA8-D56C-4020-B1D0-D1EB7BF743FF}">
      <dsp:nvSpPr>
        <dsp:cNvPr id="0" name=""/>
        <dsp:cNvSpPr/>
      </dsp:nvSpPr>
      <dsp:spPr>
        <a:xfrm>
          <a:off x="938072" y="425888"/>
          <a:ext cx="1449518" cy="14495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690A2E0-534C-46CF-B451-EC9140C2B18A}">
      <dsp:nvSpPr>
        <dsp:cNvPr id="0" name=""/>
        <dsp:cNvSpPr/>
      </dsp:nvSpPr>
      <dsp:spPr>
        <a:xfrm>
          <a:off x="52256"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89000">
            <a:lnSpc>
              <a:spcPct val="100000"/>
            </a:lnSpc>
            <a:spcBef>
              <a:spcPct val="0"/>
            </a:spcBef>
            <a:spcAft>
              <a:spcPct val="35000"/>
            </a:spcAft>
          </a:pPr>
          <a:r>
            <a:rPr lang="en-US" sz="2000" b="1" kern="1200" dirty="0">
              <a:latin typeface="+mj-lt"/>
            </a:rPr>
            <a:t>Fast, consistent delivery of your applications</a:t>
          </a:r>
          <a:endParaRPr lang="en-US" sz="2000" kern="1200" dirty="0">
            <a:latin typeface="+mj-lt"/>
          </a:endParaRPr>
        </a:p>
      </dsp:txBody>
      <dsp:txXfrm>
        <a:off x="52256" y="2258388"/>
        <a:ext cx="3221151" cy="720000"/>
      </dsp:txXfrm>
    </dsp:sp>
    <dsp:sp modelId="{1877463D-1FB5-4DF8-9887-5F80D8AF3F56}">
      <dsp:nvSpPr>
        <dsp:cNvPr id="0" name=""/>
        <dsp:cNvSpPr/>
      </dsp:nvSpPr>
      <dsp:spPr>
        <a:xfrm>
          <a:off x="4722925" y="425888"/>
          <a:ext cx="1449518" cy="14495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B67C909-9460-4F21-B76C-64A4A4DDF1CA}">
      <dsp:nvSpPr>
        <dsp:cNvPr id="0" name=""/>
        <dsp:cNvSpPr/>
      </dsp:nvSpPr>
      <dsp:spPr>
        <a:xfrm>
          <a:off x="3837109"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89000">
            <a:lnSpc>
              <a:spcPct val="100000"/>
            </a:lnSpc>
            <a:spcBef>
              <a:spcPct val="0"/>
            </a:spcBef>
            <a:spcAft>
              <a:spcPct val="35000"/>
            </a:spcAft>
          </a:pPr>
          <a:r>
            <a:rPr lang="en-US" sz="2000" b="1" kern="1200" dirty="0">
              <a:latin typeface="+mj-lt"/>
            </a:rPr>
            <a:t>Responsive deployment and scaling</a:t>
          </a:r>
          <a:endParaRPr lang="en-US" sz="2000" kern="1200" dirty="0">
            <a:latin typeface="+mj-lt"/>
          </a:endParaRPr>
        </a:p>
      </dsp:txBody>
      <dsp:txXfrm>
        <a:off x="3837109" y="2258388"/>
        <a:ext cx="3221151" cy="720000"/>
      </dsp:txXfrm>
    </dsp:sp>
    <dsp:sp modelId="{CE2BDBAF-06C2-4E06-A07E-F13CC0CBF8A3}">
      <dsp:nvSpPr>
        <dsp:cNvPr id="0" name=""/>
        <dsp:cNvSpPr/>
      </dsp:nvSpPr>
      <dsp:spPr>
        <a:xfrm>
          <a:off x="8507778" y="425888"/>
          <a:ext cx="1449518" cy="14495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C5140EA-D032-4EFF-A332-CB51FC630056}">
      <dsp:nvSpPr>
        <dsp:cNvPr id="0" name=""/>
        <dsp:cNvSpPr/>
      </dsp:nvSpPr>
      <dsp:spPr>
        <a:xfrm>
          <a:off x="7621962"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89000">
            <a:lnSpc>
              <a:spcPct val="100000"/>
            </a:lnSpc>
            <a:spcBef>
              <a:spcPct val="0"/>
            </a:spcBef>
            <a:spcAft>
              <a:spcPct val="35000"/>
            </a:spcAft>
          </a:pPr>
          <a:r>
            <a:rPr lang="en-US" sz="2000" b="1" kern="1200" dirty="0">
              <a:latin typeface="+mj-lt"/>
            </a:rPr>
            <a:t> Running more workloads on the same hardware</a:t>
          </a:r>
          <a:endParaRPr lang="en-US" sz="2000" kern="1200" dirty="0">
            <a:latin typeface="+mj-lt"/>
          </a:endParaRPr>
        </a:p>
      </dsp:txBody>
      <dsp:txXfrm>
        <a:off x="7621962" y="2258388"/>
        <a:ext cx="322115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26853-849C-4F70-A9AB-A28887D51FD8}">
      <dsp:nvSpPr>
        <dsp:cNvPr id="0" name=""/>
        <dsp:cNvSpPr/>
      </dsp:nvSpPr>
      <dsp:spPr>
        <a:xfrm>
          <a:off x="0" y="11575"/>
          <a:ext cx="5845214" cy="10670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i="0" kern="1200" dirty="0">
              <a:latin typeface="+mj-lt"/>
            </a:rPr>
            <a:t>Docker Images</a:t>
          </a:r>
          <a:r>
            <a:rPr lang="en-US" sz="1600" b="0" i="0" kern="1200" dirty="0">
              <a:latin typeface="+mj-lt"/>
            </a:rPr>
            <a:t>: is the result of running Docker File, contains source code, libraries, dependencies, tools and  necessary files to run the application</a:t>
          </a:r>
          <a:endParaRPr lang="en-US" sz="1600" kern="1200" dirty="0">
            <a:latin typeface="+mj-lt"/>
          </a:endParaRPr>
        </a:p>
      </dsp:txBody>
      <dsp:txXfrm>
        <a:off x="52089" y="63664"/>
        <a:ext cx="5741036" cy="962862"/>
      </dsp:txXfrm>
    </dsp:sp>
    <dsp:sp modelId="{121D8DA1-5420-4E3F-8EB6-193DBC0B75BB}">
      <dsp:nvSpPr>
        <dsp:cNvPr id="0" name=""/>
        <dsp:cNvSpPr/>
      </dsp:nvSpPr>
      <dsp:spPr>
        <a:xfrm>
          <a:off x="0" y="1237686"/>
          <a:ext cx="5845214" cy="106704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i="0" kern="1200" dirty="0">
              <a:latin typeface="+mj-lt"/>
            </a:rPr>
            <a:t>Docker Container</a:t>
          </a:r>
          <a:r>
            <a:rPr lang="en-US" sz="1600" b="0" i="0" kern="1200" dirty="0">
              <a:latin typeface="+mj-lt"/>
            </a:rPr>
            <a:t>: is running instance of aa Docker Image , is runtime environment, able run  standalone apply and allows to run the application quickly </a:t>
          </a:r>
          <a:endParaRPr lang="en-US" sz="1600" kern="1200" dirty="0">
            <a:latin typeface="+mj-lt"/>
          </a:endParaRPr>
        </a:p>
      </dsp:txBody>
      <dsp:txXfrm>
        <a:off x="52089" y="1289775"/>
        <a:ext cx="5741036" cy="962862"/>
      </dsp:txXfrm>
    </dsp:sp>
    <dsp:sp modelId="{D3AF1D9A-F93F-46A0-8B5E-49483E43422A}">
      <dsp:nvSpPr>
        <dsp:cNvPr id="0" name=""/>
        <dsp:cNvSpPr/>
      </dsp:nvSpPr>
      <dsp:spPr>
        <a:xfrm>
          <a:off x="0" y="2468886"/>
          <a:ext cx="5845214" cy="1067040"/>
        </a:xfrm>
        <a:prstGeom prst="roundRect">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a:latin typeface="+mj-lt"/>
            </a:rPr>
            <a:t>Docker Volumes</a:t>
          </a:r>
          <a:r>
            <a:rPr lang="en-US" sz="1600" kern="1200">
              <a:latin typeface="+mj-lt"/>
            </a:rPr>
            <a:t>: are the preferred mechanism for persisting data generated by and used by Docker containers</a:t>
          </a:r>
        </a:p>
      </dsp:txBody>
      <dsp:txXfrm>
        <a:off x="52089" y="2520975"/>
        <a:ext cx="5741036" cy="962862"/>
      </dsp:txXfrm>
    </dsp:sp>
    <dsp:sp modelId="{0F9E88D2-1160-43A7-A86F-6F196C075CE5}">
      <dsp:nvSpPr>
        <dsp:cNvPr id="0" name=""/>
        <dsp:cNvSpPr/>
      </dsp:nvSpPr>
      <dsp:spPr>
        <a:xfrm>
          <a:off x="0" y="3700086"/>
          <a:ext cx="5845214" cy="1067040"/>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a:latin typeface="+mj-lt"/>
            </a:rPr>
            <a:t>Docker Network</a:t>
          </a:r>
          <a:r>
            <a:rPr lang="en-US" sz="1600" kern="1200" dirty="0">
              <a:latin typeface="+mj-lt"/>
            </a:rPr>
            <a:t>: Docker containers and services  can connect them together</a:t>
          </a:r>
        </a:p>
      </dsp:txBody>
      <dsp:txXfrm>
        <a:off x="52089" y="3752175"/>
        <a:ext cx="5741036" cy="96286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3/13/2022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3/13/2022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620055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855474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857916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87029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846941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168084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547062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473802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2418920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11312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1784068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3054310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476789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3353359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4057932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28</a:t>
            </a:fld>
            <a:endParaRPr lang="en-US" dirty="0"/>
          </a:p>
        </p:txBody>
      </p:sp>
    </p:spTree>
    <p:extLst>
      <p:ext uri="{BB962C8B-B14F-4D97-AF65-F5344CB8AC3E}">
        <p14:creationId xmlns:p14="http://schemas.microsoft.com/office/powerpoint/2010/main" val="970167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29</a:t>
            </a:fld>
            <a:endParaRPr lang="en-US" dirty="0"/>
          </a:p>
        </p:txBody>
      </p:sp>
    </p:spTree>
    <p:extLst>
      <p:ext uri="{BB962C8B-B14F-4D97-AF65-F5344CB8AC3E}">
        <p14:creationId xmlns:p14="http://schemas.microsoft.com/office/powerpoint/2010/main" val="1064504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864836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30</a:t>
            </a:fld>
            <a:endParaRPr lang="en-US" dirty="0"/>
          </a:p>
        </p:txBody>
      </p:sp>
    </p:spTree>
    <p:extLst>
      <p:ext uri="{BB962C8B-B14F-4D97-AF65-F5344CB8AC3E}">
        <p14:creationId xmlns:p14="http://schemas.microsoft.com/office/powerpoint/2010/main" val="23010708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31</a:t>
            </a:fld>
            <a:endParaRPr lang="en-US" dirty="0"/>
          </a:p>
        </p:txBody>
      </p:sp>
    </p:spTree>
    <p:extLst>
      <p:ext uri="{BB962C8B-B14F-4D97-AF65-F5344CB8AC3E}">
        <p14:creationId xmlns:p14="http://schemas.microsoft.com/office/powerpoint/2010/main" val="25075264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32</a:t>
            </a:fld>
            <a:endParaRPr lang="en-US" dirty="0"/>
          </a:p>
        </p:txBody>
      </p:sp>
    </p:spTree>
    <p:extLst>
      <p:ext uri="{BB962C8B-B14F-4D97-AF65-F5344CB8AC3E}">
        <p14:creationId xmlns:p14="http://schemas.microsoft.com/office/powerpoint/2010/main" val="2628252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33</a:t>
            </a:fld>
            <a:endParaRPr lang="en-US" dirty="0"/>
          </a:p>
        </p:txBody>
      </p:sp>
    </p:spTree>
    <p:extLst>
      <p:ext uri="{BB962C8B-B14F-4D97-AF65-F5344CB8AC3E}">
        <p14:creationId xmlns:p14="http://schemas.microsoft.com/office/powerpoint/2010/main" val="2665823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34</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4256107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656689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210863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811120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850043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3/13/2022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3/13/2022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3/13/2022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3/13/2022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3/13/2022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3/13/2022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3/13/2022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3/13/2022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3/13/2022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3/13/2022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3/13/2022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3/13/2022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60">
          <a:fgClr>
            <a:schemeClr val="accent1">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TSDV TOSSPEDIA</a:t>
            </a:r>
            <a:r>
              <a:rPr lang="en-US" dirty="0">
                <a:solidFill>
                  <a:schemeClr val="bg1"/>
                </a:solidFill>
              </a:rPr>
              <a:t/>
            </a:r>
            <a:br>
              <a:rPr lang="en-US" dirty="0">
                <a:solidFill>
                  <a:schemeClr val="bg1"/>
                </a:solidFill>
              </a:rPr>
            </a:br>
            <a:r>
              <a:rPr lang="en-US" sz="4000" dirty="0">
                <a:solidFill>
                  <a:schemeClr val="accent4"/>
                </a:solidFill>
              </a:rPr>
              <a:t>BASIC TRAINNING</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xmlns="" val="1"/>
              </a:ext>
            </a:extLst>
          </p:cNvPr>
          <p:cNvSpPr/>
          <p:nvPr/>
        </p:nvSpPr>
        <p:spPr>
          <a:xfrm>
            <a:off x="4573639" y="-370737"/>
            <a:ext cx="3044720" cy="3244565"/>
          </a:xfrm>
          <a:prstGeom prst="diamond">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xmlns="" val="1"/>
              </a:ext>
            </a:extLst>
          </p:cNvPr>
          <p:cNvSpPr/>
          <p:nvPr/>
        </p:nvSpPr>
        <p:spPr>
          <a:xfrm>
            <a:off x="4325256" y="-1208575"/>
            <a:ext cx="3541486" cy="3541486"/>
          </a:xfrm>
          <a:prstGeom prst="diamond">
            <a:avLst/>
          </a:prstGeom>
          <a:no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5B5F10D-2CE4-485D-9E7F-2B9D4D3C490C}"/>
              </a:ext>
            </a:extLst>
          </p:cNvPr>
          <p:cNvSpPr txBox="1"/>
          <p:nvPr/>
        </p:nvSpPr>
        <p:spPr>
          <a:xfrm>
            <a:off x="5238372" y="6305796"/>
            <a:ext cx="2161309" cy="338554"/>
          </a:xfrm>
          <a:prstGeom prst="rect">
            <a:avLst/>
          </a:prstGeom>
          <a:noFill/>
        </p:spPr>
        <p:txBody>
          <a:bodyPr wrap="square" rtlCol="0">
            <a:spAutoFit/>
          </a:bodyPr>
          <a:lstStyle/>
          <a:p>
            <a:r>
              <a:rPr lang="en-US" sz="1600" dirty="0">
                <a:solidFill>
                  <a:schemeClr val="bg1"/>
                </a:solidFill>
              </a:rPr>
              <a:t>NGO THE CHUNG</a:t>
            </a:r>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7766304" y="522898"/>
            <a:ext cx="442569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SHORTCUT IN VIM</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49884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A091966-1E44-497D-B4DB-030D01E87908}"/>
              </a:ext>
            </a:extLst>
          </p:cNvPr>
          <p:cNvSpPr txBox="1"/>
          <p:nvPr/>
        </p:nvSpPr>
        <p:spPr>
          <a:xfrm>
            <a:off x="1024128" y="1231392"/>
            <a:ext cx="9302496" cy="1200329"/>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73239"/>
                </a:solidFill>
                <a:effectLst/>
                <a:latin typeface="+mj-lt"/>
              </a:rPr>
              <a:t>Vim</a:t>
            </a:r>
            <a:r>
              <a:rPr lang="en-US" b="0" i="0" dirty="0">
                <a:solidFill>
                  <a:srgbClr val="273239"/>
                </a:solidFill>
                <a:effectLst/>
                <a:latin typeface="+mj-lt"/>
              </a:rPr>
              <a:t> is an advanced and highly configurable text editor built to enable efficient text editing. Vim text editor is developed by Bram </a:t>
            </a:r>
            <a:r>
              <a:rPr lang="en-US" b="0" i="0" dirty="0" err="1">
                <a:solidFill>
                  <a:srgbClr val="273239"/>
                </a:solidFill>
                <a:effectLst/>
                <a:latin typeface="+mj-lt"/>
              </a:rPr>
              <a:t>Moolenaar</a:t>
            </a:r>
            <a:r>
              <a:rPr lang="en-US" b="0" i="0" dirty="0">
                <a:solidFill>
                  <a:srgbClr val="273239"/>
                </a:solidFill>
                <a:effectLst/>
                <a:latin typeface="+mj-lt"/>
              </a:rPr>
              <a:t>. It supports most file types and vim editor is also known as a programmer’s editor. We can use with its plugin based on our needs</a:t>
            </a:r>
            <a:endParaRPr lang="en-US" dirty="0">
              <a:latin typeface="+mj-lt"/>
            </a:endParaRPr>
          </a:p>
        </p:txBody>
      </p:sp>
      <p:sp>
        <p:nvSpPr>
          <p:cNvPr id="10" name="TextBox 9">
            <a:extLst>
              <a:ext uri="{FF2B5EF4-FFF2-40B4-BE49-F238E27FC236}">
                <a16:creationId xmlns:a16="http://schemas.microsoft.com/office/drawing/2014/main" id="{E538AC10-FED9-4215-B024-2AC6244C6AC5}"/>
              </a:ext>
            </a:extLst>
          </p:cNvPr>
          <p:cNvSpPr txBox="1"/>
          <p:nvPr/>
        </p:nvSpPr>
        <p:spPr>
          <a:xfrm>
            <a:off x="1024128" y="2523744"/>
            <a:ext cx="4925568"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To install vim on Ubuntu</a:t>
            </a:r>
          </a:p>
          <a:p>
            <a:r>
              <a:rPr lang="en-US" dirty="0">
                <a:effectLst>
                  <a:outerShdw blurRad="38100" dist="38100" dir="2700000" algn="tl">
                    <a:srgbClr val="000000">
                      <a:alpha val="43137"/>
                    </a:srgbClr>
                  </a:outerShdw>
                </a:effectLst>
                <a:latin typeface="+mj-lt"/>
              </a:rPr>
              <a:t>	$ </a:t>
            </a:r>
            <a:r>
              <a:rPr lang="en-US" dirty="0" err="1">
                <a:effectLst>
                  <a:outerShdw blurRad="38100" dist="38100" dir="2700000" algn="tl">
                    <a:srgbClr val="000000">
                      <a:alpha val="43137"/>
                    </a:srgbClr>
                  </a:outerShdw>
                </a:effectLst>
                <a:latin typeface="+mj-lt"/>
              </a:rPr>
              <a:t>sudo</a:t>
            </a:r>
            <a:r>
              <a:rPr lang="en-US" dirty="0">
                <a:effectLst>
                  <a:outerShdw blurRad="38100" dist="38100" dir="2700000" algn="tl">
                    <a:srgbClr val="000000">
                      <a:alpha val="43137"/>
                    </a:srgbClr>
                  </a:outerShdw>
                </a:effectLst>
                <a:latin typeface="+mj-lt"/>
              </a:rPr>
              <a:t> apt-get install vim</a:t>
            </a:r>
          </a:p>
          <a:p>
            <a:pPr marL="285750" indent="-285750">
              <a:buFont typeface="Arial" panose="020B0604020202020204" pitchFamily="34" charset="0"/>
              <a:buChar char="•"/>
            </a:pPr>
            <a:r>
              <a:rPr lang="en-US" dirty="0">
                <a:latin typeface="+mj-lt"/>
              </a:rPr>
              <a:t>To open file in vim editor</a:t>
            </a:r>
          </a:p>
          <a:p>
            <a:r>
              <a:rPr lang="en-US" dirty="0">
                <a:latin typeface="+mj-lt"/>
              </a:rPr>
              <a:t>	</a:t>
            </a:r>
            <a:r>
              <a:rPr lang="en-US" dirty="0">
                <a:effectLst>
                  <a:outerShdw blurRad="38100" dist="38100" dir="2700000" algn="tl">
                    <a:srgbClr val="000000">
                      <a:alpha val="43137"/>
                    </a:srgbClr>
                  </a:outerShdw>
                </a:effectLst>
                <a:latin typeface="+mj-lt"/>
              </a:rPr>
              <a:t>$vim file.txt</a:t>
            </a:r>
          </a:p>
        </p:txBody>
      </p:sp>
      <p:pic>
        <p:nvPicPr>
          <p:cNvPr id="18" name="Picture 17">
            <a:extLst>
              <a:ext uri="{FF2B5EF4-FFF2-40B4-BE49-F238E27FC236}">
                <a16:creationId xmlns:a16="http://schemas.microsoft.com/office/drawing/2014/main" id="{36C9007B-2288-40A2-B018-472F6FDF0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3986" y="4578097"/>
            <a:ext cx="2910332" cy="1588755"/>
          </a:xfrm>
          <a:prstGeom prst="rect">
            <a:avLst/>
          </a:prstGeom>
        </p:spPr>
      </p:pic>
    </p:spTree>
    <p:extLst>
      <p:ext uri="{BB962C8B-B14F-4D97-AF65-F5344CB8AC3E}">
        <p14:creationId xmlns:p14="http://schemas.microsoft.com/office/powerpoint/2010/main" val="2931292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7766304" y="522898"/>
            <a:ext cx="442569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SHORTCUT IN VIM</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49884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31E34015-5A63-4052-8DCC-3C7EC266BB8B}"/>
              </a:ext>
            </a:extLst>
          </p:cNvPr>
          <p:cNvSpPr/>
          <p:nvPr/>
        </p:nvSpPr>
        <p:spPr>
          <a:xfrm>
            <a:off x="1083782" y="957417"/>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VIM COMMAND</a:t>
            </a:r>
          </a:p>
        </p:txBody>
      </p:sp>
      <p:sp>
        <p:nvSpPr>
          <p:cNvPr id="13" name="Rectangle: Rounded Corners 12">
            <a:extLst>
              <a:ext uri="{FF2B5EF4-FFF2-40B4-BE49-F238E27FC236}">
                <a16:creationId xmlns:a16="http://schemas.microsoft.com/office/drawing/2014/main" id="{3EBE8E0A-36FC-463C-8BA4-737363B1D221}"/>
              </a:ext>
            </a:extLst>
          </p:cNvPr>
          <p:cNvSpPr/>
          <p:nvPr/>
        </p:nvSpPr>
        <p:spPr>
          <a:xfrm>
            <a:off x="6167412" y="957417"/>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DESCRIPTION</a:t>
            </a:r>
          </a:p>
        </p:txBody>
      </p:sp>
      <p:graphicFrame>
        <p:nvGraphicFramePr>
          <p:cNvPr id="28" name="Table 3">
            <a:extLst>
              <a:ext uri="{FF2B5EF4-FFF2-40B4-BE49-F238E27FC236}">
                <a16:creationId xmlns:a16="http://schemas.microsoft.com/office/drawing/2014/main" id="{E25EA568-B465-4C26-A7DA-0EC81EC1B1C8}"/>
              </a:ext>
            </a:extLst>
          </p:cNvPr>
          <p:cNvGraphicFramePr>
            <a:graphicFrameLocks noGrp="1"/>
          </p:cNvGraphicFramePr>
          <p:nvPr>
            <p:extLst>
              <p:ext uri="{D42A27DB-BD31-4B8C-83A1-F6EECF244321}">
                <p14:modId xmlns:p14="http://schemas.microsoft.com/office/powerpoint/2010/main" val="565971414"/>
              </p:ext>
            </p:extLst>
          </p:nvPr>
        </p:nvGraphicFramePr>
        <p:xfrm>
          <a:off x="2097024" y="1975782"/>
          <a:ext cx="8067040" cy="3657600"/>
        </p:xfrm>
        <a:graphic>
          <a:graphicData uri="http://schemas.openxmlformats.org/drawingml/2006/table">
            <a:tbl>
              <a:tblPr firstRow="1" bandRow="1">
                <a:tableStyleId>{5C22544A-7EE6-4342-B048-85BDC9FD1C3A}</a:tableStyleId>
              </a:tblPr>
              <a:tblGrid>
                <a:gridCol w="4033520">
                  <a:extLst>
                    <a:ext uri="{9D8B030D-6E8A-4147-A177-3AD203B41FA5}">
                      <a16:colId xmlns:a16="http://schemas.microsoft.com/office/drawing/2014/main" val="3434016317"/>
                    </a:ext>
                  </a:extLst>
                </a:gridCol>
                <a:gridCol w="4033520">
                  <a:extLst>
                    <a:ext uri="{9D8B030D-6E8A-4147-A177-3AD203B41FA5}">
                      <a16:colId xmlns:a16="http://schemas.microsoft.com/office/drawing/2014/main" val="173500999"/>
                    </a:ext>
                  </a:extLst>
                </a:gridCol>
              </a:tblGrid>
              <a:tr h="336635">
                <a:tc>
                  <a:txBody>
                    <a:bodyPr/>
                    <a:lstStyle/>
                    <a:p>
                      <a:pPr algn="ctr"/>
                      <a:r>
                        <a:rPr lang="en-US" b="0" dirty="0">
                          <a:solidFill>
                            <a:schemeClr val="tx1"/>
                          </a:solidFill>
                          <a:latin typeface="+mn-lt"/>
                        </a:rPr>
                        <a:t>I</a:t>
                      </a:r>
                    </a:p>
                  </a:txBody>
                  <a:tcPr>
                    <a:solidFill>
                      <a:schemeClr val="accent1">
                        <a:lumMod val="20000"/>
                        <a:lumOff val="80000"/>
                        <a:alpha val="35000"/>
                      </a:schemeClr>
                    </a:solidFill>
                  </a:tcPr>
                </a:tc>
                <a:tc>
                  <a:txBody>
                    <a:bodyPr/>
                    <a:lstStyle/>
                    <a:p>
                      <a:pPr algn="ctr"/>
                      <a:r>
                        <a:rPr lang="en-US" b="0" dirty="0">
                          <a:solidFill>
                            <a:schemeClr val="tx1"/>
                          </a:solidFill>
                          <a:latin typeface="+mn-lt"/>
                        </a:rPr>
                        <a:t>Enter insert mode</a:t>
                      </a:r>
                    </a:p>
                  </a:txBody>
                  <a:tcPr>
                    <a:solidFill>
                      <a:schemeClr val="accent1">
                        <a:lumMod val="20000"/>
                        <a:lumOff val="80000"/>
                        <a:alpha val="30000"/>
                      </a:schemeClr>
                    </a:solidFill>
                  </a:tcPr>
                </a:tc>
                <a:extLst>
                  <a:ext uri="{0D108BD9-81ED-4DB2-BD59-A6C34878D82A}">
                    <a16:rowId xmlns:a16="http://schemas.microsoft.com/office/drawing/2014/main" val="4221403163"/>
                  </a:ext>
                </a:extLst>
              </a:tr>
              <a:tr h="336635">
                <a:tc>
                  <a:txBody>
                    <a:bodyPr/>
                    <a:lstStyle/>
                    <a:p>
                      <a:pPr algn="ctr"/>
                      <a:r>
                        <a:rPr lang="en-US" b="0" dirty="0">
                          <a:solidFill>
                            <a:schemeClr val="tx1"/>
                          </a:solidFill>
                          <a:latin typeface="+mn-lt"/>
                        </a:rPr>
                        <a:t>X or Del</a:t>
                      </a:r>
                    </a:p>
                  </a:txBody>
                  <a:tcPr/>
                </a:tc>
                <a:tc>
                  <a:txBody>
                    <a:bodyPr/>
                    <a:lstStyle/>
                    <a:p>
                      <a:pPr algn="ctr"/>
                      <a:r>
                        <a:rPr lang="en-US" b="0" dirty="0">
                          <a:solidFill>
                            <a:schemeClr val="tx1"/>
                          </a:solidFill>
                          <a:latin typeface="+mn-lt"/>
                        </a:rPr>
                        <a:t>Delete a character</a:t>
                      </a:r>
                    </a:p>
                  </a:txBody>
                  <a:tcPr/>
                </a:tc>
                <a:extLst>
                  <a:ext uri="{0D108BD9-81ED-4DB2-BD59-A6C34878D82A}">
                    <a16:rowId xmlns:a16="http://schemas.microsoft.com/office/drawing/2014/main" val="959685148"/>
                  </a:ext>
                </a:extLst>
              </a:tr>
              <a:tr h="336635">
                <a:tc>
                  <a:txBody>
                    <a:bodyPr/>
                    <a:lstStyle/>
                    <a:p>
                      <a:pPr algn="ctr"/>
                      <a:r>
                        <a:rPr lang="en-US" b="0" dirty="0">
                          <a:solidFill>
                            <a:schemeClr val="tx1"/>
                          </a:solidFill>
                          <a:latin typeface="+mn-lt"/>
                        </a:rPr>
                        <a:t>u</a:t>
                      </a:r>
                    </a:p>
                  </a:txBody>
                  <a:tcPr/>
                </a:tc>
                <a:tc>
                  <a:txBody>
                    <a:bodyPr/>
                    <a:lstStyle/>
                    <a:p>
                      <a:pPr algn="ctr"/>
                      <a:r>
                        <a:rPr lang="en-US" b="0" dirty="0">
                          <a:solidFill>
                            <a:schemeClr val="tx1"/>
                          </a:solidFill>
                          <a:latin typeface="+mn-lt"/>
                        </a:rPr>
                        <a:t>Undo changes</a:t>
                      </a:r>
                    </a:p>
                  </a:txBody>
                  <a:tcPr/>
                </a:tc>
                <a:extLst>
                  <a:ext uri="{0D108BD9-81ED-4DB2-BD59-A6C34878D82A}">
                    <a16:rowId xmlns:a16="http://schemas.microsoft.com/office/drawing/2014/main" val="808235655"/>
                  </a:ext>
                </a:extLst>
              </a:tr>
              <a:tr h="336635">
                <a:tc>
                  <a:txBody>
                    <a:bodyPr/>
                    <a:lstStyle/>
                    <a:p>
                      <a:pPr algn="ctr"/>
                      <a:r>
                        <a:rPr lang="en-US" b="0" dirty="0" err="1">
                          <a:solidFill>
                            <a:schemeClr val="tx1"/>
                          </a:solidFill>
                          <a:latin typeface="+mn-lt"/>
                        </a:rPr>
                        <a:t>yy</a:t>
                      </a:r>
                      <a:endParaRPr lang="en-US" b="0" dirty="0">
                        <a:solidFill>
                          <a:schemeClr val="tx1"/>
                        </a:solidFill>
                        <a:latin typeface="+mn-lt"/>
                      </a:endParaRPr>
                    </a:p>
                  </a:txBody>
                  <a:tcPr/>
                </a:tc>
                <a:tc>
                  <a:txBody>
                    <a:bodyPr/>
                    <a:lstStyle/>
                    <a:p>
                      <a:pPr algn="ctr"/>
                      <a:r>
                        <a:rPr lang="en-US" b="0" dirty="0">
                          <a:solidFill>
                            <a:schemeClr val="tx1"/>
                          </a:solidFill>
                          <a:latin typeface="+mn-lt"/>
                        </a:rPr>
                        <a:t>Copy a line</a:t>
                      </a:r>
                    </a:p>
                  </a:txBody>
                  <a:tcPr/>
                </a:tc>
                <a:extLst>
                  <a:ext uri="{0D108BD9-81ED-4DB2-BD59-A6C34878D82A}">
                    <a16:rowId xmlns:a16="http://schemas.microsoft.com/office/drawing/2014/main" val="3262053165"/>
                  </a:ext>
                </a:extLst>
              </a:tr>
              <a:tr h="336635">
                <a:tc>
                  <a:txBody>
                    <a:bodyPr/>
                    <a:lstStyle/>
                    <a:p>
                      <a:pPr algn="ctr"/>
                      <a:r>
                        <a:rPr lang="en-US" b="0" dirty="0">
                          <a:solidFill>
                            <a:schemeClr val="tx1"/>
                          </a:solidFill>
                          <a:latin typeface="+mn-lt"/>
                        </a:rPr>
                        <a:t>dd</a:t>
                      </a:r>
                    </a:p>
                  </a:txBody>
                  <a:tcPr/>
                </a:tc>
                <a:tc>
                  <a:txBody>
                    <a:bodyPr/>
                    <a:lstStyle/>
                    <a:p>
                      <a:pPr algn="ctr"/>
                      <a:r>
                        <a:rPr lang="en-US" b="0" dirty="0">
                          <a:solidFill>
                            <a:schemeClr val="tx1"/>
                          </a:solidFill>
                          <a:latin typeface="+mn-lt"/>
                        </a:rPr>
                        <a:t>Delete a line</a:t>
                      </a:r>
                    </a:p>
                  </a:txBody>
                  <a:tcPr/>
                </a:tc>
                <a:extLst>
                  <a:ext uri="{0D108BD9-81ED-4DB2-BD59-A6C34878D82A}">
                    <a16:rowId xmlns:a16="http://schemas.microsoft.com/office/drawing/2014/main" val="425586664"/>
                  </a:ext>
                </a:extLst>
              </a:tr>
              <a:tr h="336635">
                <a:tc>
                  <a:txBody>
                    <a:bodyPr/>
                    <a:lstStyle/>
                    <a:p>
                      <a:pPr algn="ctr"/>
                      <a:r>
                        <a:rPr lang="en-US" b="0" dirty="0">
                          <a:solidFill>
                            <a:schemeClr val="tx1"/>
                          </a:solidFill>
                          <a:latin typeface="+mn-lt"/>
                        </a:rPr>
                        <a:t>p</a:t>
                      </a:r>
                    </a:p>
                  </a:txBody>
                  <a:tcPr/>
                </a:tc>
                <a:tc>
                  <a:txBody>
                    <a:bodyPr/>
                    <a:lstStyle/>
                    <a:p>
                      <a:pPr algn="ctr"/>
                      <a:r>
                        <a:rPr lang="en-US" b="0" dirty="0">
                          <a:solidFill>
                            <a:schemeClr val="tx1"/>
                          </a:solidFill>
                          <a:latin typeface="+mn-lt"/>
                        </a:rPr>
                        <a:t>Paste the content of the buffer</a:t>
                      </a:r>
                    </a:p>
                  </a:txBody>
                  <a:tcPr/>
                </a:tc>
                <a:extLst>
                  <a:ext uri="{0D108BD9-81ED-4DB2-BD59-A6C34878D82A}">
                    <a16:rowId xmlns:a16="http://schemas.microsoft.com/office/drawing/2014/main" val="1245184444"/>
                  </a:ext>
                </a:extLst>
              </a:tr>
              <a:tr h="336635">
                <a:tc>
                  <a:txBody>
                    <a:bodyPr/>
                    <a:lstStyle/>
                    <a:p>
                      <a:pPr algn="ctr"/>
                      <a:r>
                        <a:rPr lang="en-US" b="0" dirty="0">
                          <a:solidFill>
                            <a:schemeClr val="tx1"/>
                          </a:solidFill>
                          <a:latin typeface="+mn-lt"/>
                        </a:rPr>
                        <a:t>Ctrl + r</a:t>
                      </a:r>
                    </a:p>
                  </a:txBody>
                  <a:tcPr/>
                </a:tc>
                <a:tc>
                  <a:txBody>
                    <a:bodyPr/>
                    <a:lstStyle/>
                    <a:p>
                      <a:pPr algn="ctr"/>
                      <a:r>
                        <a:rPr lang="en-US" b="0" dirty="0">
                          <a:solidFill>
                            <a:schemeClr val="tx1"/>
                          </a:solidFill>
                          <a:latin typeface="+mn-lt"/>
                        </a:rPr>
                        <a:t>Redo changes</a:t>
                      </a:r>
                    </a:p>
                  </a:txBody>
                  <a:tcPr/>
                </a:tc>
                <a:extLst>
                  <a:ext uri="{0D108BD9-81ED-4DB2-BD59-A6C34878D82A}">
                    <a16:rowId xmlns:a16="http://schemas.microsoft.com/office/drawing/2014/main" val="317899955"/>
                  </a:ext>
                </a:extLst>
              </a:tr>
              <a:tr h="336635">
                <a:tc>
                  <a:txBody>
                    <a:bodyPr/>
                    <a:lstStyle/>
                    <a:p>
                      <a:pPr algn="ctr"/>
                      <a:r>
                        <a:rPr lang="en-US" b="0" dirty="0">
                          <a:solidFill>
                            <a:schemeClr val="tx1"/>
                          </a:solidFill>
                          <a:latin typeface="+mn-lt"/>
                        </a:rPr>
                        <a:t>Esc + :w</a:t>
                      </a:r>
                    </a:p>
                  </a:txBody>
                  <a:tcPr/>
                </a:tc>
                <a:tc>
                  <a:txBody>
                    <a:bodyPr/>
                    <a:lstStyle/>
                    <a:p>
                      <a:pPr algn="ctr"/>
                      <a:r>
                        <a:rPr lang="en-US" b="0" dirty="0">
                          <a:solidFill>
                            <a:schemeClr val="tx1"/>
                          </a:solidFill>
                          <a:latin typeface="+mn-lt"/>
                        </a:rPr>
                        <a:t>Save changes</a:t>
                      </a:r>
                    </a:p>
                  </a:txBody>
                  <a:tcPr/>
                </a:tc>
                <a:extLst>
                  <a:ext uri="{0D108BD9-81ED-4DB2-BD59-A6C34878D82A}">
                    <a16:rowId xmlns:a16="http://schemas.microsoft.com/office/drawing/2014/main" val="2647435043"/>
                  </a:ext>
                </a:extLst>
              </a:tr>
              <a:tr h="336635">
                <a:tc>
                  <a:txBody>
                    <a:bodyPr/>
                    <a:lstStyle/>
                    <a:p>
                      <a:pPr algn="ctr"/>
                      <a:r>
                        <a:rPr lang="en-US" b="0" dirty="0">
                          <a:effectLst/>
                          <a:latin typeface="+mn-lt"/>
                        </a:rPr>
                        <a:t>Esc + :q!</a:t>
                      </a:r>
                    </a:p>
                  </a:txBody>
                  <a:tcPr anchor="ctr"/>
                </a:tc>
                <a:tc>
                  <a:txBody>
                    <a:bodyPr/>
                    <a:lstStyle/>
                    <a:p>
                      <a:pPr algn="ctr"/>
                      <a:r>
                        <a:rPr lang="en-US" sz="1800" b="0" i="0" kern="1200" dirty="0">
                          <a:solidFill>
                            <a:schemeClr val="dk1"/>
                          </a:solidFill>
                          <a:effectLst/>
                          <a:latin typeface="+mn-lt"/>
                          <a:ea typeface="+mn-ea"/>
                          <a:cs typeface="+mn-cs"/>
                        </a:rPr>
                        <a:t>Force quit Vim discarding all changes</a:t>
                      </a:r>
                      <a:endParaRPr lang="en-US" b="0" dirty="0">
                        <a:solidFill>
                          <a:schemeClr val="tx1"/>
                        </a:solidFill>
                        <a:latin typeface="+mn-lt"/>
                      </a:endParaRPr>
                    </a:p>
                  </a:txBody>
                  <a:tcPr/>
                </a:tc>
                <a:extLst>
                  <a:ext uri="{0D108BD9-81ED-4DB2-BD59-A6C34878D82A}">
                    <a16:rowId xmlns:a16="http://schemas.microsoft.com/office/drawing/2014/main" val="3850593241"/>
                  </a:ext>
                </a:extLst>
              </a:tr>
              <a:tr h="336635">
                <a:tc>
                  <a:txBody>
                    <a:bodyPr/>
                    <a:lstStyle/>
                    <a:p>
                      <a:pPr algn="ctr"/>
                      <a:r>
                        <a:rPr lang="en-US" b="0" dirty="0">
                          <a:effectLst/>
                        </a:rPr>
                        <a:t>Esc + :</a:t>
                      </a:r>
                      <a:r>
                        <a:rPr lang="en-US" b="0" dirty="0" err="1">
                          <a:effectLst/>
                        </a:rPr>
                        <a:t>wq</a:t>
                      </a:r>
                      <a:r>
                        <a:rPr lang="en-US" b="0" dirty="0">
                          <a:effectLst/>
                        </a:rPr>
                        <a:t> or Esc + ZZ</a:t>
                      </a:r>
                    </a:p>
                  </a:txBody>
                  <a:tcPr anchor="ctr"/>
                </a:tc>
                <a:tc>
                  <a:txBody>
                    <a:bodyPr/>
                    <a:lstStyle/>
                    <a:p>
                      <a:pPr algn="ctr"/>
                      <a:r>
                        <a:rPr lang="en-US" b="0" dirty="0">
                          <a:solidFill>
                            <a:schemeClr val="tx1"/>
                          </a:solidFill>
                          <a:latin typeface="+mn-lt"/>
                        </a:rPr>
                        <a:t>Save and quit vim</a:t>
                      </a:r>
                    </a:p>
                  </a:txBody>
                  <a:tcPr/>
                </a:tc>
                <a:extLst>
                  <a:ext uri="{0D108BD9-81ED-4DB2-BD59-A6C34878D82A}">
                    <a16:rowId xmlns:a16="http://schemas.microsoft.com/office/drawing/2014/main" val="876183006"/>
                  </a:ext>
                </a:extLst>
              </a:tr>
            </a:tbl>
          </a:graphicData>
        </a:graphic>
      </p:graphicFrame>
    </p:spTree>
    <p:extLst>
      <p:ext uri="{BB962C8B-B14F-4D97-AF65-F5344CB8AC3E}">
        <p14:creationId xmlns:p14="http://schemas.microsoft.com/office/powerpoint/2010/main" val="3914932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80">
          <a:fgClr>
            <a:schemeClr val="accent6"/>
          </a:fgClr>
          <a:bgClr>
            <a:schemeClr val="bg1"/>
          </a:bgClr>
        </a:pattFill>
        <a:effectLst/>
      </p:bgPr>
    </p:bg>
    <p:spTree>
      <p:nvGrpSpPr>
        <p:cNvPr id="1" name=""/>
        <p:cNvGrpSpPr/>
        <p:nvPr/>
      </p:nvGrpSpPr>
      <p:grpSpPr>
        <a:xfrm>
          <a:off x="0" y="0"/>
          <a:ext cx="0" cy="0"/>
          <a:chOff x="0" y="0"/>
          <a:chExt cx="0" cy="0"/>
        </a:xfrm>
      </p:grpSpPr>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xmlns="" val="1"/>
              </a:ext>
            </a:extLst>
          </p:cNvPr>
          <p:cNvSpPr/>
          <p:nvPr/>
        </p:nvSpPr>
        <p:spPr>
          <a:xfrm>
            <a:off x="4426515" y="1577123"/>
            <a:ext cx="3338970" cy="3703754"/>
          </a:xfrm>
          <a:prstGeom prst="diamond">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xmlns="" val="1"/>
              </a:ext>
            </a:extLst>
          </p:cNvPr>
          <p:cNvSpPr/>
          <p:nvPr/>
        </p:nvSpPr>
        <p:spPr>
          <a:xfrm>
            <a:off x="3943478" y="1222842"/>
            <a:ext cx="4305039" cy="4412316"/>
          </a:xfrm>
          <a:prstGeom prst="diamond">
            <a:avLst/>
          </a:prstGeom>
          <a:no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D38BB0C5-4810-4BCE-AC40-5662A6B76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861" y="2477620"/>
            <a:ext cx="1902760" cy="1902760"/>
          </a:xfrm>
          <a:prstGeom prst="rect">
            <a:avLst/>
          </a:prstGeom>
        </p:spPr>
      </p:pic>
    </p:spTree>
    <p:extLst>
      <p:ext uri="{BB962C8B-B14F-4D97-AF65-F5344CB8AC3E}">
        <p14:creationId xmlns:p14="http://schemas.microsoft.com/office/powerpoint/2010/main" val="4062314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20">
          <a:fgClr>
            <a:schemeClr val="accent6"/>
          </a:fgClr>
          <a:bgClr>
            <a:schemeClr val="bg1"/>
          </a:bgClr>
        </a:patt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6778752" y="522898"/>
            <a:ext cx="541324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6"/>
                </a:solidFill>
              </a:rPr>
              <a:t>2. GIT</a:t>
            </a:r>
            <a:endParaRPr lang="en-US" sz="2800" dirty="0">
              <a:solidFill>
                <a:schemeClr val="accent6"/>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527913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4598225" y="2698729"/>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WHY GIT?</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xmlns="" val="1"/>
              </a:ext>
            </a:extLst>
          </p:cNvPr>
          <p:cNvSpPr/>
          <p:nvPr/>
        </p:nvSpPr>
        <p:spPr>
          <a:xfrm>
            <a:off x="4128325" y="2599327"/>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xmlns="" val="1"/>
              </a:ext>
            </a:extLst>
          </p:cNvPr>
          <p:cNvSpPr/>
          <p:nvPr/>
        </p:nvSpPr>
        <p:spPr>
          <a:xfrm>
            <a:off x="4598225" y="3994523"/>
            <a:ext cx="3660775" cy="740997"/>
          </a:xfrm>
          <a:prstGeom prst="roundRect">
            <a:avLst>
              <a:gd name="adj" fmla="val 5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GOAL OF COMMANDS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xmlns="" val="1"/>
              </a:ext>
            </a:extLst>
          </p:cNvPr>
          <p:cNvSpPr/>
          <p:nvPr/>
        </p:nvSpPr>
        <p:spPr>
          <a:xfrm>
            <a:off x="4112161" y="3895122"/>
            <a:ext cx="939800" cy="939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23039CB-6301-417F-94FA-0360E85CC13F}"/>
              </a:ext>
            </a:extLst>
          </p:cNvPr>
          <p:cNvSpPr txBox="1"/>
          <p:nvPr/>
        </p:nvSpPr>
        <p:spPr>
          <a:xfrm>
            <a:off x="4280559" y="2840824"/>
            <a:ext cx="688768" cy="523220"/>
          </a:xfrm>
          <a:prstGeom prst="rect">
            <a:avLst/>
          </a:prstGeom>
          <a:noFill/>
        </p:spPr>
        <p:txBody>
          <a:bodyPr wrap="square" rtlCol="0">
            <a:spAutoFit/>
          </a:bodyPr>
          <a:lstStyle/>
          <a:p>
            <a:pPr algn="just"/>
            <a:r>
              <a:rPr lang="en-US" sz="2800" b="1" dirty="0">
                <a:solidFill>
                  <a:schemeClr val="bg1"/>
                </a:solidFill>
                <a:latin typeface="+mj-lt"/>
              </a:rPr>
              <a:t>1.2</a:t>
            </a:r>
          </a:p>
        </p:txBody>
      </p:sp>
      <p:sp>
        <p:nvSpPr>
          <p:cNvPr id="3" name="TextBox 2">
            <a:extLst>
              <a:ext uri="{FF2B5EF4-FFF2-40B4-BE49-F238E27FC236}">
                <a16:creationId xmlns:a16="http://schemas.microsoft.com/office/drawing/2014/main" id="{3835A579-4C0E-4282-90BA-53405C7926D8}"/>
              </a:ext>
            </a:extLst>
          </p:cNvPr>
          <p:cNvSpPr txBox="1"/>
          <p:nvPr/>
        </p:nvSpPr>
        <p:spPr>
          <a:xfrm>
            <a:off x="4214071" y="4111434"/>
            <a:ext cx="768307" cy="523220"/>
          </a:xfrm>
          <a:prstGeom prst="rect">
            <a:avLst/>
          </a:prstGeom>
          <a:noFill/>
        </p:spPr>
        <p:txBody>
          <a:bodyPr wrap="square" rtlCol="0">
            <a:spAutoFit/>
          </a:bodyPr>
          <a:lstStyle/>
          <a:p>
            <a:r>
              <a:rPr lang="en-US" sz="2800" b="1" dirty="0">
                <a:solidFill>
                  <a:schemeClr val="bg1"/>
                </a:solidFill>
                <a:latin typeface="+mj-lt"/>
              </a:rPr>
              <a:t>1.3</a:t>
            </a:r>
          </a:p>
        </p:txBody>
      </p:sp>
      <p:sp>
        <p:nvSpPr>
          <p:cNvPr id="16" name="Rectangle: Rounded Corners 15">
            <a:extLst>
              <a:ext uri="{FF2B5EF4-FFF2-40B4-BE49-F238E27FC236}">
                <a16:creationId xmlns:a16="http://schemas.microsoft.com/office/drawing/2014/main" id="{2874AFFE-DDD9-4F2A-AEF6-3991F77EB3C0}"/>
              </a:ext>
              <a:ext uri="{C183D7F6-B498-43B3-948B-1728B52AA6E4}">
                <adec:decorative xmlns:adec="http://schemas.microsoft.com/office/drawing/2017/decorative" xmlns="" val="1"/>
              </a:ext>
            </a:extLst>
          </p:cNvPr>
          <p:cNvSpPr/>
          <p:nvPr/>
        </p:nvSpPr>
        <p:spPr>
          <a:xfrm>
            <a:off x="4567745" y="1388089"/>
            <a:ext cx="3660775" cy="74099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WHAT IS GIT?</a:t>
            </a:r>
          </a:p>
        </p:txBody>
      </p:sp>
      <p:sp>
        <p:nvSpPr>
          <p:cNvPr id="17" name="Oval 16">
            <a:extLst>
              <a:ext uri="{FF2B5EF4-FFF2-40B4-BE49-F238E27FC236}">
                <a16:creationId xmlns:a16="http://schemas.microsoft.com/office/drawing/2014/main" id="{AB784A65-67A0-47CD-836E-A6AF3C9862B1}"/>
              </a:ext>
              <a:ext uri="{C183D7F6-B498-43B3-948B-1728B52AA6E4}">
                <adec:decorative xmlns:adec="http://schemas.microsoft.com/office/drawing/2017/decorative" xmlns="" val="1"/>
              </a:ext>
            </a:extLst>
          </p:cNvPr>
          <p:cNvSpPr/>
          <p:nvPr/>
        </p:nvSpPr>
        <p:spPr>
          <a:xfrm>
            <a:off x="4097845" y="1288687"/>
            <a:ext cx="939800" cy="939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685CF56A-81B0-478C-A347-1C06B52382C2}"/>
              </a:ext>
            </a:extLst>
          </p:cNvPr>
          <p:cNvSpPr txBox="1"/>
          <p:nvPr/>
        </p:nvSpPr>
        <p:spPr>
          <a:xfrm>
            <a:off x="4250079" y="1530184"/>
            <a:ext cx="688768" cy="523220"/>
          </a:xfrm>
          <a:prstGeom prst="rect">
            <a:avLst/>
          </a:prstGeom>
          <a:noFill/>
          <a:ln>
            <a:noFill/>
          </a:ln>
        </p:spPr>
        <p:txBody>
          <a:bodyPr wrap="square" rtlCol="0">
            <a:spAutoFit/>
          </a:bodyPr>
          <a:lstStyle/>
          <a:p>
            <a:pPr algn="just"/>
            <a:r>
              <a:rPr lang="en-US" sz="2800" b="1" dirty="0">
                <a:solidFill>
                  <a:schemeClr val="bg1"/>
                </a:solidFill>
                <a:latin typeface="+mj-lt"/>
              </a:rPr>
              <a:t>1.1</a:t>
            </a:r>
          </a:p>
        </p:txBody>
      </p:sp>
      <p:sp>
        <p:nvSpPr>
          <p:cNvPr id="21" name="Rectangle: Rounded Corners 20">
            <a:extLst>
              <a:ext uri="{FF2B5EF4-FFF2-40B4-BE49-F238E27FC236}">
                <a16:creationId xmlns:a16="http://schemas.microsoft.com/office/drawing/2014/main" id="{DCC02B83-6D19-45DA-8AAD-92C409805863}"/>
              </a:ext>
              <a:ext uri="{C183D7F6-B498-43B3-948B-1728B52AA6E4}">
                <adec:decorative xmlns:adec="http://schemas.microsoft.com/office/drawing/2017/decorative" xmlns="" val="1"/>
              </a:ext>
            </a:extLst>
          </p:cNvPr>
          <p:cNvSpPr/>
          <p:nvPr/>
        </p:nvSpPr>
        <p:spPr>
          <a:xfrm>
            <a:off x="4592129" y="5341739"/>
            <a:ext cx="3660775" cy="740997"/>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HOW TO USE</a:t>
            </a:r>
          </a:p>
        </p:txBody>
      </p:sp>
      <p:sp>
        <p:nvSpPr>
          <p:cNvPr id="22" name="Oval 21">
            <a:extLst>
              <a:ext uri="{FF2B5EF4-FFF2-40B4-BE49-F238E27FC236}">
                <a16:creationId xmlns:a16="http://schemas.microsoft.com/office/drawing/2014/main" id="{3B828B4D-F8B9-414C-B241-18BD0E9DA6DD}"/>
              </a:ext>
              <a:ext uri="{C183D7F6-B498-43B3-948B-1728B52AA6E4}">
                <adec:decorative xmlns:adec="http://schemas.microsoft.com/office/drawing/2017/decorative" xmlns="" val="1"/>
              </a:ext>
            </a:extLst>
          </p:cNvPr>
          <p:cNvSpPr/>
          <p:nvPr/>
        </p:nvSpPr>
        <p:spPr>
          <a:xfrm>
            <a:off x="4106065" y="5242338"/>
            <a:ext cx="939800" cy="9398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5FAD8DA5-6E31-4E98-921C-9DF3C9AA6D00}"/>
              </a:ext>
            </a:extLst>
          </p:cNvPr>
          <p:cNvSpPr txBox="1"/>
          <p:nvPr/>
        </p:nvSpPr>
        <p:spPr>
          <a:xfrm>
            <a:off x="4207975" y="5458650"/>
            <a:ext cx="768307" cy="523220"/>
          </a:xfrm>
          <a:prstGeom prst="rect">
            <a:avLst/>
          </a:prstGeom>
          <a:noFill/>
        </p:spPr>
        <p:txBody>
          <a:bodyPr wrap="square" rtlCol="0">
            <a:spAutoFit/>
          </a:bodyPr>
          <a:lstStyle/>
          <a:p>
            <a:r>
              <a:rPr lang="en-US" sz="2800" b="1" dirty="0">
                <a:solidFill>
                  <a:schemeClr val="bg1"/>
                </a:solidFill>
                <a:latin typeface="+mj-lt"/>
              </a:rPr>
              <a:t>1.4</a:t>
            </a:r>
          </a:p>
        </p:txBody>
      </p:sp>
    </p:spTree>
    <p:extLst>
      <p:ext uri="{BB962C8B-B14F-4D97-AF65-F5344CB8AC3E}">
        <p14:creationId xmlns:p14="http://schemas.microsoft.com/office/powerpoint/2010/main" val="3379408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IS GIT?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A3FDE52-7BFE-4C56-88BC-BADFF45F9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650" y="4335257"/>
            <a:ext cx="4736028" cy="1977292"/>
          </a:xfrm>
          <a:prstGeom prst="rect">
            <a:avLst/>
          </a:prstGeom>
        </p:spPr>
      </p:pic>
      <p:sp>
        <p:nvSpPr>
          <p:cNvPr id="5" name="TextBox 4">
            <a:extLst>
              <a:ext uri="{FF2B5EF4-FFF2-40B4-BE49-F238E27FC236}">
                <a16:creationId xmlns:a16="http://schemas.microsoft.com/office/drawing/2014/main" id="{37538928-00A4-41CB-9E1C-D0F94B79B87B}"/>
              </a:ext>
            </a:extLst>
          </p:cNvPr>
          <p:cNvSpPr txBox="1"/>
          <p:nvPr/>
        </p:nvSpPr>
        <p:spPr>
          <a:xfrm>
            <a:off x="353568" y="877824"/>
            <a:ext cx="11045952"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i="0" dirty="0">
                <a:solidFill>
                  <a:schemeClr val="accent6"/>
                </a:solidFill>
                <a:effectLst/>
                <a:latin typeface="+mj-lt"/>
              </a:rPr>
              <a:t>Git</a:t>
            </a:r>
            <a:r>
              <a:rPr lang="en-US" b="0" i="0" dirty="0">
                <a:solidFill>
                  <a:srgbClr val="171717"/>
                </a:solidFill>
                <a:effectLst/>
                <a:latin typeface="+mj-lt"/>
              </a:rPr>
              <a:t> is a distributed version control system. This means that a local clone of the project is a complete version control repository. These fully-functional local repositories make it is easy to work offline or remotely. Developers commit their work locally, and then sync their copy of the repository with the copy on the server. This paradigm differs from centralized version control where clients must synchronize code with a server before creating new versions of code.</a:t>
            </a:r>
          </a:p>
          <a:p>
            <a:pPr marL="285750" indent="-285750">
              <a:buFont typeface="Arial" panose="020B0604020202020204" pitchFamily="34" charset="0"/>
              <a:buChar char="•"/>
            </a:pPr>
            <a:endParaRPr lang="en-US" dirty="0">
              <a:solidFill>
                <a:srgbClr val="171717"/>
              </a:solidFill>
              <a:latin typeface="+mj-lt"/>
            </a:endParaRPr>
          </a:p>
          <a:p>
            <a:pPr marL="285750" indent="-285750">
              <a:buFont typeface="Arial" panose="020B0604020202020204" pitchFamily="34" charset="0"/>
              <a:buChar char="•"/>
            </a:pPr>
            <a:r>
              <a:rPr lang="en-US" b="0" i="0" dirty="0">
                <a:solidFill>
                  <a:srgbClr val="171717"/>
                </a:solidFill>
                <a:effectLst/>
                <a:latin typeface="+mj-lt"/>
              </a:rPr>
              <a:t>Git's flexibility and popularity make it a great choice for any team. Many developers and college graduates already know how to use Git. Git's user community has created many resources to train developers and Git's popularity make it easy to get help when needed. Nearly every development environment has Git support and Git command line tools run on every major operating system.</a:t>
            </a:r>
            <a:endParaRPr lang="en-US" dirty="0">
              <a:latin typeface="+mj-lt"/>
            </a:endParaRPr>
          </a:p>
        </p:txBody>
      </p:sp>
    </p:spTree>
    <p:extLst>
      <p:ext uri="{BB962C8B-B14F-4D97-AF65-F5344CB8AC3E}">
        <p14:creationId xmlns:p14="http://schemas.microsoft.com/office/powerpoint/2010/main" val="1968153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7229856" y="522898"/>
            <a:ext cx="496214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WHY GIT?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507187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7538928-00A4-41CB-9E1C-D0F94B79B87B}"/>
              </a:ext>
            </a:extLst>
          </p:cNvPr>
          <p:cNvSpPr txBox="1"/>
          <p:nvPr/>
        </p:nvSpPr>
        <p:spPr>
          <a:xfrm>
            <a:off x="353568" y="877824"/>
            <a:ext cx="11045952" cy="2585323"/>
          </a:xfrm>
          <a:prstGeom prst="rect">
            <a:avLst/>
          </a:prstGeom>
          <a:noFill/>
        </p:spPr>
        <p:txBody>
          <a:bodyPr wrap="square" rtlCol="0">
            <a:spAutoFit/>
          </a:bodyPr>
          <a:lstStyle/>
          <a:p>
            <a:pPr marL="285750" indent="-285750">
              <a:buFont typeface="Wingdings" panose="05000000000000000000" pitchFamily="2" charset="2"/>
              <a:buChar char="§"/>
            </a:pPr>
            <a:r>
              <a:rPr lang="en-US" altLang="en-US" dirty="0">
                <a:latin typeface="+mj-lt"/>
              </a:rPr>
              <a:t>Git has many advantages over earlier systems such as CVS and Subversion</a:t>
            </a:r>
          </a:p>
          <a:p>
            <a:pPr marL="742950" lvl="1" indent="-285750">
              <a:buFont typeface="Wingdings" panose="05000000000000000000" pitchFamily="2" charset="2"/>
              <a:buChar char="ü"/>
            </a:pPr>
            <a:r>
              <a:rPr lang="en-US" altLang="en-US" dirty="0">
                <a:latin typeface="+mj-lt"/>
              </a:rPr>
              <a:t>More efficient, better workflow, etc.</a:t>
            </a:r>
          </a:p>
          <a:p>
            <a:pPr marL="742950" lvl="1" indent="-285750">
              <a:buFont typeface="Wingdings" panose="05000000000000000000" pitchFamily="2" charset="2"/>
              <a:buChar char="ü"/>
            </a:pPr>
            <a:r>
              <a:rPr lang="en-US" altLang="en-US" dirty="0">
                <a:latin typeface="+mj-lt"/>
              </a:rPr>
              <a:t>See the literature for an extensive list of reasons</a:t>
            </a:r>
          </a:p>
          <a:p>
            <a:pPr marL="742950" lvl="1" indent="-285750">
              <a:buFont typeface="Wingdings" panose="05000000000000000000" pitchFamily="2" charset="2"/>
              <a:buChar char="ü"/>
            </a:pPr>
            <a:r>
              <a:rPr lang="en-US" altLang="en-US" dirty="0">
                <a:latin typeface="+mj-lt"/>
              </a:rPr>
              <a:t>Of course, there are always those who disagree</a:t>
            </a:r>
          </a:p>
          <a:p>
            <a:pPr marL="285750" indent="-285750">
              <a:buFont typeface="Wingdings" panose="05000000000000000000" pitchFamily="2" charset="2"/>
              <a:buChar char="§"/>
            </a:pPr>
            <a:r>
              <a:rPr lang="en-US" altLang="en-US" dirty="0">
                <a:latin typeface="+mj-lt"/>
              </a:rPr>
              <a:t>Best competitor: Mercurial</a:t>
            </a:r>
          </a:p>
          <a:p>
            <a:pPr marL="742950" lvl="1" indent="-285750">
              <a:buFont typeface="Wingdings" panose="05000000000000000000" pitchFamily="2" charset="2"/>
              <a:buChar char="ü"/>
            </a:pPr>
            <a:r>
              <a:rPr lang="en-US" altLang="en-US" dirty="0">
                <a:latin typeface="+mj-lt"/>
              </a:rPr>
              <a:t>I like Mercurial better</a:t>
            </a:r>
          </a:p>
          <a:p>
            <a:pPr marL="742950" lvl="1" indent="-285750">
              <a:buFont typeface="Wingdings" panose="05000000000000000000" pitchFamily="2" charset="2"/>
              <a:buChar char="ü"/>
            </a:pPr>
            <a:r>
              <a:rPr lang="en-US" altLang="en-US" dirty="0">
                <a:latin typeface="+mj-lt"/>
              </a:rPr>
              <a:t>Same concepts, slightly simpler to use</a:t>
            </a:r>
          </a:p>
          <a:p>
            <a:pPr marL="742950" lvl="1" indent="-285750">
              <a:buFont typeface="Wingdings" panose="05000000000000000000" pitchFamily="2" charset="2"/>
              <a:buChar char="ü"/>
            </a:pPr>
            <a:r>
              <a:rPr lang="en-US" altLang="en-US" dirty="0">
                <a:latin typeface="+mj-lt"/>
              </a:rPr>
              <a:t>In my (very limited) experience, the Eclipse plugin is easier to install and use</a:t>
            </a:r>
          </a:p>
          <a:p>
            <a:pPr marL="742950" lvl="1" indent="-285750">
              <a:buFont typeface="Wingdings" panose="05000000000000000000" pitchFamily="2" charset="2"/>
              <a:buChar char="ü"/>
            </a:pPr>
            <a:r>
              <a:rPr lang="en-US" altLang="en-US" dirty="0">
                <a:latin typeface="+mj-lt"/>
              </a:rPr>
              <a:t>Much less popular than Git</a:t>
            </a:r>
          </a:p>
        </p:txBody>
      </p:sp>
      <p:pic>
        <p:nvPicPr>
          <p:cNvPr id="12" name="Picture 11">
            <a:extLst>
              <a:ext uri="{FF2B5EF4-FFF2-40B4-BE49-F238E27FC236}">
                <a16:creationId xmlns:a16="http://schemas.microsoft.com/office/drawing/2014/main" id="{2CEE8EFC-458A-47D5-A77D-4411849C7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088" y="3220974"/>
            <a:ext cx="3913632" cy="3482958"/>
          </a:xfrm>
          <a:prstGeom prst="rect">
            <a:avLst/>
          </a:prstGeom>
        </p:spPr>
      </p:pic>
    </p:spTree>
    <p:extLst>
      <p:ext uri="{BB962C8B-B14F-4D97-AF65-F5344CB8AC3E}">
        <p14:creationId xmlns:p14="http://schemas.microsoft.com/office/powerpoint/2010/main" val="307309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7229856" y="522898"/>
            <a:ext cx="496214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HOW TO USE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507187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A3FDE52-7BFE-4C56-88BC-BADFF45F9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650" y="4335257"/>
            <a:ext cx="4736028" cy="1977292"/>
          </a:xfrm>
          <a:prstGeom prst="rect">
            <a:avLst/>
          </a:prstGeom>
        </p:spPr>
      </p:pic>
      <p:sp>
        <p:nvSpPr>
          <p:cNvPr id="5" name="TextBox 4">
            <a:extLst>
              <a:ext uri="{FF2B5EF4-FFF2-40B4-BE49-F238E27FC236}">
                <a16:creationId xmlns:a16="http://schemas.microsoft.com/office/drawing/2014/main" id="{37538928-00A4-41CB-9E1C-D0F94B79B87B}"/>
              </a:ext>
            </a:extLst>
          </p:cNvPr>
          <p:cNvSpPr txBox="1"/>
          <p:nvPr/>
        </p:nvSpPr>
        <p:spPr>
          <a:xfrm>
            <a:off x="353568" y="877824"/>
            <a:ext cx="11045952" cy="369332"/>
          </a:xfrm>
          <a:prstGeom prst="rect">
            <a:avLst/>
          </a:prstGeom>
          <a:noFill/>
        </p:spPr>
        <p:txBody>
          <a:bodyPr wrap="square" rtlCol="0">
            <a:spAutoFit/>
          </a:bodyPr>
          <a:lstStyle/>
          <a:p>
            <a:endParaRPr lang="en-US" altLang="en-US" dirty="0">
              <a:latin typeface="+mj-lt"/>
            </a:endParaRPr>
          </a:p>
        </p:txBody>
      </p:sp>
      <p:sp>
        <p:nvSpPr>
          <p:cNvPr id="2" name="TextBox 1">
            <a:extLst>
              <a:ext uri="{FF2B5EF4-FFF2-40B4-BE49-F238E27FC236}">
                <a16:creationId xmlns:a16="http://schemas.microsoft.com/office/drawing/2014/main" id="{37E53DA6-4743-4E5B-9E6F-44FDF70CCC08}"/>
              </a:ext>
            </a:extLst>
          </p:cNvPr>
          <p:cNvSpPr txBox="1"/>
          <p:nvPr/>
        </p:nvSpPr>
        <p:spPr>
          <a:xfrm>
            <a:off x="487680" y="1024128"/>
            <a:ext cx="9582912" cy="3970318"/>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chemeClr val="accent6"/>
                </a:solidFill>
                <a:effectLst/>
                <a:latin typeface="+mj-lt"/>
              </a:rPr>
              <a:t>git </a:t>
            </a:r>
            <a:r>
              <a:rPr lang="en-US" b="1" i="0" dirty="0" err="1">
                <a:solidFill>
                  <a:schemeClr val="accent6"/>
                </a:solidFill>
                <a:effectLst/>
                <a:latin typeface="+mj-lt"/>
              </a:rPr>
              <a:t>init</a:t>
            </a:r>
            <a:r>
              <a:rPr lang="en-US" b="0" i="0" dirty="0">
                <a:solidFill>
                  <a:schemeClr val="accent6"/>
                </a:solidFill>
                <a:effectLst/>
                <a:latin typeface="+mj-lt"/>
              </a:rPr>
              <a:t> </a:t>
            </a:r>
            <a:r>
              <a:rPr lang="en-US" b="0" i="0" dirty="0">
                <a:solidFill>
                  <a:srgbClr val="36344D"/>
                </a:solidFill>
                <a:effectLst/>
                <a:latin typeface="+mj-lt"/>
              </a:rPr>
              <a:t>will create a new local GIT repository. </a:t>
            </a:r>
          </a:p>
          <a:p>
            <a:pPr algn="l"/>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a:t>
            </a:r>
            <a:r>
              <a:rPr lang="en-US" b="0" i="0" dirty="0" err="1">
                <a:solidFill>
                  <a:srgbClr val="36344D"/>
                </a:solidFill>
                <a:effectLst>
                  <a:outerShdw blurRad="38100" dist="38100" dir="2700000" algn="tl">
                    <a:srgbClr val="000000">
                      <a:alpha val="43137"/>
                    </a:srgbClr>
                  </a:outerShdw>
                </a:effectLst>
                <a:latin typeface="+mj-lt"/>
              </a:rPr>
              <a:t>init</a:t>
            </a:r>
            <a:endParaRPr lang="en-US" dirty="0">
              <a:solidFill>
                <a:srgbClr val="36344D"/>
              </a:solidFill>
              <a:effectLst>
                <a:outerShdw blurRad="38100" dist="38100" dir="2700000" algn="tl">
                  <a:srgbClr val="000000">
                    <a:alpha val="43137"/>
                  </a:srgbClr>
                </a:outerShdw>
              </a:effectLst>
              <a:latin typeface="+mj-lt"/>
            </a:endParaRPr>
          </a:p>
          <a:p>
            <a:pPr marL="285750" indent="-285750" algn="l">
              <a:buFont typeface="Arial" panose="020B0604020202020204" pitchFamily="34" charset="0"/>
              <a:buChar char="•"/>
            </a:pPr>
            <a:r>
              <a:rPr lang="en-US" b="1" i="0" dirty="0">
                <a:solidFill>
                  <a:schemeClr val="accent6"/>
                </a:solidFill>
                <a:effectLst/>
                <a:latin typeface="+mj-lt"/>
              </a:rPr>
              <a:t>git clone</a:t>
            </a:r>
            <a:r>
              <a:rPr lang="en-US" b="0" i="0" dirty="0">
                <a:solidFill>
                  <a:schemeClr val="accent6"/>
                </a:solidFill>
                <a:effectLst/>
                <a:latin typeface="+mj-lt"/>
              </a:rPr>
              <a:t> </a:t>
            </a:r>
            <a:r>
              <a:rPr lang="en-US" b="0" i="0" dirty="0">
                <a:solidFill>
                  <a:srgbClr val="36344D"/>
                </a:solidFill>
                <a:effectLst/>
                <a:latin typeface="+mj-lt"/>
              </a:rPr>
              <a:t>is used to copy a repository. </a:t>
            </a:r>
          </a:p>
          <a:p>
            <a:pPr algn="l"/>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clone </a:t>
            </a:r>
            <a:r>
              <a:rPr lang="en-US" b="0" i="0" dirty="0" err="1">
                <a:solidFill>
                  <a:srgbClr val="36344D"/>
                </a:solidFill>
                <a:effectLst>
                  <a:outerShdw blurRad="38100" dist="38100" dir="2700000" algn="tl">
                    <a:srgbClr val="000000">
                      <a:alpha val="43137"/>
                    </a:srgbClr>
                  </a:outerShdw>
                </a:effectLst>
                <a:latin typeface="+mj-lt"/>
              </a:rPr>
              <a:t>username@host</a:t>
            </a:r>
            <a:r>
              <a:rPr lang="en-US" b="0" i="0" dirty="0">
                <a:solidFill>
                  <a:srgbClr val="36344D"/>
                </a:solidFill>
                <a:effectLst>
                  <a:outerShdw blurRad="38100" dist="38100" dir="2700000" algn="tl">
                    <a:srgbClr val="000000">
                      <a:alpha val="43137"/>
                    </a:srgbClr>
                  </a:outerShdw>
                </a:effectLst>
                <a:latin typeface="+mj-lt"/>
              </a:rPr>
              <a:t>:/path/to/repository</a:t>
            </a:r>
            <a:endParaRPr lang="en-US" dirty="0">
              <a:solidFill>
                <a:srgbClr val="36344D"/>
              </a:solidFill>
              <a:effectLst>
                <a:outerShdw blurRad="38100" dist="38100" dir="2700000" algn="tl">
                  <a:srgbClr val="000000">
                    <a:alpha val="43137"/>
                  </a:srgbClr>
                </a:outerShdw>
              </a:effectLst>
              <a:latin typeface="+mj-lt"/>
            </a:endParaRPr>
          </a:p>
          <a:p>
            <a:pPr marL="285750" indent="-285750">
              <a:buFont typeface="Arial" panose="020B0604020202020204" pitchFamily="34" charset="0"/>
              <a:buChar char="•"/>
            </a:pPr>
            <a:r>
              <a:rPr lang="en-US" b="0" i="0" dirty="0">
                <a:solidFill>
                  <a:srgbClr val="36344D"/>
                </a:solidFill>
                <a:effectLst/>
                <a:latin typeface="+mj-lt"/>
              </a:rPr>
              <a:t>Conversely, run the following basic command to copy a local repository:</a:t>
            </a:r>
          </a:p>
          <a:p>
            <a:pPr algn="l"/>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clone /path/to/repository</a:t>
            </a:r>
          </a:p>
          <a:p>
            <a:pPr marL="285750" indent="-285750">
              <a:buFont typeface="Arial" panose="020B0604020202020204" pitchFamily="34" charset="0"/>
              <a:buChar char="•"/>
            </a:pPr>
            <a:r>
              <a:rPr lang="en-US" b="1" i="0" dirty="0">
                <a:solidFill>
                  <a:schemeClr val="accent6"/>
                </a:solidFill>
                <a:effectLst/>
                <a:latin typeface="+mj-lt"/>
              </a:rPr>
              <a:t>git add</a:t>
            </a:r>
            <a:r>
              <a:rPr lang="en-US" b="0" i="0" dirty="0">
                <a:solidFill>
                  <a:schemeClr val="tx1">
                    <a:lumMod val="75000"/>
                    <a:lumOff val="25000"/>
                  </a:schemeClr>
                </a:solidFill>
                <a:effectLst/>
                <a:latin typeface="+mj-lt"/>
              </a:rPr>
              <a:t> is used to add files to the staging area. </a:t>
            </a:r>
          </a:p>
          <a:p>
            <a:pPr algn="l"/>
            <a:r>
              <a:rPr lang="en-US" dirty="0">
                <a:solidFill>
                  <a:srgbClr val="36344D"/>
                </a:solidFill>
                <a:latin typeface="+mj-lt"/>
              </a:rPr>
              <a:t>	</a:t>
            </a:r>
            <a:r>
              <a:rPr lang="en-US" dirty="0">
                <a:solidFill>
                  <a:srgbClr val="36344D"/>
                </a:solidFill>
                <a:effectLst>
                  <a:outerShdw blurRad="38100" dist="38100" dir="2700000" algn="tl">
                    <a:srgbClr val="000000">
                      <a:alpha val="43137"/>
                    </a:srgbClr>
                  </a:outerShdw>
                </a:effectLst>
                <a:latin typeface="+mj-lt"/>
              </a:rPr>
              <a:t>$ </a:t>
            </a:r>
            <a:r>
              <a:rPr lang="en-US" b="0" i="0" dirty="0">
                <a:solidFill>
                  <a:srgbClr val="36344D"/>
                </a:solidFill>
                <a:effectLst>
                  <a:outerShdw blurRad="38100" dist="38100" dir="2700000" algn="tl">
                    <a:srgbClr val="000000">
                      <a:alpha val="43137"/>
                    </a:srgbClr>
                  </a:outerShdw>
                </a:effectLst>
                <a:latin typeface="+mj-lt"/>
              </a:rPr>
              <a:t>git add &lt;temp.txt&gt;</a:t>
            </a:r>
          </a:p>
          <a:p>
            <a:pPr algn="l">
              <a:buFont typeface="Arial" panose="020B0604020202020204" pitchFamily="34" charset="0"/>
              <a:buChar char="•"/>
            </a:pPr>
            <a:r>
              <a:rPr lang="en-US" b="1" i="0" dirty="0">
                <a:solidFill>
                  <a:schemeClr val="accent6"/>
                </a:solidFill>
                <a:effectLst/>
                <a:latin typeface="+mj-lt"/>
              </a:rPr>
              <a:t>   git commit</a:t>
            </a:r>
            <a:r>
              <a:rPr lang="en-US" b="0" i="0" dirty="0">
                <a:solidFill>
                  <a:schemeClr val="accent6"/>
                </a:solidFill>
                <a:effectLst/>
                <a:latin typeface="+mj-lt"/>
              </a:rPr>
              <a:t> </a:t>
            </a:r>
            <a:r>
              <a:rPr lang="en-US" b="0" i="0" dirty="0">
                <a:solidFill>
                  <a:srgbClr val="36344D"/>
                </a:solidFill>
                <a:effectLst/>
                <a:latin typeface="+mj-lt"/>
              </a:rPr>
              <a:t>will create a snapshot of the changes and save it to the git directory.</a:t>
            </a:r>
          </a:p>
          <a:p>
            <a:pPr algn="l"/>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commit –m “Message to go with the commit here”</a:t>
            </a:r>
          </a:p>
          <a:p>
            <a:pPr algn="l"/>
            <a:endParaRPr lang="en-US" b="0" i="0" dirty="0">
              <a:solidFill>
                <a:srgbClr val="36344D"/>
              </a:solidFill>
              <a:effectLst/>
              <a:latin typeface="+mj-lt"/>
            </a:endParaRPr>
          </a:p>
          <a:p>
            <a:pPr algn="l"/>
            <a:endParaRPr lang="en-US" b="0" i="0" dirty="0">
              <a:solidFill>
                <a:srgbClr val="36344D"/>
              </a:solidFill>
              <a:effectLst/>
              <a:latin typeface="+mj-lt"/>
            </a:endParaRPr>
          </a:p>
          <a:p>
            <a:pPr algn="l"/>
            <a:endParaRPr lang="en-US" b="0" i="0" dirty="0">
              <a:solidFill>
                <a:srgbClr val="36344D"/>
              </a:solidFill>
              <a:effectLst/>
              <a:latin typeface="+mj-lt"/>
            </a:endParaRPr>
          </a:p>
          <a:p>
            <a:pPr algn="l"/>
            <a:endParaRPr lang="en-US" b="0" i="0" dirty="0">
              <a:solidFill>
                <a:srgbClr val="36344D"/>
              </a:solidFill>
              <a:effectLst/>
              <a:latin typeface="+mj-lt"/>
            </a:endParaRPr>
          </a:p>
        </p:txBody>
      </p:sp>
    </p:spTree>
    <p:extLst>
      <p:ext uri="{BB962C8B-B14F-4D97-AF65-F5344CB8AC3E}">
        <p14:creationId xmlns:p14="http://schemas.microsoft.com/office/powerpoint/2010/main" val="1177591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7229856" y="522898"/>
            <a:ext cx="496214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HOW TO USE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507187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A3FDE52-7BFE-4C56-88BC-BADFF45F9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680" y="4401311"/>
            <a:ext cx="4599150" cy="1911237"/>
          </a:xfrm>
          <a:prstGeom prst="rect">
            <a:avLst/>
          </a:prstGeom>
        </p:spPr>
      </p:pic>
      <p:sp>
        <p:nvSpPr>
          <p:cNvPr id="5" name="TextBox 4">
            <a:extLst>
              <a:ext uri="{FF2B5EF4-FFF2-40B4-BE49-F238E27FC236}">
                <a16:creationId xmlns:a16="http://schemas.microsoft.com/office/drawing/2014/main" id="{37538928-00A4-41CB-9E1C-D0F94B79B87B}"/>
              </a:ext>
            </a:extLst>
          </p:cNvPr>
          <p:cNvSpPr txBox="1"/>
          <p:nvPr/>
        </p:nvSpPr>
        <p:spPr>
          <a:xfrm>
            <a:off x="353568" y="877824"/>
            <a:ext cx="11045952" cy="369332"/>
          </a:xfrm>
          <a:prstGeom prst="rect">
            <a:avLst/>
          </a:prstGeom>
          <a:noFill/>
        </p:spPr>
        <p:txBody>
          <a:bodyPr wrap="square" rtlCol="0">
            <a:spAutoFit/>
          </a:bodyPr>
          <a:lstStyle/>
          <a:p>
            <a:endParaRPr lang="en-US" altLang="en-US" dirty="0">
              <a:latin typeface="+mj-lt"/>
            </a:endParaRPr>
          </a:p>
        </p:txBody>
      </p:sp>
      <p:sp>
        <p:nvSpPr>
          <p:cNvPr id="2" name="TextBox 1">
            <a:extLst>
              <a:ext uri="{FF2B5EF4-FFF2-40B4-BE49-F238E27FC236}">
                <a16:creationId xmlns:a16="http://schemas.microsoft.com/office/drawing/2014/main" id="{37E53DA6-4743-4E5B-9E6F-44FDF70CCC08}"/>
              </a:ext>
            </a:extLst>
          </p:cNvPr>
          <p:cNvSpPr txBox="1"/>
          <p:nvPr/>
        </p:nvSpPr>
        <p:spPr>
          <a:xfrm>
            <a:off x="487680" y="1024128"/>
            <a:ext cx="9582912" cy="4524315"/>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chemeClr val="accent6"/>
                </a:solidFill>
                <a:effectLst/>
                <a:latin typeface="+mj-lt"/>
              </a:rPr>
              <a:t>git config</a:t>
            </a:r>
            <a:r>
              <a:rPr lang="en-US" b="0" i="0" dirty="0">
                <a:solidFill>
                  <a:schemeClr val="accent6"/>
                </a:solidFill>
                <a:effectLst/>
                <a:latin typeface="+mj-lt"/>
              </a:rPr>
              <a:t> </a:t>
            </a:r>
            <a:r>
              <a:rPr lang="en-US" b="0" i="0" dirty="0">
                <a:solidFill>
                  <a:srgbClr val="36344D"/>
                </a:solidFill>
                <a:effectLst/>
                <a:latin typeface="+mj-lt"/>
              </a:rPr>
              <a:t>can be used to set user-specific configuration values like email, username, file format, and so on</a:t>
            </a:r>
          </a:p>
          <a:p>
            <a:pPr algn="l"/>
            <a:r>
              <a:rPr lang="en-US" dirty="0">
                <a:solidFill>
                  <a:srgbClr val="36344D"/>
                </a:solidFill>
                <a:latin typeface="+mj-lt"/>
              </a:rPr>
              <a:t>	</a:t>
            </a:r>
            <a:r>
              <a:rPr lang="en-US" dirty="0">
                <a:solidFill>
                  <a:srgbClr val="36344D"/>
                </a:solidFill>
                <a:effectLst>
                  <a:outerShdw blurRad="38100" dist="38100" dir="2700000" algn="tl">
                    <a:srgbClr val="000000">
                      <a:alpha val="43137"/>
                    </a:srgbClr>
                  </a:outerShdw>
                </a:effectLst>
                <a:latin typeface="+mj-lt"/>
              </a:rPr>
              <a:t>$ git config --global </a:t>
            </a:r>
            <a:r>
              <a:rPr lang="en-US" dirty="0" err="1">
                <a:solidFill>
                  <a:srgbClr val="36344D"/>
                </a:solidFill>
                <a:effectLst>
                  <a:outerShdw blurRad="38100" dist="38100" dir="2700000" algn="tl">
                    <a:srgbClr val="000000">
                      <a:alpha val="43137"/>
                    </a:srgbClr>
                  </a:outerShdw>
                </a:effectLst>
                <a:latin typeface="+mj-lt"/>
              </a:rPr>
              <a:t>user.email</a:t>
            </a:r>
            <a:r>
              <a:rPr lang="en-US" dirty="0">
                <a:solidFill>
                  <a:srgbClr val="36344D"/>
                </a:solidFill>
                <a:effectLst>
                  <a:outerShdw blurRad="38100" dist="38100" dir="2700000" algn="tl">
                    <a:srgbClr val="000000">
                      <a:alpha val="43137"/>
                    </a:srgbClr>
                  </a:outerShdw>
                </a:effectLst>
                <a:latin typeface="+mj-lt"/>
              </a:rPr>
              <a:t> youremail@example.com</a:t>
            </a:r>
          </a:p>
          <a:p>
            <a:pPr marL="285750" indent="-285750" algn="l">
              <a:buFont typeface="Arial" panose="020B0604020202020204" pitchFamily="34" charset="0"/>
              <a:buChar char="•"/>
            </a:pPr>
            <a:r>
              <a:rPr lang="en-US" b="1" i="0" dirty="0">
                <a:solidFill>
                  <a:schemeClr val="accent6"/>
                </a:solidFill>
                <a:effectLst/>
                <a:latin typeface="+mj-lt"/>
              </a:rPr>
              <a:t>git status</a:t>
            </a:r>
            <a:r>
              <a:rPr lang="en-US" b="0" i="0" dirty="0">
                <a:solidFill>
                  <a:schemeClr val="accent6"/>
                </a:solidFill>
                <a:effectLst/>
                <a:latin typeface="+mj-lt"/>
              </a:rPr>
              <a:t> </a:t>
            </a:r>
            <a:r>
              <a:rPr lang="en-US" b="0" i="0" dirty="0">
                <a:solidFill>
                  <a:srgbClr val="36344D"/>
                </a:solidFill>
                <a:effectLst/>
                <a:latin typeface="+mj-lt"/>
              </a:rPr>
              <a:t>displays the list of changed files together with the files that are yet to be staged or committed.</a:t>
            </a:r>
          </a:p>
          <a:p>
            <a:pPr algn="l"/>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status</a:t>
            </a:r>
            <a:endParaRPr lang="en-US" dirty="0">
              <a:solidFill>
                <a:srgbClr val="36344D"/>
              </a:solidFill>
              <a:effectLst>
                <a:outerShdw blurRad="38100" dist="38100" dir="2700000" algn="tl">
                  <a:srgbClr val="000000">
                    <a:alpha val="43137"/>
                  </a:srgbClr>
                </a:outerShdw>
              </a:effectLst>
              <a:latin typeface="+mj-lt"/>
            </a:endParaRPr>
          </a:p>
          <a:p>
            <a:pPr marL="285750" indent="-285750">
              <a:buFont typeface="Arial" panose="020B0604020202020204" pitchFamily="34" charset="0"/>
              <a:buChar char="•"/>
            </a:pPr>
            <a:r>
              <a:rPr lang="en-US" b="1" i="0" dirty="0">
                <a:solidFill>
                  <a:schemeClr val="accent6"/>
                </a:solidFill>
                <a:effectLst/>
                <a:latin typeface="+mj-lt"/>
              </a:rPr>
              <a:t>git push</a:t>
            </a:r>
            <a:r>
              <a:rPr lang="en-US" b="0" i="0" dirty="0">
                <a:solidFill>
                  <a:schemeClr val="accent6"/>
                </a:solidFill>
                <a:effectLst/>
                <a:latin typeface="+mj-lt"/>
              </a:rPr>
              <a:t> </a:t>
            </a:r>
            <a:r>
              <a:rPr lang="en-US" b="0" i="0" dirty="0">
                <a:solidFill>
                  <a:srgbClr val="36344D"/>
                </a:solidFill>
                <a:effectLst/>
                <a:latin typeface="+mj-lt"/>
              </a:rPr>
              <a:t>is used to send local commits to the master branch of the remote repository</a:t>
            </a:r>
          </a:p>
          <a:p>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push origin &lt;master&gt;</a:t>
            </a:r>
          </a:p>
          <a:p>
            <a:pPr marL="285750" indent="-285750" algn="l">
              <a:buFont typeface="Arial" panose="020B0604020202020204" pitchFamily="34" charset="0"/>
              <a:buChar char="•"/>
            </a:pPr>
            <a:r>
              <a:rPr lang="en-US" b="1" i="0" dirty="0">
                <a:solidFill>
                  <a:schemeClr val="accent6"/>
                </a:solidFill>
                <a:effectLst/>
                <a:latin typeface="+mj-lt"/>
              </a:rPr>
              <a:t>git checkout</a:t>
            </a:r>
            <a:r>
              <a:rPr lang="en-US" b="0" i="0" dirty="0">
                <a:solidFill>
                  <a:srgbClr val="36344D"/>
                </a:solidFill>
                <a:effectLst/>
                <a:latin typeface="+mj-lt"/>
              </a:rPr>
              <a:t> o switch from one branch to another.</a:t>
            </a:r>
          </a:p>
          <a:p>
            <a:pPr lvl="2"/>
            <a:r>
              <a:rPr lang="en-US" b="0" i="0" dirty="0">
                <a:solidFill>
                  <a:srgbClr val="36344D"/>
                </a:solidFill>
                <a:effectLst>
                  <a:outerShdw blurRad="38100" dist="38100" dir="2700000" algn="tl">
                    <a:srgbClr val="000000">
                      <a:alpha val="43137"/>
                    </a:srgbClr>
                  </a:outerShdw>
                </a:effectLst>
                <a:latin typeface="+mj-lt"/>
              </a:rPr>
              <a:t>$ git checkout &lt;branch-name&gt;</a:t>
            </a:r>
          </a:p>
          <a:p>
            <a:pPr marL="285750" indent="-285750" algn="l">
              <a:buFont typeface="Arial" panose="020B0604020202020204" pitchFamily="34" charset="0"/>
              <a:buChar char="•"/>
            </a:pPr>
            <a:r>
              <a:rPr lang="en-US" b="1" i="0" dirty="0">
                <a:solidFill>
                  <a:schemeClr val="accent6"/>
                </a:solidFill>
                <a:effectLst/>
                <a:latin typeface="+mj-lt"/>
              </a:rPr>
              <a:t>git remote</a:t>
            </a:r>
            <a:r>
              <a:rPr lang="en-US" b="0" i="0" dirty="0">
                <a:solidFill>
                  <a:schemeClr val="accent6"/>
                </a:solidFill>
                <a:effectLst/>
                <a:latin typeface="+mj-lt"/>
              </a:rPr>
              <a:t> </a:t>
            </a:r>
            <a:r>
              <a:rPr lang="en-US" b="0" i="0" dirty="0">
                <a:solidFill>
                  <a:srgbClr val="36344D"/>
                </a:solidFill>
                <a:effectLst/>
                <a:latin typeface="+mj-lt"/>
              </a:rPr>
              <a:t>lets you view all remote repositories</a:t>
            </a:r>
          </a:p>
          <a:p>
            <a:pPr lvl="2"/>
            <a:r>
              <a:rPr lang="en-US" b="0" i="0" dirty="0">
                <a:solidFill>
                  <a:srgbClr val="36344D"/>
                </a:solidFill>
                <a:effectLst>
                  <a:outerShdw blurRad="38100" dist="38100" dir="2700000" algn="tl">
                    <a:srgbClr val="000000">
                      <a:alpha val="43137"/>
                    </a:srgbClr>
                  </a:outerShdw>
                </a:effectLst>
                <a:latin typeface="+mj-lt"/>
              </a:rPr>
              <a:t>$ git remote –v</a:t>
            </a:r>
          </a:p>
          <a:p>
            <a:pPr marL="285750" indent="-285750" algn="l">
              <a:buFont typeface="Arial" panose="020B0604020202020204" pitchFamily="34" charset="0"/>
              <a:buChar char="•"/>
            </a:pPr>
            <a:r>
              <a:rPr lang="en-US" b="0" i="0" dirty="0">
                <a:solidFill>
                  <a:srgbClr val="36344D"/>
                </a:solidFill>
                <a:effectLst/>
                <a:latin typeface="+mj-lt"/>
              </a:rPr>
              <a:t>To connect the local repository to a remote server</a:t>
            </a:r>
          </a:p>
          <a:p>
            <a:pPr lvl="2"/>
            <a:r>
              <a:rPr lang="en-US" b="0" i="0" dirty="0">
                <a:solidFill>
                  <a:srgbClr val="36344D"/>
                </a:solidFill>
                <a:effectLst>
                  <a:outerShdw blurRad="38100" dist="38100" dir="2700000" algn="tl">
                    <a:srgbClr val="000000">
                      <a:alpha val="43137"/>
                    </a:srgbClr>
                  </a:outerShdw>
                </a:effectLst>
                <a:latin typeface="+mj-lt"/>
              </a:rPr>
              <a:t>$ git remote add origin &lt;host-or-</a:t>
            </a:r>
            <a:r>
              <a:rPr lang="en-US" b="0" i="0" dirty="0" err="1">
                <a:solidFill>
                  <a:srgbClr val="36344D"/>
                </a:solidFill>
                <a:effectLst>
                  <a:outerShdw blurRad="38100" dist="38100" dir="2700000" algn="tl">
                    <a:srgbClr val="000000">
                      <a:alpha val="43137"/>
                    </a:srgbClr>
                  </a:outerShdw>
                </a:effectLst>
                <a:latin typeface="+mj-lt"/>
              </a:rPr>
              <a:t>remoteURL</a:t>
            </a:r>
            <a:r>
              <a:rPr lang="en-US" b="0" i="0" dirty="0">
                <a:solidFill>
                  <a:srgbClr val="36344D"/>
                </a:solidFill>
                <a:effectLst>
                  <a:outerShdw blurRad="38100" dist="38100" dir="2700000" algn="tl">
                    <a:srgbClr val="000000">
                      <a:alpha val="43137"/>
                    </a:srgbClr>
                  </a:outerShdw>
                </a:effectLst>
                <a:latin typeface="+mj-lt"/>
              </a:rPr>
              <a:t>&gt;</a:t>
            </a:r>
          </a:p>
          <a:p>
            <a:pPr marL="1200150" lvl="2" indent="-285750">
              <a:buFont typeface="Arial" panose="020B0604020202020204" pitchFamily="34" charset="0"/>
              <a:buChar char="•"/>
            </a:pPr>
            <a:endParaRPr lang="en-US" b="0" i="0" dirty="0">
              <a:solidFill>
                <a:srgbClr val="36344D"/>
              </a:solidFill>
              <a:effectLst/>
              <a:latin typeface="+mj-lt"/>
            </a:endParaRPr>
          </a:p>
        </p:txBody>
      </p:sp>
      <p:sp>
        <p:nvSpPr>
          <p:cNvPr id="3" name="Rectangle 1">
            <a:extLst>
              <a:ext uri="{FF2B5EF4-FFF2-40B4-BE49-F238E27FC236}">
                <a16:creationId xmlns:a16="http://schemas.microsoft.com/office/drawing/2014/main" id="{13FF4727-D664-4695-8966-68D4302915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12529"/>
                </a:solidFill>
                <a:effectLst/>
                <a:latin typeface="SFMono-Regular"/>
              </a:rPr>
              <a:t>git status</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6344D"/>
                </a:solidFill>
                <a:effectLst/>
                <a:latin typeface="Muli"/>
              </a:rPr>
              <a:t/>
            </a:r>
            <a:br>
              <a:rPr kumimoji="0" lang="en-US" altLang="en-US" sz="1500" b="0" i="0" u="none" strike="noStrike" cap="none" normalizeH="0" baseline="0">
                <a:ln>
                  <a:noFill/>
                </a:ln>
                <a:solidFill>
                  <a:srgbClr val="36344D"/>
                </a:solidFill>
                <a:effectLst/>
                <a:latin typeface="Muli"/>
              </a:rPr>
            </a:br>
            <a:endParaRPr kumimoji="0" lang="en-US" altLang="en-US" sz="1500" b="0" i="0" u="none" strike="noStrike" cap="none" normalizeH="0" baseline="0">
              <a:ln>
                <a:noFill/>
              </a:ln>
              <a:solidFill>
                <a:srgbClr val="36344D"/>
              </a:solidFill>
              <a:effectLst/>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11493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7229856" y="522898"/>
            <a:ext cx="496214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HOW TO USE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507187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A3FDE52-7BFE-4C56-88BC-BADFF45F9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680" y="4401311"/>
            <a:ext cx="4599150" cy="1911237"/>
          </a:xfrm>
          <a:prstGeom prst="rect">
            <a:avLst/>
          </a:prstGeom>
        </p:spPr>
      </p:pic>
      <p:sp>
        <p:nvSpPr>
          <p:cNvPr id="5" name="TextBox 4">
            <a:extLst>
              <a:ext uri="{FF2B5EF4-FFF2-40B4-BE49-F238E27FC236}">
                <a16:creationId xmlns:a16="http://schemas.microsoft.com/office/drawing/2014/main" id="{37538928-00A4-41CB-9E1C-D0F94B79B87B}"/>
              </a:ext>
            </a:extLst>
          </p:cNvPr>
          <p:cNvSpPr txBox="1"/>
          <p:nvPr/>
        </p:nvSpPr>
        <p:spPr>
          <a:xfrm>
            <a:off x="353568" y="877824"/>
            <a:ext cx="11045952" cy="369332"/>
          </a:xfrm>
          <a:prstGeom prst="rect">
            <a:avLst/>
          </a:prstGeom>
          <a:noFill/>
        </p:spPr>
        <p:txBody>
          <a:bodyPr wrap="square" rtlCol="0">
            <a:spAutoFit/>
          </a:bodyPr>
          <a:lstStyle/>
          <a:p>
            <a:endParaRPr lang="en-US" altLang="en-US" dirty="0">
              <a:latin typeface="+mj-lt"/>
            </a:endParaRPr>
          </a:p>
        </p:txBody>
      </p:sp>
      <p:sp>
        <p:nvSpPr>
          <p:cNvPr id="2" name="TextBox 1">
            <a:extLst>
              <a:ext uri="{FF2B5EF4-FFF2-40B4-BE49-F238E27FC236}">
                <a16:creationId xmlns:a16="http://schemas.microsoft.com/office/drawing/2014/main" id="{37E53DA6-4743-4E5B-9E6F-44FDF70CCC08}"/>
              </a:ext>
            </a:extLst>
          </p:cNvPr>
          <p:cNvSpPr txBox="1"/>
          <p:nvPr/>
        </p:nvSpPr>
        <p:spPr>
          <a:xfrm>
            <a:off x="487680" y="1024128"/>
            <a:ext cx="9582912" cy="4524315"/>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chemeClr val="accent6"/>
                </a:solidFill>
                <a:effectLst/>
                <a:latin typeface="+mj-lt"/>
              </a:rPr>
              <a:t>git branch</a:t>
            </a:r>
            <a:r>
              <a:rPr lang="en-US" b="0" i="0" dirty="0">
                <a:solidFill>
                  <a:schemeClr val="accent6"/>
                </a:solidFill>
                <a:effectLst/>
                <a:latin typeface="+mj-lt"/>
              </a:rPr>
              <a:t> </a:t>
            </a:r>
            <a:r>
              <a:rPr lang="en-US" b="0" i="0" dirty="0">
                <a:solidFill>
                  <a:srgbClr val="36344D"/>
                </a:solidFill>
                <a:effectLst/>
                <a:latin typeface="+mj-lt"/>
              </a:rPr>
              <a:t>will list, create, or delete branches:</a:t>
            </a:r>
          </a:p>
          <a:p>
            <a:pPr algn="l"/>
            <a:r>
              <a:rPr lang="en-US" dirty="0">
                <a:solidFill>
                  <a:srgbClr val="36344D"/>
                </a:solidFill>
                <a:latin typeface="+mj-lt"/>
              </a:rPr>
              <a:t>	</a:t>
            </a:r>
            <a:r>
              <a:rPr lang="en-US" dirty="0">
                <a:solidFill>
                  <a:srgbClr val="36344D"/>
                </a:solidFill>
                <a:effectLst>
                  <a:outerShdw blurRad="38100" dist="38100" dir="2700000" algn="tl">
                    <a:srgbClr val="000000">
                      <a:alpha val="43137"/>
                    </a:srgbClr>
                  </a:outerShdw>
                </a:effectLst>
                <a:latin typeface="+mj-lt"/>
              </a:rPr>
              <a:t>$ git branch</a:t>
            </a:r>
          </a:p>
          <a:p>
            <a:pPr marL="285750" indent="-285750" algn="l">
              <a:buFont typeface="Arial" panose="020B0604020202020204" pitchFamily="34" charset="0"/>
              <a:buChar char="•"/>
            </a:pPr>
            <a:r>
              <a:rPr lang="en-US" b="0" i="0" dirty="0">
                <a:solidFill>
                  <a:srgbClr val="36344D"/>
                </a:solidFill>
                <a:effectLst/>
                <a:latin typeface="+mj-lt"/>
              </a:rPr>
              <a:t>If you want to delete a branch</a:t>
            </a:r>
          </a:p>
          <a:p>
            <a:pPr algn="l"/>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branch –d &lt;branch-name&gt;</a:t>
            </a:r>
            <a:endParaRPr lang="en-US" dirty="0">
              <a:solidFill>
                <a:srgbClr val="36344D"/>
              </a:solidFill>
              <a:effectLst>
                <a:outerShdw blurRad="38100" dist="38100" dir="2700000" algn="tl">
                  <a:srgbClr val="000000">
                    <a:alpha val="43137"/>
                  </a:srgbClr>
                </a:outerShdw>
              </a:effectLst>
              <a:latin typeface="+mj-lt"/>
            </a:endParaRPr>
          </a:p>
          <a:p>
            <a:pPr marL="285750" indent="-285750">
              <a:buFont typeface="Arial" panose="020B0604020202020204" pitchFamily="34" charset="0"/>
              <a:buChar char="•"/>
            </a:pPr>
            <a:r>
              <a:rPr lang="en-US" b="1" i="0" dirty="0">
                <a:solidFill>
                  <a:schemeClr val="accent6"/>
                </a:solidFill>
                <a:effectLst/>
                <a:latin typeface="+mj-lt"/>
              </a:rPr>
              <a:t>git pull</a:t>
            </a:r>
            <a:r>
              <a:rPr lang="en-US" b="0" i="0" dirty="0">
                <a:solidFill>
                  <a:schemeClr val="accent6"/>
                </a:solidFill>
                <a:effectLst/>
                <a:latin typeface="+mj-lt"/>
              </a:rPr>
              <a:t> </a:t>
            </a:r>
            <a:r>
              <a:rPr lang="en-US" b="0" i="0" dirty="0">
                <a:solidFill>
                  <a:srgbClr val="36344D"/>
                </a:solidFill>
                <a:effectLst/>
                <a:latin typeface="+mj-lt"/>
              </a:rPr>
              <a:t>merges all the changes present in the remote repository to the local working directory</a:t>
            </a:r>
          </a:p>
          <a:p>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pull</a:t>
            </a:r>
          </a:p>
          <a:p>
            <a:pPr marL="285750" indent="-285750" algn="l">
              <a:buFont typeface="Arial" panose="020B0604020202020204" pitchFamily="34" charset="0"/>
              <a:buChar char="•"/>
            </a:pPr>
            <a:r>
              <a:rPr lang="en-US" b="1" i="0" dirty="0">
                <a:solidFill>
                  <a:schemeClr val="accent6"/>
                </a:solidFill>
                <a:effectLst/>
                <a:latin typeface="+mj-lt"/>
              </a:rPr>
              <a:t>git merge</a:t>
            </a:r>
            <a:r>
              <a:rPr lang="en-US" b="0" i="0" dirty="0">
                <a:solidFill>
                  <a:schemeClr val="accent6"/>
                </a:solidFill>
                <a:effectLst/>
                <a:latin typeface="+mj-lt"/>
              </a:rPr>
              <a:t> </a:t>
            </a:r>
            <a:r>
              <a:rPr lang="en-US" b="0" i="0" dirty="0">
                <a:solidFill>
                  <a:srgbClr val="36344D"/>
                </a:solidFill>
                <a:effectLst/>
                <a:latin typeface="+mj-lt"/>
              </a:rPr>
              <a:t>is used to merge a branch into the active one</a:t>
            </a:r>
          </a:p>
          <a:p>
            <a:pPr lvl="2"/>
            <a:r>
              <a:rPr lang="en-US" b="0" i="0" dirty="0">
                <a:solidFill>
                  <a:srgbClr val="36344D"/>
                </a:solidFill>
                <a:effectLst>
                  <a:outerShdw blurRad="38100" dist="38100" dir="2700000" algn="tl">
                    <a:srgbClr val="000000">
                      <a:alpha val="43137"/>
                    </a:srgbClr>
                  </a:outerShdw>
                </a:effectLst>
                <a:latin typeface="+mj-lt"/>
              </a:rPr>
              <a:t>$ git merge &lt;branch-name&gt;</a:t>
            </a:r>
          </a:p>
          <a:p>
            <a:pPr marL="285750" indent="-285750" algn="l">
              <a:buFont typeface="Arial" panose="020B0604020202020204" pitchFamily="34" charset="0"/>
              <a:buChar char="•"/>
            </a:pPr>
            <a:r>
              <a:rPr lang="en-US" b="1" i="0" dirty="0">
                <a:solidFill>
                  <a:schemeClr val="accent6"/>
                </a:solidFill>
                <a:effectLst/>
                <a:latin typeface="+mj-lt"/>
              </a:rPr>
              <a:t>git diff</a:t>
            </a:r>
            <a:r>
              <a:rPr lang="en-US" b="0" i="0" dirty="0">
                <a:solidFill>
                  <a:schemeClr val="accent6"/>
                </a:solidFill>
                <a:effectLst/>
                <a:latin typeface="+mj-lt"/>
              </a:rPr>
              <a:t> </a:t>
            </a:r>
            <a:r>
              <a:rPr lang="en-US" b="0" i="0" dirty="0">
                <a:solidFill>
                  <a:srgbClr val="36344D"/>
                </a:solidFill>
                <a:effectLst/>
                <a:latin typeface="+mj-lt"/>
              </a:rPr>
              <a:t>lists down conflicts. In order to view conflicts against the base file</a:t>
            </a:r>
          </a:p>
          <a:p>
            <a:pPr lvl="2"/>
            <a:r>
              <a:rPr lang="en-US" b="0" i="0" dirty="0">
                <a:solidFill>
                  <a:srgbClr val="36344D"/>
                </a:solidFill>
                <a:effectLst>
                  <a:outerShdw blurRad="38100" dist="38100" dir="2700000" algn="tl">
                    <a:srgbClr val="000000">
                      <a:alpha val="43137"/>
                    </a:srgbClr>
                  </a:outerShdw>
                </a:effectLst>
                <a:latin typeface="+mj-lt"/>
              </a:rPr>
              <a:t>$ git diff</a:t>
            </a:r>
          </a:p>
          <a:p>
            <a:pPr marL="285750" indent="-285750" algn="l">
              <a:buFont typeface="Arial" panose="020B0604020202020204" pitchFamily="34" charset="0"/>
              <a:buChar char="•"/>
            </a:pPr>
            <a:r>
              <a:rPr lang="en-US" b="1" i="0" dirty="0">
                <a:solidFill>
                  <a:schemeClr val="accent6"/>
                </a:solidFill>
                <a:effectLst/>
                <a:latin typeface="+mj-lt"/>
              </a:rPr>
              <a:t>git log</a:t>
            </a:r>
            <a:r>
              <a:rPr lang="en-US" b="0" i="0" dirty="0">
                <a:solidFill>
                  <a:schemeClr val="accent6"/>
                </a:solidFill>
                <a:effectLst/>
                <a:latin typeface="+mj-lt"/>
              </a:rPr>
              <a:t> </a:t>
            </a:r>
            <a:r>
              <a:rPr lang="en-US" b="0" i="0" dirty="0">
                <a:solidFill>
                  <a:srgbClr val="36344D"/>
                </a:solidFill>
                <a:effectLst/>
                <a:latin typeface="+mj-lt"/>
              </a:rPr>
              <a:t>is used to see the repository’s history by listing certain commit’s details</a:t>
            </a:r>
          </a:p>
          <a:p>
            <a:pPr marL="285750" indent="-285750" algn="l">
              <a:buFont typeface="Arial" panose="020B0604020202020204" pitchFamily="34" charset="0"/>
              <a:buChar char="•"/>
            </a:pPr>
            <a:r>
              <a:rPr lang="en-US" b="1" i="0" dirty="0">
                <a:solidFill>
                  <a:schemeClr val="accent6"/>
                </a:solidFill>
                <a:effectLst/>
                <a:latin typeface="+mj-lt"/>
              </a:rPr>
              <a:t>git reset</a:t>
            </a:r>
            <a:r>
              <a:rPr lang="en-US" b="0" i="0" dirty="0">
                <a:solidFill>
                  <a:schemeClr val="accent6"/>
                </a:solidFill>
                <a:effectLst/>
                <a:latin typeface="+mj-lt"/>
              </a:rPr>
              <a:t> </a:t>
            </a:r>
            <a:r>
              <a:rPr lang="en-US" b="0" i="0" dirty="0">
                <a:solidFill>
                  <a:srgbClr val="36344D"/>
                </a:solidFill>
                <a:effectLst/>
                <a:latin typeface="+mj-lt"/>
              </a:rPr>
              <a:t>command will reset the index and the working directory to the last git commit’s state</a:t>
            </a:r>
          </a:p>
          <a:p>
            <a:pPr lvl="2"/>
            <a:r>
              <a:rPr lang="en-US" b="0" i="0" dirty="0">
                <a:solidFill>
                  <a:srgbClr val="36344D"/>
                </a:solidFill>
                <a:effectLst>
                  <a:outerShdw blurRad="38100" dist="38100" dir="2700000" algn="tl">
                    <a:srgbClr val="000000">
                      <a:alpha val="43137"/>
                    </a:srgbClr>
                  </a:outerShdw>
                </a:effectLst>
                <a:latin typeface="+mj-lt"/>
              </a:rPr>
              <a:t>$ git reset --hard HEAD</a:t>
            </a:r>
          </a:p>
          <a:p>
            <a:pPr marL="1200150" lvl="2" indent="-285750">
              <a:buFont typeface="Arial" panose="020B0604020202020204" pitchFamily="34" charset="0"/>
              <a:buChar char="•"/>
            </a:pPr>
            <a:endParaRPr lang="en-US" b="0" i="0" dirty="0">
              <a:solidFill>
                <a:srgbClr val="36344D"/>
              </a:solidFill>
              <a:effectLst/>
              <a:latin typeface="+mj-lt"/>
            </a:endParaRPr>
          </a:p>
        </p:txBody>
      </p:sp>
      <p:sp>
        <p:nvSpPr>
          <p:cNvPr id="3" name="Rectangle 1">
            <a:extLst>
              <a:ext uri="{FF2B5EF4-FFF2-40B4-BE49-F238E27FC236}">
                <a16:creationId xmlns:a16="http://schemas.microsoft.com/office/drawing/2014/main" id="{13FF4727-D664-4695-8966-68D4302915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12529"/>
                </a:solidFill>
                <a:effectLst/>
                <a:latin typeface="SFMono-Regular"/>
              </a:rPr>
              <a:t>git status</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6344D"/>
                </a:solidFill>
                <a:effectLst/>
                <a:latin typeface="Muli"/>
              </a:rPr>
              <a:t/>
            </a:r>
            <a:br>
              <a:rPr kumimoji="0" lang="en-US" altLang="en-US" sz="1500" b="0" i="0" u="none" strike="noStrike" cap="none" normalizeH="0" baseline="0">
                <a:ln>
                  <a:noFill/>
                </a:ln>
                <a:solidFill>
                  <a:srgbClr val="36344D"/>
                </a:solidFill>
                <a:effectLst/>
                <a:latin typeface="Muli"/>
              </a:rPr>
            </a:br>
            <a:endParaRPr kumimoji="0" lang="en-US" altLang="en-US" sz="1500" b="0" i="0" u="none" strike="noStrike" cap="none" normalizeH="0" baseline="0">
              <a:ln>
                <a:noFill/>
              </a:ln>
              <a:solidFill>
                <a:srgbClr val="36344D"/>
              </a:solidFill>
              <a:effectLst/>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0878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7229856" y="522898"/>
            <a:ext cx="496214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HOW TO USE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507187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A3FDE52-7BFE-4C56-88BC-BADFF45F9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680" y="4401311"/>
            <a:ext cx="4599150" cy="1911237"/>
          </a:xfrm>
          <a:prstGeom prst="rect">
            <a:avLst/>
          </a:prstGeom>
        </p:spPr>
      </p:pic>
      <p:sp>
        <p:nvSpPr>
          <p:cNvPr id="5" name="TextBox 4">
            <a:extLst>
              <a:ext uri="{FF2B5EF4-FFF2-40B4-BE49-F238E27FC236}">
                <a16:creationId xmlns:a16="http://schemas.microsoft.com/office/drawing/2014/main" id="{37538928-00A4-41CB-9E1C-D0F94B79B87B}"/>
              </a:ext>
            </a:extLst>
          </p:cNvPr>
          <p:cNvSpPr txBox="1"/>
          <p:nvPr/>
        </p:nvSpPr>
        <p:spPr>
          <a:xfrm>
            <a:off x="353568" y="877824"/>
            <a:ext cx="11045952" cy="369332"/>
          </a:xfrm>
          <a:prstGeom prst="rect">
            <a:avLst/>
          </a:prstGeom>
          <a:noFill/>
        </p:spPr>
        <p:txBody>
          <a:bodyPr wrap="square" rtlCol="0">
            <a:spAutoFit/>
          </a:bodyPr>
          <a:lstStyle/>
          <a:p>
            <a:endParaRPr lang="en-US" altLang="en-US" dirty="0">
              <a:latin typeface="+mj-lt"/>
            </a:endParaRPr>
          </a:p>
        </p:txBody>
      </p:sp>
      <p:sp>
        <p:nvSpPr>
          <p:cNvPr id="2" name="TextBox 1">
            <a:extLst>
              <a:ext uri="{FF2B5EF4-FFF2-40B4-BE49-F238E27FC236}">
                <a16:creationId xmlns:a16="http://schemas.microsoft.com/office/drawing/2014/main" id="{37E53DA6-4743-4E5B-9E6F-44FDF70CCC08}"/>
              </a:ext>
            </a:extLst>
          </p:cNvPr>
          <p:cNvSpPr txBox="1"/>
          <p:nvPr/>
        </p:nvSpPr>
        <p:spPr>
          <a:xfrm>
            <a:off x="487680" y="1024128"/>
            <a:ext cx="9582912" cy="2308324"/>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chemeClr val="accent6"/>
                </a:solidFill>
                <a:effectLst/>
                <a:latin typeface="+mj-lt"/>
              </a:rPr>
              <a:t>git stash</a:t>
            </a:r>
            <a:r>
              <a:rPr lang="en-US" b="0" i="0" dirty="0">
                <a:solidFill>
                  <a:schemeClr val="accent6"/>
                </a:solidFill>
                <a:effectLst/>
                <a:latin typeface="+mj-lt"/>
              </a:rPr>
              <a:t> </a:t>
            </a:r>
            <a:r>
              <a:rPr lang="en-US" b="0" i="0" dirty="0">
                <a:solidFill>
                  <a:srgbClr val="36344D"/>
                </a:solidFill>
                <a:effectLst/>
                <a:latin typeface="+mj-lt"/>
              </a:rPr>
              <a:t>will temporarily save the changes that are not ready to be committed</a:t>
            </a:r>
            <a:r>
              <a:rPr lang="en-US" dirty="0">
                <a:solidFill>
                  <a:srgbClr val="36344D"/>
                </a:solidFill>
                <a:latin typeface="+mj-lt"/>
              </a:rPr>
              <a:t>	</a:t>
            </a:r>
          </a:p>
          <a:p>
            <a:pPr lvl="2"/>
            <a:r>
              <a:rPr lang="en-US" dirty="0">
                <a:solidFill>
                  <a:srgbClr val="36344D"/>
                </a:solidFill>
                <a:effectLst>
                  <a:outerShdw blurRad="38100" dist="38100" dir="2700000" algn="tl">
                    <a:srgbClr val="000000">
                      <a:alpha val="43137"/>
                    </a:srgbClr>
                  </a:outerShdw>
                </a:effectLst>
                <a:latin typeface="+mj-lt"/>
              </a:rPr>
              <a:t>$ git stash</a:t>
            </a:r>
          </a:p>
          <a:p>
            <a:pPr marL="285750" indent="-285750" algn="l">
              <a:buFont typeface="Arial" panose="020B0604020202020204" pitchFamily="34" charset="0"/>
              <a:buChar char="•"/>
            </a:pPr>
            <a:r>
              <a:rPr lang="en-US" b="1" i="0" dirty="0">
                <a:solidFill>
                  <a:schemeClr val="accent6"/>
                </a:solidFill>
                <a:effectLst/>
                <a:latin typeface="+mj-lt"/>
              </a:rPr>
              <a:t>git show</a:t>
            </a:r>
            <a:r>
              <a:rPr lang="en-US" b="0" i="0" dirty="0">
                <a:solidFill>
                  <a:srgbClr val="36344D"/>
                </a:solidFill>
                <a:effectLst/>
                <a:latin typeface="+mj-lt"/>
              </a:rPr>
              <a:t> used to view information about any git object</a:t>
            </a:r>
          </a:p>
          <a:p>
            <a:pPr lvl="1"/>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show</a:t>
            </a:r>
            <a:endParaRPr lang="en-US" dirty="0">
              <a:solidFill>
                <a:srgbClr val="36344D"/>
              </a:solidFill>
              <a:effectLst>
                <a:outerShdw blurRad="38100" dist="38100" dir="2700000" algn="tl">
                  <a:srgbClr val="000000">
                    <a:alpha val="43137"/>
                  </a:srgbClr>
                </a:outerShdw>
              </a:effectLst>
              <a:latin typeface="+mj-lt"/>
            </a:endParaRPr>
          </a:p>
          <a:p>
            <a:pPr marL="285750" indent="-285750">
              <a:buFont typeface="Arial" panose="020B0604020202020204" pitchFamily="34" charset="0"/>
              <a:buChar char="•"/>
            </a:pPr>
            <a:r>
              <a:rPr lang="en-US" b="1" i="0" dirty="0">
                <a:solidFill>
                  <a:schemeClr val="accent6"/>
                </a:solidFill>
                <a:effectLst/>
                <a:latin typeface="+mj-lt"/>
              </a:rPr>
              <a:t>git fetch</a:t>
            </a:r>
            <a:r>
              <a:rPr lang="en-US" b="0" i="0" dirty="0">
                <a:solidFill>
                  <a:schemeClr val="accent6"/>
                </a:solidFill>
                <a:effectLst/>
                <a:latin typeface="+mj-lt"/>
              </a:rPr>
              <a:t> </a:t>
            </a:r>
            <a:r>
              <a:rPr lang="en-US" b="0" i="0" dirty="0">
                <a:solidFill>
                  <a:srgbClr val="36344D"/>
                </a:solidFill>
                <a:effectLst/>
                <a:latin typeface="+mj-lt"/>
              </a:rPr>
              <a:t>allows users to fetch all objects from the remote repository</a:t>
            </a:r>
          </a:p>
          <a:p>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fetch origin</a:t>
            </a:r>
          </a:p>
          <a:p>
            <a:pPr marL="285750" indent="-285750" algn="l">
              <a:buFont typeface="Arial" panose="020B0604020202020204" pitchFamily="34" charset="0"/>
              <a:buChar char="•"/>
            </a:pPr>
            <a:r>
              <a:rPr lang="en-US" b="1" i="0" dirty="0">
                <a:solidFill>
                  <a:schemeClr val="accent6"/>
                </a:solidFill>
                <a:effectLst/>
                <a:latin typeface="+mj-lt"/>
              </a:rPr>
              <a:t>git rebase</a:t>
            </a:r>
            <a:r>
              <a:rPr lang="en-US" b="0" i="0" dirty="0">
                <a:solidFill>
                  <a:schemeClr val="accent6"/>
                </a:solidFill>
                <a:effectLst/>
                <a:latin typeface="+mj-lt"/>
              </a:rPr>
              <a:t> </a:t>
            </a:r>
            <a:r>
              <a:rPr lang="en-US" b="0" i="0" dirty="0">
                <a:solidFill>
                  <a:srgbClr val="36344D"/>
                </a:solidFill>
                <a:effectLst/>
                <a:latin typeface="+mj-lt"/>
              </a:rPr>
              <a:t>is used to apply certain changes from one branch to another</a:t>
            </a:r>
          </a:p>
          <a:p>
            <a:pPr lvl="2"/>
            <a:r>
              <a:rPr lang="en-US" i="0" dirty="0">
                <a:solidFill>
                  <a:srgbClr val="36344D"/>
                </a:solidFill>
                <a:effectLst>
                  <a:outerShdw blurRad="38100" dist="38100" dir="2700000" algn="tl">
                    <a:srgbClr val="000000">
                      <a:alpha val="43137"/>
                    </a:srgbClr>
                  </a:outerShdw>
                </a:effectLst>
                <a:latin typeface="+mj-lt"/>
              </a:rPr>
              <a:t>$ git rebase master</a:t>
            </a:r>
          </a:p>
        </p:txBody>
      </p:sp>
      <p:sp>
        <p:nvSpPr>
          <p:cNvPr id="3" name="Rectangle 1">
            <a:extLst>
              <a:ext uri="{FF2B5EF4-FFF2-40B4-BE49-F238E27FC236}">
                <a16:creationId xmlns:a16="http://schemas.microsoft.com/office/drawing/2014/main" id="{13FF4727-D664-4695-8966-68D4302915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12529"/>
                </a:solidFill>
                <a:effectLst/>
                <a:latin typeface="SFMono-Regular"/>
              </a:rPr>
              <a:t>git status</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6344D"/>
                </a:solidFill>
                <a:effectLst/>
                <a:latin typeface="Muli"/>
              </a:rPr>
              <a:t/>
            </a:r>
            <a:br>
              <a:rPr kumimoji="0" lang="en-US" altLang="en-US" sz="1500" b="0" i="0" u="none" strike="noStrike" cap="none" normalizeH="0" baseline="0">
                <a:ln>
                  <a:noFill/>
                </a:ln>
                <a:solidFill>
                  <a:srgbClr val="36344D"/>
                </a:solidFill>
                <a:effectLst/>
                <a:latin typeface="Muli"/>
              </a:rPr>
            </a:br>
            <a:endParaRPr kumimoji="0" lang="en-US" altLang="en-US" sz="1500" b="0" i="0" u="none" strike="noStrike" cap="none" normalizeH="0" baseline="0">
              <a:ln>
                <a:noFill/>
              </a:ln>
              <a:solidFill>
                <a:srgbClr val="36344D"/>
              </a:solidFill>
              <a:effectLst/>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5073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TABLE OF CONTENTS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xmlns="" val="1"/>
              </a:ext>
            </a:extLst>
          </p:cNvPr>
          <p:cNvSpPr/>
          <p:nvPr/>
        </p:nvSpPr>
        <p:spPr>
          <a:xfrm>
            <a:off x="4582061" y="4628280"/>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DOCKER</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xmlns="" val="1"/>
              </a:ext>
            </a:extLst>
          </p:cNvPr>
          <p:cNvSpPr/>
          <p:nvPr/>
        </p:nvSpPr>
        <p:spPr>
          <a:xfrm>
            <a:off x="4131088" y="4524398"/>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4598225" y="2052553"/>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LINUX BASIC COMMANDS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xmlns="" val="1"/>
              </a:ext>
            </a:extLst>
          </p:cNvPr>
          <p:cNvSpPr/>
          <p:nvPr/>
        </p:nvSpPr>
        <p:spPr>
          <a:xfrm>
            <a:off x="4128325" y="1953151"/>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xmlns="" val="1"/>
              </a:ext>
            </a:extLst>
          </p:cNvPr>
          <p:cNvSpPr/>
          <p:nvPr/>
        </p:nvSpPr>
        <p:spPr>
          <a:xfrm>
            <a:off x="4598225" y="3348347"/>
            <a:ext cx="3660775" cy="740997"/>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GIT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xmlns="" val="1"/>
              </a:ext>
            </a:extLst>
          </p:cNvPr>
          <p:cNvSpPr/>
          <p:nvPr/>
        </p:nvSpPr>
        <p:spPr>
          <a:xfrm>
            <a:off x="4112161" y="3248946"/>
            <a:ext cx="939800" cy="9398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23039CB-6301-417F-94FA-0360E85CC13F}"/>
              </a:ext>
            </a:extLst>
          </p:cNvPr>
          <p:cNvSpPr txBox="1"/>
          <p:nvPr/>
        </p:nvSpPr>
        <p:spPr>
          <a:xfrm>
            <a:off x="4379357" y="2073809"/>
            <a:ext cx="688768" cy="769441"/>
          </a:xfrm>
          <a:prstGeom prst="rect">
            <a:avLst/>
          </a:prstGeom>
          <a:noFill/>
        </p:spPr>
        <p:txBody>
          <a:bodyPr wrap="square" rtlCol="0">
            <a:spAutoFit/>
          </a:bodyPr>
          <a:lstStyle/>
          <a:p>
            <a:pPr algn="just"/>
            <a:r>
              <a:rPr lang="en-US" sz="4400" b="1" dirty="0">
                <a:solidFill>
                  <a:schemeClr val="bg1"/>
                </a:solidFill>
                <a:latin typeface="+mj-lt"/>
              </a:rPr>
              <a:t>1</a:t>
            </a:r>
          </a:p>
        </p:txBody>
      </p:sp>
      <p:sp>
        <p:nvSpPr>
          <p:cNvPr id="3" name="TextBox 2">
            <a:extLst>
              <a:ext uri="{FF2B5EF4-FFF2-40B4-BE49-F238E27FC236}">
                <a16:creationId xmlns:a16="http://schemas.microsoft.com/office/drawing/2014/main" id="{3835A579-4C0E-4282-90BA-53405C7926D8}"/>
              </a:ext>
            </a:extLst>
          </p:cNvPr>
          <p:cNvSpPr txBox="1"/>
          <p:nvPr/>
        </p:nvSpPr>
        <p:spPr>
          <a:xfrm>
            <a:off x="4350492" y="3369604"/>
            <a:ext cx="463138" cy="769441"/>
          </a:xfrm>
          <a:prstGeom prst="rect">
            <a:avLst/>
          </a:prstGeom>
          <a:noFill/>
        </p:spPr>
        <p:txBody>
          <a:bodyPr wrap="square" rtlCol="0">
            <a:spAutoFit/>
          </a:bodyPr>
          <a:lstStyle/>
          <a:p>
            <a:r>
              <a:rPr lang="en-US" sz="4400" b="1" dirty="0">
                <a:solidFill>
                  <a:schemeClr val="bg1"/>
                </a:solidFill>
                <a:latin typeface="+mj-lt"/>
              </a:rPr>
              <a:t>2</a:t>
            </a:r>
          </a:p>
        </p:txBody>
      </p:sp>
      <p:sp>
        <p:nvSpPr>
          <p:cNvPr id="5" name="TextBox 4">
            <a:extLst>
              <a:ext uri="{FF2B5EF4-FFF2-40B4-BE49-F238E27FC236}">
                <a16:creationId xmlns:a16="http://schemas.microsoft.com/office/drawing/2014/main" id="{DB534EA9-D48D-43CF-B896-F9AA14E27B10}"/>
              </a:ext>
            </a:extLst>
          </p:cNvPr>
          <p:cNvSpPr txBox="1"/>
          <p:nvPr/>
        </p:nvSpPr>
        <p:spPr>
          <a:xfrm>
            <a:off x="4350492" y="4618586"/>
            <a:ext cx="548903" cy="769441"/>
          </a:xfrm>
          <a:prstGeom prst="rect">
            <a:avLst/>
          </a:prstGeom>
          <a:noFill/>
        </p:spPr>
        <p:txBody>
          <a:bodyPr wrap="square" rtlCol="0">
            <a:spAutoFit/>
          </a:bodyPr>
          <a:lstStyle/>
          <a:p>
            <a:r>
              <a:rPr lang="en-US" sz="4400" b="1" dirty="0">
                <a:solidFill>
                  <a:schemeClr val="bg1"/>
                </a:solidFill>
                <a:latin typeface="+mj-lt"/>
              </a:rPr>
              <a:t>3</a:t>
            </a:r>
          </a:p>
        </p:txBody>
      </p:sp>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75000"/>
            </a:schemeClr>
          </a:fgClr>
          <a:bgClr>
            <a:schemeClr val="bg1"/>
          </a:bgClr>
        </a:patt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7E4EA6-F7D7-4FE3-896C-57895BECF904}"/>
              </a:ext>
            </a:extLst>
          </p:cNvPr>
          <p:cNvSpPr/>
          <p:nvPr/>
        </p:nvSpPr>
        <p:spPr>
          <a:xfrm>
            <a:off x="2483604" y="1281206"/>
            <a:ext cx="4643252" cy="4295587"/>
          </a:xfrm>
          <a:prstGeom prst="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7B77F0E-508A-479F-8B3F-5DCCB186EFCE}"/>
              </a:ext>
            </a:extLst>
          </p:cNvPr>
          <p:cNvSpPr txBox="1"/>
          <p:nvPr/>
        </p:nvSpPr>
        <p:spPr>
          <a:xfrm>
            <a:off x="3172373" y="3428999"/>
            <a:ext cx="3954483" cy="1015663"/>
          </a:xfrm>
          <a:prstGeom prst="rect">
            <a:avLst/>
          </a:prstGeom>
          <a:noFill/>
        </p:spPr>
        <p:txBody>
          <a:bodyPr wrap="square" rtlCol="0">
            <a:spAutoFit/>
          </a:bodyPr>
          <a:lstStyle/>
          <a:p>
            <a:r>
              <a:rPr lang="en-US" sz="6000" b="1" dirty="0">
                <a:solidFill>
                  <a:schemeClr val="bg1"/>
                </a:solidFill>
                <a:latin typeface="+mj-lt"/>
              </a:rPr>
              <a:t>DOCKER</a:t>
            </a:r>
          </a:p>
        </p:txBody>
      </p:sp>
      <p:pic>
        <p:nvPicPr>
          <p:cNvPr id="14" name="Picture 13">
            <a:extLst>
              <a:ext uri="{FF2B5EF4-FFF2-40B4-BE49-F238E27FC236}">
                <a16:creationId xmlns:a16="http://schemas.microsoft.com/office/drawing/2014/main" id="{8D6B12C0-1487-4749-A5C5-E1311573159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330369" y="2296868"/>
            <a:ext cx="1156031" cy="1156031"/>
          </a:xfrm>
          <a:prstGeom prst="rect">
            <a:avLst/>
          </a:prstGeom>
        </p:spPr>
      </p:pic>
      <p:sp>
        <p:nvSpPr>
          <p:cNvPr id="17" name="Diamond 16">
            <a:extLst>
              <a:ext uri="{FF2B5EF4-FFF2-40B4-BE49-F238E27FC236}">
                <a16:creationId xmlns:a16="http://schemas.microsoft.com/office/drawing/2014/main" id="{19CDD169-4AF9-4993-8E23-8E5E23EF176E}"/>
              </a:ext>
              <a:ext uri="{C183D7F6-B498-43B3-948B-1728B52AA6E4}">
                <adec:decorative xmlns:adec="http://schemas.microsoft.com/office/drawing/2017/decorative" xmlns="" val="1"/>
              </a:ext>
            </a:extLst>
          </p:cNvPr>
          <p:cNvSpPr/>
          <p:nvPr/>
        </p:nvSpPr>
        <p:spPr>
          <a:xfrm>
            <a:off x="5203031" y="-472874"/>
            <a:ext cx="3044720" cy="3244565"/>
          </a:xfrm>
          <a:prstGeom prst="diamond">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iamond 17">
            <a:extLst>
              <a:ext uri="{FF2B5EF4-FFF2-40B4-BE49-F238E27FC236}">
                <a16:creationId xmlns:a16="http://schemas.microsoft.com/office/drawing/2014/main" id="{81E9B9F2-E4AF-4E91-BBC3-35894E2FBB93}"/>
              </a:ext>
              <a:ext uri="{C183D7F6-B498-43B3-948B-1728B52AA6E4}">
                <adec:decorative xmlns:adec="http://schemas.microsoft.com/office/drawing/2017/decorative" xmlns="" val="1"/>
              </a:ext>
            </a:extLst>
          </p:cNvPr>
          <p:cNvSpPr/>
          <p:nvPr/>
        </p:nvSpPr>
        <p:spPr>
          <a:xfrm>
            <a:off x="6096000" y="3151158"/>
            <a:ext cx="3541486" cy="3541486"/>
          </a:xfrm>
          <a:prstGeom prst="diamond">
            <a:avLst/>
          </a:prstGeom>
          <a:no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32248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4" name="Text Placeholder 3">
            <a:extLst>
              <a:ext uri="{FF2B5EF4-FFF2-40B4-BE49-F238E27FC236}">
                <a16:creationId xmlns:a16="http://schemas.microsoft.com/office/drawing/2014/main" id="{B9073B8E-2DFB-4F1B-8CCD-0338E99F1577}"/>
              </a:ext>
            </a:extLst>
          </p:cNvPr>
          <p:cNvSpPr>
            <a:spLocks noGrp="1"/>
          </p:cNvSpPr>
          <p:nvPr>
            <p:ph type="body" sz="half" idx="2"/>
          </p:nvPr>
        </p:nvSpPr>
        <p:spPr>
          <a:xfrm>
            <a:off x="839789" y="2057400"/>
            <a:ext cx="4860368" cy="3811588"/>
          </a:xfrm>
        </p:spPr>
        <p:txBody>
          <a:bodyPr/>
          <a:lstStyle/>
          <a:p>
            <a:r>
              <a:rPr lang="en-US" sz="3200" b="1" dirty="0">
                <a:solidFill>
                  <a:schemeClr val="accent5">
                    <a:lumMod val="60000"/>
                    <a:lumOff val="40000"/>
                  </a:schemeClr>
                </a:solidFill>
                <a:cs typeface="Times New Roman"/>
              </a:rPr>
              <a:t>Docker</a:t>
            </a:r>
            <a:r>
              <a:rPr lang="en-US" sz="2000" dirty="0">
                <a:cs typeface="Times New Roman"/>
              </a:rPr>
              <a:t> is an open source containerization platform. It enables developers to package applications into containers - standardized executable components combining application source code with the operating system (OS) libraries and dependencies required to run that code in any environment</a:t>
            </a:r>
          </a:p>
          <a:p>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IS DOCKER</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Placeholder 8" descr="Logo, company name&#10;&#10;Description automatically generated">
            <a:extLst>
              <a:ext uri="{FF2B5EF4-FFF2-40B4-BE49-F238E27FC236}">
                <a16:creationId xmlns:a16="http://schemas.microsoft.com/office/drawing/2014/main" id="{B9169A70-BE88-45A1-995E-08EDCEC8861B}"/>
              </a:ext>
            </a:extLst>
          </p:cNvPr>
          <p:cNvPicPr>
            <a:picLocks noGrp="1" noChangeAspect="1"/>
          </p:cNvPicPr>
          <p:nvPr>
            <p:ph type="pic" idx="1"/>
          </p:nvPr>
        </p:nvPicPr>
        <p:blipFill>
          <a:blip r:embed="rId3"/>
          <a:srcRect t="649" b="649"/>
          <a:stretch>
            <a:fillRect/>
          </a:stretch>
        </p:blipFill>
        <p:spPr>
          <a:xfrm>
            <a:off x="6008914" y="1638795"/>
            <a:ext cx="5346474" cy="4222255"/>
          </a:xfrm>
          <a:prstGeom prst="rect">
            <a:avLst/>
          </a:prstGeom>
        </p:spPr>
      </p:pic>
    </p:spTree>
    <p:extLst>
      <p:ext uri="{BB962C8B-B14F-4D97-AF65-F5344CB8AC3E}">
        <p14:creationId xmlns:p14="http://schemas.microsoft.com/office/powerpoint/2010/main" val="21521316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12" name="Text Placeholder 11">
            <a:extLst>
              <a:ext uri="{FF2B5EF4-FFF2-40B4-BE49-F238E27FC236}">
                <a16:creationId xmlns:a16="http://schemas.microsoft.com/office/drawing/2014/main" id="{E4C854F6-18C1-465D-8295-E84BF26BBCC8}"/>
              </a:ext>
            </a:extLst>
          </p:cNvPr>
          <p:cNvSpPr>
            <a:spLocks noGrp="1"/>
          </p:cNvSpPr>
          <p:nvPr>
            <p:ph type="body" sz="half" idx="2"/>
          </p:nvPr>
        </p:nvSpPr>
        <p:spPr>
          <a:xfrm>
            <a:off x="6954253" y="2057400"/>
            <a:ext cx="4384827" cy="4200324"/>
          </a:xfrm>
        </p:spPr>
        <p:txBody>
          <a:bodyPr>
            <a:normAutofit/>
          </a:bodyPr>
          <a:lstStyle/>
          <a:p>
            <a:pPr marL="285750" indent="-285750" defTabSz="457200">
              <a:spcBef>
                <a:spcPts val="1000"/>
              </a:spcBef>
              <a:buClr>
                <a:schemeClr val="bg2">
                  <a:lumMod val="40000"/>
                  <a:lumOff val="60000"/>
                </a:schemeClr>
              </a:buClr>
              <a:buSzPct val="80000"/>
              <a:buFont typeface="Arial" panose="020B0604020202020204" pitchFamily="34" charset="0"/>
              <a:buChar char="•"/>
            </a:pPr>
            <a:r>
              <a:rPr lang="en-US" dirty="0">
                <a:latin typeface="+mj-lt"/>
                <a:ea typeface="+mj-ea"/>
                <a:cs typeface="Times New Roman"/>
              </a:rPr>
              <a:t>-</a:t>
            </a:r>
            <a:r>
              <a:rPr lang="en-US" b="1" dirty="0">
                <a:latin typeface="+mj-lt"/>
                <a:ea typeface="+mj-ea"/>
                <a:cs typeface="Times New Roman"/>
              </a:rPr>
              <a:t> Infrastructure :</a:t>
            </a:r>
            <a:r>
              <a:rPr lang="en-US" dirty="0">
                <a:latin typeface="+mj-lt"/>
                <a:ea typeface="+mj-ea"/>
                <a:cs typeface="Times New Roman"/>
              </a:rPr>
              <a:t> is laptop and delicate server</a:t>
            </a:r>
          </a:p>
          <a:p>
            <a:pPr marL="285750" indent="-285750" defTabSz="457200">
              <a:spcBef>
                <a:spcPts val="1000"/>
              </a:spcBef>
              <a:buClr>
                <a:schemeClr val="bg2">
                  <a:lumMod val="40000"/>
                  <a:lumOff val="60000"/>
                </a:schemeClr>
              </a:buClr>
              <a:buSzPct val="80000"/>
              <a:buFont typeface="Arial" panose="020B0604020202020204" pitchFamily="34" charset="0"/>
              <a:buChar char="•"/>
            </a:pPr>
            <a:r>
              <a:rPr lang="en-US" dirty="0">
                <a:latin typeface="+mj-lt"/>
                <a:ea typeface="+mj-ea"/>
                <a:cs typeface="Times New Roman"/>
              </a:rPr>
              <a:t>- </a:t>
            </a:r>
            <a:r>
              <a:rPr lang="en-US" b="1" dirty="0">
                <a:latin typeface="+mj-lt"/>
                <a:ea typeface="+mj-ea"/>
                <a:cs typeface="Times New Roman"/>
              </a:rPr>
              <a:t>Host Operating System </a:t>
            </a:r>
            <a:r>
              <a:rPr lang="en-US" dirty="0">
                <a:latin typeface="+mj-lt"/>
                <a:ea typeface="+mj-ea"/>
                <a:cs typeface="Times New Roman"/>
              </a:rPr>
              <a:t>: able macOS, Linux, Window</a:t>
            </a:r>
          </a:p>
          <a:p>
            <a:pPr marL="285750" indent="-285750" defTabSz="457200">
              <a:spcBef>
                <a:spcPts val="1000"/>
              </a:spcBef>
              <a:buClr>
                <a:schemeClr val="bg2">
                  <a:lumMod val="40000"/>
                  <a:lumOff val="60000"/>
                </a:schemeClr>
              </a:buClr>
              <a:buSzPct val="80000"/>
              <a:buFont typeface="Arial" panose="020B0604020202020204" pitchFamily="34" charset="0"/>
              <a:buChar char="•"/>
            </a:pPr>
            <a:r>
              <a:rPr lang="en-US" dirty="0">
                <a:latin typeface="+mj-lt"/>
                <a:ea typeface="+mj-ea"/>
                <a:cs typeface="Times New Roman"/>
              </a:rPr>
              <a:t>- </a:t>
            </a:r>
            <a:r>
              <a:rPr lang="en-US" b="1" dirty="0">
                <a:latin typeface="+mj-lt"/>
                <a:ea typeface="+mj-ea"/>
                <a:cs typeface="Times New Roman"/>
              </a:rPr>
              <a:t>Hypervisor: </a:t>
            </a:r>
            <a:r>
              <a:rPr lang="en" dirty="0">
                <a:latin typeface="+mj-lt"/>
                <a:ea typeface="+mn-lt"/>
                <a:cs typeface="+mn-lt"/>
              </a:rPr>
              <a:t>manage 1 or more virtual machines</a:t>
            </a:r>
          </a:p>
          <a:p>
            <a:pPr marL="285750" indent="-285750" defTabSz="457200">
              <a:spcBef>
                <a:spcPts val="1000"/>
              </a:spcBef>
              <a:buClr>
                <a:schemeClr val="bg2">
                  <a:lumMod val="40000"/>
                  <a:lumOff val="60000"/>
                </a:schemeClr>
              </a:buClr>
              <a:buSzPct val="80000"/>
              <a:buFont typeface="Arial" panose="020B0604020202020204" pitchFamily="34" charset="0"/>
              <a:buChar char="•"/>
            </a:pPr>
            <a:r>
              <a:rPr lang="en-US" dirty="0">
                <a:latin typeface="+mj-lt"/>
                <a:ea typeface="+mj-ea"/>
                <a:cs typeface="Times New Roman"/>
              </a:rPr>
              <a:t>- </a:t>
            </a:r>
            <a:r>
              <a:rPr lang="en-US" b="1" dirty="0">
                <a:latin typeface="+mj-lt"/>
                <a:ea typeface="+mj-ea"/>
                <a:cs typeface="Times New Roman"/>
              </a:rPr>
              <a:t>Guest OS : operating system virtual </a:t>
            </a:r>
            <a:endParaRPr lang="en-US" dirty="0">
              <a:latin typeface="+mj-lt"/>
              <a:ea typeface="+mj-ea"/>
              <a:cs typeface="Times New Roman"/>
            </a:endParaRPr>
          </a:p>
          <a:p>
            <a:pPr marL="285750" indent="-285750" defTabSz="457200">
              <a:spcBef>
                <a:spcPts val="1000"/>
              </a:spcBef>
              <a:buClr>
                <a:srgbClr val="F7F7F7"/>
              </a:buClr>
              <a:buSzPct val="80000"/>
              <a:buFont typeface="Arial" panose="020B0604020202020204" pitchFamily="34" charset="0"/>
              <a:buChar char="•"/>
            </a:pPr>
            <a:r>
              <a:rPr lang="en-US" dirty="0">
                <a:latin typeface="+mj-lt"/>
                <a:ea typeface="+mj-ea"/>
                <a:cs typeface="Times New Roman"/>
              </a:rPr>
              <a:t>- </a:t>
            </a:r>
            <a:r>
              <a:rPr lang="en-US" b="1" dirty="0">
                <a:latin typeface="+mj-lt"/>
                <a:ea typeface="+mj-ea"/>
                <a:cs typeface="Times New Roman"/>
              </a:rPr>
              <a:t>Docker Engine</a:t>
            </a:r>
            <a:r>
              <a:rPr lang="en-US" dirty="0">
                <a:latin typeface="+mj-lt"/>
                <a:ea typeface="+mj-ea"/>
                <a:cs typeface="Times New Roman"/>
              </a:rPr>
              <a:t> : service active in server</a:t>
            </a:r>
            <a:endParaRPr lang="en-US" dirty="0">
              <a:latin typeface="+mj-lt"/>
              <a:ea typeface="+mj-ea"/>
            </a:endParaRPr>
          </a:p>
          <a:p>
            <a:pPr marL="285750" indent="-285750" defTabSz="457200">
              <a:spcBef>
                <a:spcPts val="1000"/>
              </a:spcBef>
              <a:buClr>
                <a:schemeClr val="bg2">
                  <a:lumMod val="40000"/>
                  <a:lumOff val="60000"/>
                </a:schemeClr>
              </a:buClr>
              <a:buSzPct val="80000"/>
              <a:buFont typeface="Arial" panose="020B0604020202020204" pitchFamily="34" charset="0"/>
              <a:buChar char="•"/>
            </a:pPr>
            <a:r>
              <a:rPr lang="en-US" dirty="0">
                <a:latin typeface="+mj-lt"/>
                <a:ea typeface="+mj-ea"/>
                <a:cs typeface="Times New Roman"/>
              </a:rPr>
              <a:t>-</a:t>
            </a:r>
            <a:r>
              <a:rPr lang="en-US" b="1" dirty="0">
                <a:latin typeface="+mj-lt"/>
                <a:ea typeface="+mj-ea"/>
                <a:cs typeface="Times New Roman"/>
              </a:rPr>
              <a:t> Bins / Libs : </a:t>
            </a:r>
            <a:r>
              <a:rPr lang="en-US" dirty="0">
                <a:latin typeface="+mj-lt"/>
                <a:ea typeface="+mj-ea"/>
                <a:cs typeface="Times New Roman"/>
              </a:rPr>
              <a:t>files and </a:t>
            </a:r>
            <a:r>
              <a:rPr lang="en" dirty="0">
                <a:latin typeface="+mj-lt"/>
                <a:ea typeface="+mn-lt"/>
                <a:cs typeface="+mn-lt"/>
              </a:rPr>
              <a:t>necessary library</a:t>
            </a:r>
            <a:endParaRPr lang="en-US" dirty="0">
              <a:latin typeface="+mj-lt"/>
              <a:ea typeface="+mn-lt"/>
              <a:cs typeface="Times New Roman"/>
            </a:endParaRPr>
          </a:p>
          <a:p>
            <a:pPr marL="285750" indent="-285750" defTabSz="457200">
              <a:spcBef>
                <a:spcPts val="1000"/>
              </a:spcBef>
              <a:buClr>
                <a:srgbClr val="F7F7F7"/>
              </a:buClr>
              <a:buSzPct val="80000"/>
              <a:buFont typeface="Arial" panose="020B0604020202020204" pitchFamily="34" charset="0"/>
              <a:buChar char="•"/>
            </a:pPr>
            <a:r>
              <a:rPr lang="en-US" dirty="0">
                <a:latin typeface="+mj-lt"/>
                <a:ea typeface="+mj-ea"/>
                <a:cs typeface="Times New Roman"/>
              </a:rPr>
              <a:t>- </a:t>
            </a:r>
            <a:r>
              <a:rPr lang="en-US" b="1" dirty="0">
                <a:latin typeface="+mj-lt"/>
                <a:ea typeface="+mj-ea"/>
                <a:cs typeface="Times New Roman"/>
              </a:rPr>
              <a:t>App (application – service)</a:t>
            </a:r>
            <a:r>
              <a:rPr lang="en-US" dirty="0">
                <a:latin typeface="+mj-lt"/>
                <a:ea typeface="+mj-ea"/>
                <a:cs typeface="Times New Roman"/>
              </a:rPr>
              <a:t>: source code</a:t>
            </a:r>
            <a:endParaRPr lang="en-US" dirty="0">
              <a:latin typeface="+mj-lt"/>
              <a:ea typeface="+mj-ea"/>
            </a:endParaRPr>
          </a:p>
          <a:p>
            <a:pPr marL="285750" indent="-285750">
              <a:buFont typeface="Arial" panose="020B0604020202020204" pitchFamily="34" charset="0"/>
              <a:buChar char="•"/>
            </a:pPr>
            <a:endParaRPr lang="en-US" dirty="0">
              <a:latin typeface="+mj-lt"/>
            </a:endParaRP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9384632" y="522898"/>
            <a:ext cx="280736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54405"/>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COMPARE DOCKER &amp; VIRTUAL MACHINE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279132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27D956BB-8FE0-4491-9615-EE602F106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5480"/>
            <a:ext cx="7173986" cy="3596640"/>
          </a:xfrm>
          <a:prstGeom prst="rect">
            <a:avLst/>
          </a:prstGeom>
        </p:spPr>
      </p:pic>
    </p:spTree>
    <p:extLst>
      <p:ext uri="{BB962C8B-B14F-4D97-AF65-F5344CB8AC3E}">
        <p14:creationId xmlns:p14="http://schemas.microsoft.com/office/powerpoint/2010/main" val="13329319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9456516" y="522898"/>
            <a:ext cx="273548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09477"/>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DIFFERENT DOCKER &amp; VIRTUAL MACHINE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1400536" y="501786"/>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xmlns="" val="1"/>
              </a:ext>
            </a:extLst>
          </p:cNvPr>
          <p:cNvCxnSpPr>
            <a:cxnSpLocks/>
          </p:cNvCxnSpPr>
          <p:nvPr/>
        </p:nvCxnSpPr>
        <p:spPr>
          <a:xfrm>
            <a:off x="6020293" y="1157470"/>
            <a:ext cx="0" cy="356319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1685557" y="1979150"/>
            <a:ext cx="4006928" cy="2215991"/>
          </a:xfrm>
          <a:prstGeom prst="rect">
            <a:avLst/>
          </a:prstGeom>
        </p:spPr>
        <p:txBody>
          <a:bodyPr wrap="square" lIns="0" tIns="0" rIns="0" bIns="0" anchor="t">
            <a:spAutoFit/>
          </a:bodyPr>
          <a:lstStyle/>
          <a:p>
            <a:pPr marL="285750" indent="-285750">
              <a:buFont typeface="Arial" panose="020B0604020202020204" pitchFamily="34" charset="0"/>
              <a:buChar char="•"/>
            </a:pPr>
            <a:r>
              <a:rPr lang="en-US" sz="1600" b="0" i="0" u="none" strike="noStrike" noProof="0" dirty="0">
                <a:latin typeface="+mj-lt"/>
              </a:rPr>
              <a:t>OS level process isolation</a:t>
            </a:r>
            <a:endParaRPr lang="en-US" sz="1600" dirty="0">
              <a:latin typeface="+mj-lt"/>
            </a:endParaRPr>
          </a:p>
          <a:p>
            <a:pPr marL="285750" lvl="0" indent="-285750">
              <a:buFont typeface="Arial" panose="020B0604020202020204" pitchFamily="34" charset="0"/>
              <a:buChar char="•"/>
            </a:pPr>
            <a:r>
              <a:rPr lang="en-US" sz="1600" b="0" i="0" u="none" strike="noStrike" noProof="0" dirty="0">
                <a:latin typeface="+mj-lt"/>
              </a:rPr>
              <a:t>Each container can share OS</a:t>
            </a:r>
          </a:p>
          <a:p>
            <a:pPr marL="285750" lvl="0" indent="-285750">
              <a:buFont typeface="Arial" panose="020B0604020202020204" pitchFamily="34" charset="0"/>
              <a:buChar char="•"/>
            </a:pPr>
            <a:r>
              <a:rPr lang="en-US" sz="1600" b="0" i="0" u="none" strike="noStrike" noProof="0" dirty="0">
                <a:latin typeface="+mj-lt"/>
              </a:rPr>
              <a:t>Boots in seconds</a:t>
            </a:r>
          </a:p>
          <a:p>
            <a:pPr marL="285750" lvl="0" indent="-285750">
              <a:buFont typeface="Arial" panose="020B0604020202020204" pitchFamily="34" charset="0"/>
              <a:buChar char="•"/>
            </a:pPr>
            <a:r>
              <a:rPr lang="en-US" sz="1600" b="0" i="0" u="none" strike="noStrike" noProof="0" dirty="0">
                <a:latin typeface="+mj-lt"/>
              </a:rPr>
              <a:t>Containers are lightweight (KBs/MBs)</a:t>
            </a:r>
          </a:p>
          <a:p>
            <a:pPr marL="285750" lvl="0" indent="-285750">
              <a:buFont typeface="Arial" panose="020B0604020202020204" pitchFamily="34" charset="0"/>
              <a:buChar char="•"/>
            </a:pPr>
            <a:r>
              <a:rPr lang="en-US" sz="1600" b="0" i="0" u="none" strike="noStrike" noProof="0" dirty="0">
                <a:latin typeface="+mj-lt"/>
              </a:rPr>
              <a:t>Pre-built docker containers are easily available</a:t>
            </a:r>
          </a:p>
          <a:p>
            <a:pPr marL="285750" lvl="0" indent="-285750">
              <a:buFont typeface="Arial" panose="020B0604020202020204" pitchFamily="34" charset="0"/>
              <a:buChar char="•"/>
            </a:pPr>
            <a:r>
              <a:rPr lang="en-US" sz="1600" b="0" i="0" u="none" strike="noStrike" noProof="0" dirty="0">
                <a:latin typeface="+mj-lt"/>
              </a:rPr>
              <a:t>Containers can be created in seconds</a:t>
            </a:r>
          </a:p>
          <a:p>
            <a:pPr marL="285750" lvl="0" indent="-285750">
              <a:buFont typeface="Arial" panose="020B0604020202020204" pitchFamily="34" charset="0"/>
              <a:buChar char="•"/>
            </a:pPr>
            <a:r>
              <a:rPr lang="en-US" sz="1600" b="0" i="0" u="none" strike="noStrike" noProof="0" dirty="0">
                <a:latin typeface="+mj-lt"/>
              </a:rPr>
              <a:t>Less resource usage</a:t>
            </a:r>
          </a:p>
        </p:txBody>
      </p:sp>
      <p:sp>
        <p:nvSpPr>
          <p:cNvPr id="45" name="Rectangle 44">
            <a:extLst>
              <a:ext uri="{FF2B5EF4-FFF2-40B4-BE49-F238E27FC236}">
                <a16:creationId xmlns:a16="http://schemas.microsoft.com/office/drawing/2014/main" id="{69F7E025-DDEC-4748-AAE9-9FA2A4BF1E49}"/>
              </a:ext>
            </a:extLst>
          </p:cNvPr>
          <p:cNvSpPr/>
          <p:nvPr/>
        </p:nvSpPr>
        <p:spPr>
          <a:xfrm>
            <a:off x="2530511" y="1519238"/>
            <a:ext cx="2743195" cy="243656"/>
          </a:xfrm>
          <a:prstGeom prst="rect">
            <a:avLst/>
          </a:prstGeom>
        </p:spPr>
        <p:txBody>
          <a:bodyPr wrap="square" lIns="0" tIns="0" rIns="0" bIns="0" anchor="t">
            <a:spAutoFit/>
          </a:bodyPr>
          <a:lstStyle/>
          <a:p>
            <a:pPr>
              <a:lnSpc>
                <a:spcPts val="1900"/>
              </a:lnSpc>
            </a:pPr>
            <a:r>
              <a:rPr lang="en-US" b="1" dirty="0">
                <a:solidFill>
                  <a:schemeClr val="accent3">
                    <a:lumMod val="75000"/>
                  </a:schemeClr>
                </a:solidFill>
                <a:latin typeface="+mj-lt"/>
                <a:cs typeface="Segoe UI" panose="020B0502040204020203" pitchFamily="34" charset="0"/>
              </a:rPr>
              <a:t>DOCKER</a:t>
            </a:r>
          </a:p>
        </p:txBody>
      </p:sp>
      <p:sp>
        <p:nvSpPr>
          <p:cNvPr id="49" name="Rectangle 48">
            <a:extLst>
              <a:ext uri="{FF2B5EF4-FFF2-40B4-BE49-F238E27FC236}">
                <a16:creationId xmlns:a16="http://schemas.microsoft.com/office/drawing/2014/main" id="{7FA68D61-8BDC-4C14-9F0D-CF0C946CD30A}"/>
              </a:ext>
            </a:extLst>
          </p:cNvPr>
          <p:cNvSpPr/>
          <p:nvPr/>
        </p:nvSpPr>
        <p:spPr>
          <a:xfrm>
            <a:off x="6678138" y="1990731"/>
            <a:ext cx="4364109" cy="2213426"/>
          </a:xfrm>
          <a:prstGeom prst="rect">
            <a:avLst/>
          </a:prstGeom>
        </p:spPr>
        <p:txBody>
          <a:bodyPr wrap="square" lIns="0" tIns="0" rIns="0" bIns="0" anchor="t">
            <a:spAutoFit/>
          </a:bodyPr>
          <a:lstStyle/>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dirty="0">
                <a:latin typeface="+mj-lt"/>
              </a:rPr>
              <a:t>Hardware-level process isolation</a:t>
            </a:r>
            <a:endParaRPr lang="en-US" sz="1600" dirty="0">
              <a:latin typeface="+mj-lt"/>
            </a:endParaRPr>
          </a:p>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dirty="0">
                <a:latin typeface="+mj-lt"/>
              </a:rPr>
              <a:t>Each VM has a separate OS</a:t>
            </a:r>
          </a:p>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dirty="0">
                <a:latin typeface="+mj-lt"/>
              </a:rPr>
              <a:t>Boots in minutes</a:t>
            </a:r>
          </a:p>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dirty="0">
                <a:latin typeface="+mj-lt"/>
              </a:rPr>
              <a:t>VMs are of few GBs</a:t>
            </a:r>
          </a:p>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dirty="0">
                <a:latin typeface="+mj-lt"/>
              </a:rPr>
              <a:t>Ready-made VMs are difficult to find</a:t>
            </a:r>
          </a:p>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dirty="0">
                <a:latin typeface="+mj-lt"/>
              </a:rPr>
              <a:t>Creating VM takes a relatively longer time</a:t>
            </a:r>
          </a:p>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dirty="0">
                <a:latin typeface="+mj-lt"/>
              </a:rPr>
              <a:t>More resource usage</a:t>
            </a:r>
          </a:p>
          <a:p>
            <a:pPr marL="285750" indent="-285750">
              <a:lnSpc>
                <a:spcPts val="1900"/>
              </a:lnSpc>
              <a:buFont typeface="Arial" panose="020B0604020202020204" pitchFamily="34" charset="0"/>
              <a:buChar char="•"/>
            </a:pPr>
            <a:endParaRPr lang="en-US" sz="1600" dirty="0">
              <a:solidFill>
                <a:schemeClr val="tx1">
                  <a:lumMod val="75000"/>
                  <a:lumOff val="25000"/>
                </a:schemeClr>
              </a:solidFill>
              <a:latin typeface="+mj-lt"/>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170747" y="1530809"/>
            <a:ext cx="2743195" cy="243656"/>
          </a:xfrm>
          <a:prstGeom prst="rect">
            <a:avLst/>
          </a:prstGeom>
        </p:spPr>
        <p:txBody>
          <a:bodyPr wrap="square" lIns="0" tIns="0" rIns="0" bIns="0" anchor="t">
            <a:spAutoFit/>
          </a:bodyPr>
          <a:lstStyle/>
          <a:p>
            <a:pPr>
              <a:lnSpc>
                <a:spcPts val="1900"/>
              </a:lnSpc>
            </a:pPr>
            <a:r>
              <a:rPr lang="en-US" b="1" dirty="0">
                <a:solidFill>
                  <a:schemeClr val="tx1">
                    <a:lumMod val="75000"/>
                    <a:lumOff val="25000"/>
                  </a:schemeClr>
                </a:solidFill>
                <a:latin typeface="+mj-lt"/>
                <a:cs typeface="Segoe UI" panose="020B0502040204020203" pitchFamily="34" charset="0"/>
              </a:rPr>
              <a:t>VIRTUAL MACHINE</a:t>
            </a:r>
          </a:p>
        </p:txBody>
      </p:sp>
    </p:spTree>
    <p:extLst>
      <p:ext uri="{BB962C8B-B14F-4D97-AF65-F5344CB8AC3E}">
        <p14:creationId xmlns:p14="http://schemas.microsoft.com/office/powerpoint/2010/main" val="1212140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9456516" y="522898"/>
            <a:ext cx="273548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845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cs typeface="Times New Roman"/>
              </a:rPr>
              <a:t>WHAT CAN I USE DOCKER FOR?</a:t>
            </a:r>
            <a:endParaRPr lang="en-US" sz="2800" dirty="0"/>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1400536" y="501786"/>
            <a:ext cx="480349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id="{D49607DE-CD64-4044-A498-29ABFD943876}"/>
              </a:ext>
            </a:extLst>
          </p:cNvPr>
          <p:cNvGraphicFramePr>
            <a:graphicFrameLocks/>
          </p:cNvGraphicFramePr>
          <p:nvPr>
            <p:extLst>
              <p:ext uri="{D42A27DB-BD31-4B8C-83A1-F6EECF244321}">
                <p14:modId xmlns:p14="http://schemas.microsoft.com/office/powerpoint/2010/main" val="2759130273"/>
              </p:ext>
            </p:extLst>
          </p:nvPr>
        </p:nvGraphicFramePr>
        <p:xfrm>
          <a:off x="648930" y="1692838"/>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35176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p:nvPr>
        </p:nvSpPr>
        <p:spPr/>
        <p:txBody>
          <a:bodyPr/>
          <a:lstStyle/>
          <a:p>
            <a:r>
              <a:rPr lang="en-US" dirty="0"/>
              <a:t>Project analysis slide 5</a:t>
            </a:r>
          </a:p>
        </p:txBody>
      </p:sp>
      <p:sp>
        <p:nvSpPr>
          <p:cNvPr id="6" name="Text Placeholder 5">
            <a:extLst>
              <a:ext uri="{FF2B5EF4-FFF2-40B4-BE49-F238E27FC236}">
                <a16:creationId xmlns:a16="http://schemas.microsoft.com/office/drawing/2014/main" id="{E2D0413B-66EE-45A8-8462-29B7E4687EC6}"/>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r>
              <a:rPr lang="en-US" sz="1800" b="1" dirty="0">
                <a:highlight>
                  <a:srgbClr val="00FFFF"/>
                </a:highlight>
                <a:latin typeface="+mj-lt"/>
                <a:cs typeface="Times New Roman"/>
              </a:rPr>
              <a:t>The Docker daemon</a:t>
            </a:r>
            <a:r>
              <a:rPr lang="en-US" sz="1800" b="1" dirty="0">
                <a:latin typeface="+mj-lt"/>
                <a:cs typeface="Times New Roman"/>
              </a:rPr>
              <a:t>: </a:t>
            </a:r>
            <a:r>
              <a:rPr lang="en-US" sz="1800" dirty="0">
                <a:latin typeface="+mj-lt"/>
                <a:cs typeface="Times New Roman"/>
              </a:rPr>
              <a:t>listen request API Docker, manage object such image, container,</a:t>
            </a:r>
            <a:r>
              <a:rPr lang="en-US" sz="1800" dirty="0">
                <a:latin typeface="+mj-lt"/>
                <a:ea typeface="+mn-lt"/>
                <a:cs typeface="+mn-lt"/>
              </a:rPr>
              <a:t> networks, and volumes</a:t>
            </a:r>
            <a:r>
              <a:rPr lang="en-US" sz="1800" dirty="0">
                <a:latin typeface="+mj-lt"/>
                <a:cs typeface="Times New Roman"/>
              </a:rPr>
              <a:t>.. </a:t>
            </a:r>
            <a:r>
              <a:rPr lang="en-US" sz="1800" dirty="0">
                <a:latin typeface="+mj-lt"/>
                <a:ea typeface="+mn-lt"/>
                <a:cs typeface="+mn-lt"/>
              </a:rPr>
              <a:t>also communicate with other daemons to manage Docker services.</a:t>
            </a:r>
            <a:endParaRPr lang="en-US" sz="1800" b="1" dirty="0">
              <a:latin typeface="+mj-lt"/>
              <a:ea typeface="+mn-lt"/>
              <a:cs typeface="+mn-lt"/>
            </a:endParaRPr>
          </a:p>
          <a:p>
            <a:pPr marL="285750" indent="-285750">
              <a:buFont typeface="Arial" panose="020B0604020202020204" pitchFamily="34" charset="0"/>
              <a:buChar char="•"/>
            </a:pPr>
            <a:r>
              <a:rPr lang="en-US" sz="1800" b="1" dirty="0">
                <a:highlight>
                  <a:srgbClr val="00FFFF"/>
                </a:highlight>
                <a:latin typeface="+mj-lt"/>
                <a:cs typeface="Times New Roman"/>
              </a:rPr>
              <a:t>The Docker client</a:t>
            </a:r>
            <a:r>
              <a:rPr lang="en-US" sz="1800" b="1" dirty="0">
                <a:latin typeface="+mj-lt"/>
                <a:cs typeface="Times New Roman"/>
              </a:rPr>
              <a:t>: </a:t>
            </a:r>
            <a:r>
              <a:rPr lang="en-US" sz="1800" dirty="0">
                <a:latin typeface="+mj-lt"/>
                <a:ea typeface="+mn-lt"/>
                <a:cs typeface="+mn-lt"/>
              </a:rPr>
              <a:t>users interact with Docker.(docker build, pull, run). Docker client can communicate with more than one daemon.</a:t>
            </a:r>
            <a:endParaRPr lang="en-US" sz="1800" dirty="0">
              <a:latin typeface="+mj-lt"/>
              <a:cs typeface="Times New Roman"/>
            </a:endParaRPr>
          </a:p>
          <a:p>
            <a:pPr marL="285750" indent="-285750">
              <a:buFont typeface="Arial" panose="020B0604020202020204" pitchFamily="34" charset="0"/>
              <a:buChar char="•"/>
            </a:pPr>
            <a:r>
              <a:rPr lang="en-US" sz="1800" b="1" dirty="0">
                <a:highlight>
                  <a:srgbClr val="00FFFF"/>
                </a:highlight>
                <a:latin typeface="+mj-lt"/>
                <a:cs typeface="Times New Roman"/>
              </a:rPr>
              <a:t>Docker registries</a:t>
            </a:r>
            <a:r>
              <a:rPr lang="en-US" sz="1800" b="1" dirty="0">
                <a:latin typeface="+mj-lt"/>
                <a:cs typeface="Times New Roman"/>
              </a:rPr>
              <a:t>: </a:t>
            </a:r>
            <a:r>
              <a:rPr lang="en-US" sz="1800" dirty="0">
                <a:latin typeface="+mj-lt"/>
                <a:ea typeface="+mn-lt"/>
                <a:cs typeface="+mn-lt"/>
              </a:rPr>
              <a:t>stores Docker images, can look for images on Docker Hub</a:t>
            </a:r>
          </a:p>
          <a:p>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067554" y="510887"/>
            <a:ext cx="412444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0947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DOCKER ARCHITECTURE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flipV="1">
            <a:off x="-1400536" y="497275"/>
            <a:ext cx="5451675" cy="4511"/>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5" name="Picture 5" descr="Diagram&#10;&#10;Description automatically generated">
            <a:extLst>
              <a:ext uri="{FF2B5EF4-FFF2-40B4-BE49-F238E27FC236}">
                <a16:creationId xmlns:a16="http://schemas.microsoft.com/office/drawing/2014/main" id="{B55CC836-5DA3-4C53-A090-38FD6C4D675D}"/>
              </a:ext>
            </a:extLst>
          </p:cNvPr>
          <p:cNvPicPr>
            <a:picLocks noChangeAspect="1"/>
          </p:cNvPicPr>
          <p:nvPr/>
        </p:nvPicPr>
        <p:blipFill>
          <a:blip r:embed="rId3"/>
          <a:stretch>
            <a:fillRect/>
          </a:stretch>
        </p:blipFill>
        <p:spPr>
          <a:xfrm>
            <a:off x="5120520" y="2038225"/>
            <a:ext cx="6294407" cy="3862543"/>
          </a:xfrm>
          <a:prstGeom prst="rect">
            <a:avLst/>
          </a:prstGeom>
        </p:spPr>
      </p:pic>
    </p:spTree>
    <p:extLst>
      <p:ext uri="{BB962C8B-B14F-4D97-AF65-F5344CB8AC3E}">
        <p14:creationId xmlns:p14="http://schemas.microsoft.com/office/powerpoint/2010/main" val="10193934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DOCKER PROCESS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7" name="Picture 6" descr="Graphical user interface, diagram&#10;&#10;Description automatically generated">
            <a:extLst>
              <a:ext uri="{FF2B5EF4-FFF2-40B4-BE49-F238E27FC236}">
                <a16:creationId xmlns:a16="http://schemas.microsoft.com/office/drawing/2014/main" id="{A1FC44E7-09D4-44D8-869A-0ED429EAB14C}"/>
              </a:ext>
            </a:extLst>
          </p:cNvPr>
          <p:cNvPicPr>
            <a:picLocks noChangeAspect="1"/>
          </p:cNvPicPr>
          <p:nvPr/>
        </p:nvPicPr>
        <p:blipFill>
          <a:blip r:embed="rId3"/>
          <a:stretch>
            <a:fillRect/>
          </a:stretch>
        </p:blipFill>
        <p:spPr>
          <a:xfrm>
            <a:off x="1251792" y="1340863"/>
            <a:ext cx="9609575" cy="4608525"/>
          </a:xfrm>
          <a:prstGeom prst="rect">
            <a:avLst/>
          </a:prstGeom>
        </p:spPr>
      </p:pic>
    </p:spTree>
    <p:extLst>
      <p:ext uri="{BB962C8B-B14F-4D97-AF65-F5344CB8AC3E}">
        <p14:creationId xmlns:p14="http://schemas.microsoft.com/office/powerpoint/2010/main" val="3887579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27</a:t>
            </a:fld>
            <a:endParaRPr lang="en-US" dirty="0"/>
          </a:p>
        </p:txBody>
      </p:sp>
      <p:sp>
        <p:nvSpPr>
          <p:cNvPr id="3" name="Rectangle 2">
            <a:extLst>
              <a:ext uri="{FF2B5EF4-FFF2-40B4-BE49-F238E27FC236}">
                <a16:creationId xmlns:a16="http://schemas.microsoft.com/office/drawing/2014/main" id="{BDBDFE9A-DFE7-4758-8A74-6F5CD6F5C62E}"/>
              </a:ext>
            </a:extLst>
          </p:cNvPr>
          <p:cNvSpPr/>
          <p:nvPr/>
        </p:nvSpPr>
        <p:spPr>
          <a:xfrm>
            <a:off x="-115747" y="0"/>
            <a:ext cx="3900669" cy="685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A36F586-1850-4CF3-9DDA-A00DC1F5050D}"/>
              </a:ext>
            </a:extLst>
          </p:cNvPr>
          <p:cNvSpPr txBox="1"/>
          <p:nvPr/>
        </p:nvSpPr>
        <p:spPr>
          <a:xfrm>
            <a:off x="462988" y="1863524"/>
            <a:ext cx="3240911" cy="2308324"/>
          </a:xfrm>
          <a:prstGeom prst="rect">
            <a:avLst/>
          </a:prstGeom>
          <a:noFill/>
        </p:spPr>
        <p:txBody>
          <a:bodyPr wrap="square" rtlCol="0">
            <a:spAutoFit/>
          </a:bodyPr>
          <a:lstStyle/>
          <a:p>
            <a:r>
              <a:rPr lang="en-US" sz="4800" b="1" dirty="0">
                <a:solidFill>
                  <a:schemeClr val="bg1"/>
                </a:solidFill>
                <a:latin typeface="+mj-lt"/>
              </a:rPr>
              <a:t>DOCKER OBJECT MAIN</a:t>
            </a:r>
          </a:p>
        </p:txBody>
      </p:sp>
      <p:graphicFrame>
        <p:nvGraphicFramePr>
          <p:cNvPr id="154" name="Content Placeholder 2">
            <a:extLst>
              <a:ext uri="{FF2B5EF4-FFF2-40B4-BE49-F238E27FC236}">
                <a16:creationId xmlns:a16="http://schemas.microsoft.com/office/drawing/2014/main" id="{C8B5CDA2-F2E3-486C-A59C-60EC96361B38}"/>
              </a:ext>
            </a:extLst>
          </p:cNvPr>
          <p:cNvGraphicFramePr>
            <a:graphicFrameLocks noGrp="1"/>
          </p:cNvGraphicFramePr>
          <p:nvPr>
            <p:ph idx="1"/>
            <p:extLst>
              <p:ext uri="{D42A27DB-BD31-4B8C-83A1-F6EECF244321}">
                <p14:modId xmlns:p14="http://schemas.microsoft.com/office/powerpoint/2010/main" val="1208618849"/>
              </p:ext>
            </p:extLst>
          </p:nvPr>
        </p:nvGraphicFramePr>
        <p:xfrm>
          <a:off x="5092862" y="965200"/>
          <a:ext cx="5845214" cy="4773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54452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3" name="Rectangle 2">
            <a:extLst>
              <a:ext uri="{FF2B5EF4-FFF2-40B4-BE49-F238E27FC236}">
                <a16:creationId xmlns:a16="http://schemas.microsoft.com/office/drawing/2014/main" id="{BDBDFE9A-DFE7-4758-8A74-6F5CD6F5C62E}"/>
              </a:ext>
            </a:extLst>
          </p:cNvPr>
          <p:cNvSpPr/>
          <p:nvPr/>
        </p:nvSpPr>
        <p:spPr>
          <a:xfrm>
            <a:off x="8299062" y="0"/>
            <a:ext cx="3900669" cy="685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A36F586-1850-4CF3-9DDA-A00DC1F5050D}"/>
              </a:ext>
            </a:extLst>
          </p:cNvPr>
          <p:cNvSpPr txBox="1"/>
          <p:nvPr/>
        </p:nvSpPr>
        <p:spPr>
          <a:xfrm>
            <a:off x="8507393" y="1863524"/>
            <a:ext cx="3611316" cy="1569660"/>
          </a:xfrm>
          <a:prstGeom prst="rect">
            <a:avLst/>
          </a:prstGeom>
          <a:noFill/>
        </p:spPr>
        <p:txBody>
          <a:bodyPr wrap="square" rtlCol="0">
            <a:spAutoFit/>
          </a:bodyPr>
          <a:lstStyle/>
          <a:p>
            <a:r>
              <a:rPr lang="en-US" sz="4800" b="1" dirty="0">
                <a:solidFill>
                  <a:schemeClr val="bg1"/>
                </a:solidFill>
                <a:latin typeface="+mj-lt"/>
              </a:rPr>
              <a:t>DOCKER COMMAND</a:t>
            </a:r>
          </a:p>
        </p:txBody>
      </p:sp>
      <p:sp>
        <p:nvSpPr>
          <p:cNvPr id="8" name="TextBox 7">
            <a:extLst>
              <a:ext uri="{FF2B5EF4-FFF2-40B4-BE49-F238E27FC236}">
                <a16:creationId xmlns:a16="http://schemas.microsoft.com/office/drawing/2014/main" id="{A26EAA37-1A73-4F99-939D-7AA15F11474E}"/>
              </a:ext>
            </a:extLst>
          </p:cNvPr>
          <p:cNvSpPr txBox="1"/>
          <p:nvPr/>
        </p:nvSpPr>
        <p:spPr>
          <a:xfrm>
            <a:off x="659756" y="868101"/>
            <a:ext cx="7326775" cy="5909310"/>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mj-lt"/>
                <a:ea typeface="+mj-lt"/>
                <a:cs typeface="+mj-lt"/>
              </a:rPr>
              <a:t>Pull image from Docker Hub</a:t>
            </a:r>
            <a:endParaRPr lang="en-US" dirty="0">
              <a:latin typeface="+mj-lt"/>
              <a:ea typeface="+mj-lt"/>
              <a:cs typeface="Times New Roman"/>
            </a:endParaRPr>
          </a:p>
          <a:p>
            <a:pPr lvl="1">
              <a:buClr>
                <a:srgbClr val="F7F7F7"/>
              </a:buClr>
            </a:pPr>
            <a:r>
              <a:rPr lang="en-US" dirty="0">
                <a:latin typeface="+mj-lt"/>
                <a:ea typeface="+mj-lt"/>
                <a:cs typeface="+mj-lt"/>
              </a:rPr>
              <a:t>$ docker pull {</a:t>
            </a:r>
            <a:r>
              <a:rPr lang="en-US" dirty="0" err="1">
                <a:latin typeface="+mj-lt"/>
                <a:ea typeface="+mj-lt"/>
                <a:cs typeface="+mj-lt"/>
              </a:rPr>
              <a:t>image_name</a:t>
            </a:r>
            <a:r>
              <a:rPr lang="en-US" dirty="0">
                <a:latin typeface="+mj-lt"/>
                <a:ea typeface="+mj-lt"/>
                <a:cs typeface="+mj-lt"/>
              </a:rPr>
              <a:t>}</a:t>
            </a:r>
          </a:p>
          <a:p>
            <a:pPr marL="285750" indent="-285750">
              <a:buClr>
                <a:srgbClr val="F7F7F7"/>
              </a:buClr>
              <a:buFont typeface="Wingdings" panose="05000000000000000000" pitchFamily="2" charset="2"/>
              <a:buChar char="Ø"/>
            </a:pPr>
            <a:endParaRPr lang="en-US" dirty="0">
              <a:latin typeface="+mj-lt"/>
              <a:cs typeface="Times New Roman"/>
            </a:endParaRPr>
          </a:p>
          <a:p>
            <a:pPr marL="285750" indent="-285750">
              <a:buFont typeface="Wingdings" panose="05000000000000000000" pitchFamily="2" charset="2"/>
              <a:buChar char="Ø"/>
            </a:pPr>
            <a:r>
              <a:rPr lang="en-US" b="1" dirty="0">
                <a:solidFill>
                  <a:schemeClr val="tx1">
                    <a:lumMod val="95000"/>
                    <a:lumOff val="5000"/>
                  </a:schemeClr>
                </a:solidFill>
                <a:latin typeface="+mj-lt"/>
                <a:ea typeface="+mj-lt"/>
                <a:cs typeface="+mj-lt"/>
              </a:rPr>
              <a:t>Show list image is running</a:t>
            </a:r>
          </a:p>
          <a:p>
            <a:pPr lvl="1"/>
            <a:r>
              <a:rPr lang="en-US" dirty="0">
                <a:solidFill>
                  <a:schemeClr val="tx1">
                    <a:lumMod val="95000"/>
                    <a:lumOff val="5000"/>
                  </a:schemeClr>
                </a:solidFill>
                <a:latin typeface="+mj-lt"/>
                <a:ea typeface="+mj-lt"/>
                <a:cs typeface="+mj-lt"/>
              </a:rPr>
              <a:t>$ docker images</a:t>
            </a:r>
          </a:p>
          <a:p>
            <a:pPr marL="285750" indent="-285750">
              <a:buFont typeface="Wingdings" panose="05000000000000000000" pitchFamily="2" charset="2"/>
              <a:buChar char="Ø"/>
            </a:pPr>
            <a:endParaRPr lang="en-US" dirty="0">
              <a:solidFill>
                <a:schemeClr val="tx1">
                  <a:lumMod val="95000"/>
                  <a:lumOff val="5000"/>
                </a:schemeClr>
              </a:solidFill>
              <a:latin typeface="+mj-lt"/>
              <a:ea typeface="+mj-lt"/>
              <a:cs typeface="+mj-lt"/>
            </a:endParaRPr>
          </a:p>
          <a:p>
            <a:pPr marL="285750" indent="-285750">
              <a:buFont typeface="Wingdings" panose="05000000000000000000" pitchFamily="2" charset="2"/>
              <a:buChar char="Ø"/>
            </a:pPr>
            <a:r>
              <a:rPr lang="en-US" b="1" dirty="0">
                <a:solidFill>
                  <a:schemeClr val="tx1">
                    <a:lumMod val="95000"/>
                    <a:lumOff val="5000"/>
                  </a:schemeClr>
                </a:solidFill>
                <a:latin typeface="+mj-lt"/>
                <a:ea typeface="+mj-lt"/>
                <a:cs typeface="+mj-lt"/>
              </a:rPr>
              <a:t>Remove image</a:t>
            </a:r>
          </a:p>
          <a:p>
            <a:pPr lvl="1"/>
            <a:r>
              <a:rPr lang="en-US" dirty="0">
                <a:solidFill>
                  <a:schemeClr val="tx1">
                    <a:lumMod val="95000"/>
                    <a:lumOff val="5000"/>
                  </a:schemeClr>
                </a:solidFill>
                <a:latin typeface="+mj-lt"/>
                <a:ea typeface="+mj-lt"/>
                <a:cs typeface="+mj-lt"/>
              </a:rPr>
              <a:t>$ docker </a:t>
            </a:r>
            <a:r>
              <a:rPr lang="en-US" dirty="0" err="1">
                <a:solidFill>
                  <a:schemeClr val="tx1">
                    <a:lumMod val="95000"/>
                    <a:lumOff val="5000"/>
                  </a:schemeClr>
                </a:solidFill>
                <a:latin typeface="+mj-lt"/>
                <a:ea typeface="+mj-lt"/>
                <a:cs typeface="+mj-lt"/>
              </a:rPr>
              <a:t>rmi</a:t>
            </a:r>
            <a:r>
              <a:rPr lang="en-US" dirty="0">
                <a:solidFill>
                  <a:schemeClr val="tx1">
                    <a:lumMod val="95000"/>
                    <a:lumOff val="5000"/>
                  </a:schemeClr>
                </a:solidFill>
                <a:latin typeface="+mj-lt"/>
                <a:ea typeface="+mj-lt"/>
                <a:cs typeface="+mj-lt"/>
              </a:rPr>
              <a:t> {</a:t>
            </a:r>
            <a:r>
              <a:rPr lang="en-US" dirty="0" err="1">
                <a:solidFill>
                  <a:schemeClr val="tx1">
                    <a:lumMod val="95000"/>
                    <a:lumOff val="5000"/>
                  </a:schemeClr>
                </a:solidFill>
                <a:latin typeface="+mj-lt"/>
                <a:ea typeface="+mj-lt"/>
                <a:cs typeface="+mj-lt"/>
              </a:rPr>
              <a:t>image_id</a:t>
            </a:r>
            <a:r>
              <a:rPr lang="en-US" dirty="0">
                <a:solidFill>
                  <a:schemeClr val="tx1">
                    <a:lumMod val="95000"/>
                    <a:lumOff val="5000"/>
                  </a:schemeClr>
                </a:solidFill>
                <a:latin typeface="+mj-lt"/>
                <a:ea typeface="+mj-lt"/>
                <a:cs typeface="+mj-lt"/>
              </a:rPr>
              <a:t>/name}</a:t>
            </a:r>
          </a:p>
          <a:p>
            <a:pPr marL="285750" indent="-285750">
              <a:buClr>
                <a:srgbClr val="F7F7F7"/>
              </a:buClr>
              <a:buFont typeface="Wingdings" panose="05000000000000000000" pitchFamily="2" charset="2"/>
              <a:buChar char="Ø"/>
            </a:pPr>
            <a:endParaRPr lang="en-US" dirty="0">
              <a:latin typeface="+mj-lt"/>
              <a:ea typeface="+mj-lt"/>
              <a:cs typeface="+mj-lt"/>
            </a:endParaRPr>
          </a:p>
          <a:p>
            <a:pPr marL="285750" indent="-285750">
              <a:buFont typeface="Wingdings" panose="05000000000000000000" pitchFamily="2" charset="2"/>
              <a:buChar char="Ø"/>
            </a:pPr>
            <a:r>
              <a:rPr lang="en-US" b="1" dirty="0">
                <a:latin typeface="+mj-lt"/>
                <a:ea typeface="+mj-lt"/>
                <a:cs typeface="+mj-lt"/>
              </a:rPr>
              <a:t>Show list container </a:t>
            </a:r>
            <a:endParaRPr lang="en-US" dirty="0">
              <a:latin typeface="+mj-lt"/>
              <a:ea typeface="+mj-lt"/>
              <a:cs typeface="Times New Roman"/>
            </a:endParaRPr>
          </a:p>
          <a:p>
            <a:pPr lvl="1">
              <a:buClr>
                <a:srgbClr val="F7F7F7"/>
              </a:buClr>
            </a:pPr>
            <a:r>
              <a:rPr lang="en-US" dirty="0">
                <a:latin typeface="+mj-lt"/>
                <a:ea typeface="+mj-lt"/>
                <a:cs typeface="+mj-lt"/>
              </a:rPr>
              <a:t>$ docker </a:t>
            </a:r>
            <a:r>
              <a:rPr lang="en-US" dirty="0" err="1">
                <a:latin typeface="+mj-lt"/>
                <a:ea typeface="+mj-lt"/>
                <a:cs typeface="+mj-lt"/>
              </a:rPr>
              <a:t>ps</a:t>
            </a:r>
            <a:r>
              <a:rPr lang="en-US" dirty="0">
                <a:latin typeface="+mj-lt"/>
                <a:ea typeface="+mj-lt"/>
                <a:cs typeface="+mj-lt"/>
              </a:rPr>
              <a:t/>
            </a:r>
            <a:br>
              <a:rPr lang="en-US" dirty="0">
                <a:latin typeface="+mj-lt"/>
                <a:ea typeface="+mj-lt"/>
                <a:cs typeface="+mj-lt"/>
              </a:rPr>
            </a:br>
            <a:r>
              <a:rPr lang="en-US" dirty="0">
                <a:latin typeface="+mj-lt"/>
                <a:ea typeface="+mj-lt"/>
                <a:cs typeface="+mj-lt"/>
              </a:rPr>
              <a:t>$ docker </a:t>
            </a:r>
            <a:r>
              <a:rPr lang="en-US" dirty="0" err="1">
                <a:latin typeface="+mj-lt"/>
                <a:ea typeface="+mj-lt"/>
                <a:cs typeface="+mj-lt"/>
              </a:rPr>
              <a:t>ps</a:t>
            </a:r>
            <a:r>
              <a:rPr lang="en-US" dirty="0">
                <a:latin typeface="+mj-lt"/>
                <a:ea typeface="+mj-lt"/>
                <a:cs typeface="+mj-lt"/>
              </a:rPr>
              <a:t> -a           </a:t>
            </a:r>
            <a:endParaRPr lang="en-US" dirty="0">
              <a:latin typeface="+mj-lt"/>
              <a:cs typeface="Times New Roman"/>
            </a:endParaRPr>
          </a:p>
          <a:p>
            <a:pPr marL="285750" indent="-285750">
              <a:buClr>
                <a:srgbClr val="F7F7F7"/>
              </a:buClr>
              <a:buFont typeface="Wingdings" panose="05000000000000000000" pitchFamily="2" charset="2"/>
              <a:buChar char="Ø"/>
            </a:pPr>
            <a:endParaRPr lang="en-US" dirty="0">
              <a:latin typeface="+mj-lt"/>
              <a:ea typeface="+mj-lt"/>
              <a:cs typeface="+mj-lt"/>
            </a:endParaRPr>
          </a:p>
          <a:p>
            <a:pPr marL="285750" indent="-285750">
              <a:buClr>
                <a:schemeClr val="tx1"/>
              </a:buClr>
              <a:buFont typeface="Wingdings" panose="05000000000000000000" pitchFamily="2" charset="2"/>
              <a:buChar char="Ø"/>
            </a:pPr>
            <a:r>
              <a:rPr lang="en-US" b="1" dirty="0">
                <a:latin typeface="+mj-lt"/>
                <a:ea typeface="+mj-lt"/>
                <a:cs typeface="+mj-lt"/>
              </a:rPr>
              <a:t>Remove container</a:t>
            </a:r>
          </a:p>
          <a:p>
            <a:pPr lvl="1">
              <a:buClr>
                <a:schemeClr val="tx1"/>
              </a:buClr>
            </a:pPr>
            <a:r>
              <a:rPr lang="en-US" dirty="0">
                <a:latin typeface="+mj-lt"/>
                <a:ea typeface="+mj-lt"/>
                <a:cs typeface="+mj-lt"/>
              </a:rPr>
              <a:t>$ docker rm -f {</a:t>
            </a:r>
            <a:r>
              <a:rPr lang="en-US" dirty="0" err="1">
                <a:latin typeface="+mj-lt"/>
                <a:ea typeface="+mj-lt"/>
                <a:cs typeface="+mj-lt"/>
              </a:rPr>
              <a:t>container_id</a:t>
            </a:r>
            <a:r>
              <a:rPr lang="en-US" dirty="0">
                <a:latin typeface="+mj-lt"/>
                <a:ea typeface="+mj-lt"/>
                <a:cs typeface="+mj-lt"/>
              </a:rPr>
              <a:t>/name}</a:t>
            </a:r>
          </a:p>
          <a:p>
            <a:pPr marL="285750" indent="-285750">
              <a:buClr>
                <a:schemeClr val="tx1"/>
              </a:buClr>
              <a:buFont typeface="Wingdings" panose="05000000000000000000" pitchFamily="2" charset="2"/>
              <a:buChar char="Ø"/>
            </a:pPr>
            <a:endParaRPr lang="en-US" dirty="0">
              <a:latin typeface="+mj-lt"/>
              <a:ea typeface="+mj-lt"/>
              <a:cs typeface="+mj-lt"/>
            </a:endParaRPr>
          </a:p>
          <a:p>
            <a:pPr marL="285750" indent="-285750">
              <a:buClr>
                <a:schemeClr val="tx1"/>
              </a:buClr>
              <a:buFont typeface="Wingdings" panose="05000000000000000000" pitchFamily="2" charset="2"/>
              <a:buChar char="Ø"/>
            </a:pPr>
            <a:r>
              <a:rPr lang="en-US" b="1" dirty="0">
                <a:latin typeface="+mj-lt"/>
                <a:ea typeface="+mj-lt"/>
                <a:cs typeface="+mj-lt"/>
              </a:rPr>
              <a:t>Rename container</a:t>
            </a:r>
          </a:p>
          <a:p>
            <a:pPr lvl="1">
              <a:buClr>
                <a:schemeClr val="tx1"/>
              </a:buClr>
            </a:pPr>
            <a:r>
              <a:rPr lang="en-US" dirty="0">
                <a:latin typeface="+mj-lt"/>
                <a:ea typeface="+mj-lt"/>
                <a:cs typeface="+mj-lt"/>
              </a:rPr>
              <a:t>$ docker rename {</a:t>
            </a:r>
            <a:r>
              <a:rPr lang="en-US" dirty="0" err="1">
                <a:latin typeface="+mj-lt"/>
                <a:ea typeface="+mj-lt"/>
                <a:cs typeface="+mj-lt"/>
              </a:rPr>
              <a:t>old_container_name</a:t>
            </a:r>
            <a:r>
              <a:rPr lang="en-US" dirty="0">
                <a:latin typeface="+mj-lt"/>
                <a:ea typeface="+mj-lt"/>
                <a:cs typeface="+mj-lt"/>
              </a:rPr>
              <a:t>} {</a:t>
            </a:r>
            <a:r>
              <a:rPr lang="en-US" dirty="0" err="1">
                <a:latin typeface="+mj-lt"/>
                <a:ea typeface="+mj-lt"/>
                <a:cs typeface="+mj-lt"/>
              </a:rPr>
              <a:t>new_container_name</a:t>
            </a:r>
            <a:r>
              <a:rPr lang="en-US" dirty="0">
                <a:latin typeface="+mj-lt"/>
                <a:ea typeface="+mj-lt"/>
                <a:cs typeface="+mj-lt"/>
              </a:rPr>
              <a:t>}</a:t>
            </a:r>
            <a:endParaRPr lang="en-US" dirty="0">
              <a:latin typeface="+mj-lt"/>
            </a:endParaRPr>
          </a:p>
          <a:p>
            <a:pPr marL="285750" indent="-285750">
              <a:buClr>
                <a:srgbClr val="F7F7F7"/>
              </a:buClr>
              <a:buFont typeface="Wingdings" panose="05000000000000000000" pitchFamily="2" charset="2"/>
              <a:buChar char="Ø"/>
            </a:pPr>
            <a:endParaRPr lang="en-US" dirty="0">
              <a:latin typeface="+mj-lt"/>
            </a:endParaRPr>
          </a:p>
          <a:p>
            <a:pPr marL="285750" indent="-285750">
              <a:buFont typeface="Wingdings" panose="05000000000000000000" pitchFamily="2" charset="2"/>
              <a:buChar char="Ø"/>
            </a:pPr>
            <a:endParaRPr lang="en-US" dirty="0">
              <a:latin typeface="+mj-lt"/>
            </a:endParaRPr>
          </a:p>
        </p:txBody>
      </p:sp>
    </p:spTree>
    <p:extLst>
      <p:ext uri="{BB962C8B-B14F-4D97-AF65-F5344CB8AC3E}">
        <p14:creationId xmlns:p14="http://schemas.microsoft.com/office/powerpoint/2010/main" val="179993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3" name="Rectangle 2">
            <a:extLst>
              <a:ext uri="{FF2B5EF4-FFF2-40B4-BE49-F238E27FC236}">
                <a16:creationId xmlns:a16="http://schemas.microsoft.com/office/drawing/2014/main" id="{BDBDFE9A-DFE7-4758-8A74-6F5CD6F5C62E}"/>
              </a:ext>
            </a:extLst>
          </p:cNvPr>
          <p:cNvSpPr/>
          <p:nvPr/>
        </p:nvSpPr>
        <p:spPr>
          <a:xfrm>
            <a:off x="8299062" y="0"/>
            <a:ext cx="3900669" cy="685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A36F586-1850-4CF3-9DDA-A00DC1F5050D}"/>
              </a:ext>
            </a:extLst>
          </p:cNvPr>
          <p:cNvSpPr txBox="1"/>
          <p:nvPr/>
        </p:nvSpPr>
        <p:spPr>
          <a:xfrm>
            <a:off x="8507393" y="1863524"/>
            <a:ext cx="3611316" cy="1569660"/>
          </a:xfrm>
          <a:prstGeom prst="rect">
            <a:avLst/>
          </a:prstGeom>
          <a:noFill/>
        </p:spPr>
        <p:txBody>
          <a:bodyPr wrap="square" rtlCol="0">
            <a:spAutoFit/>
          </a:bodyPr>
          <a:lstStyle/>
          <a:p>
            <a:r>
              <a:rPr lang="en-US" sz="4800" b="1" dirty="0">
                <a:solidFill>
                  <a:schemeClr val="bg1"/>
                </a:solidFill>
                <a:latin typeface="+mj-lt"/>
              </a:rPr>
              <a:t>DOCKER COMMAND</a:t>
            </a:r>
          </a:p>
        </p:txBody>
      </p:sp>
      <p:sp>
        <p:nvSpPr>
          <p:cNvPr id="8" name="TextBox 7">
            <a:extLst>
              <a:ext uri="{FF2B5EF4-FFF2-40B4-BE49-F238E27FC236}">
                <a16:creationId xmlns:a16="http://schemas.microsoft.com/office/drawing/2014/main" id="{A26EAA37-1A73-4F99-939D-7AA15F11474E}"/>
              </a:ext>
            </a:extLst>
          </p:cNvPr>
          <p:cNvSpPr txBox="1"/>
          <p:nvPr/>
        </p:nvSpPr>
        <p:spPr>
          <a:xfrm>
            <a:off x="659756" y="868101"/>
            <a:ext cx="7326775" cy="5355312"/>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en-US" b="1" dirty="0">
                <a:latin typeface="+mj-lt"/>
                <a:cs typeface="Times New Roman"/>
              </a:rPr>
              <a:t>Start a container</a:t>
            </a:r>
          </a:p>
          <a:p>
            <a:pPr lvl="1">
              <a:buClr>
                <a:schemeClr val="tx1"/>
              </a:buClr>
            </a:pPr>
            <a:r>
              <a:rPr lang="en-US" dirty="0">
                <a:latin typeface="+mj-lt"/>
                <a:ea typeface="+mj-lt"/>
                <a:cs typeface="+mj-lt"/>
              </a:rPr>
              <a:t>$ docker start {</a:t>
            </a:r>
            <a:r>
              <a:rPr lang="en-US" dirty="0" err="1">
                <a:latin typeface="+mj-lt"/>
                <a:ea typeface="+mj-lt"/>
                <a:cs typeface="+mj-lt"/>
              </a:rPr>
              <a:t>new_container_name</a:t>
            </a:r>
            <a:r>
              <a:rPr lang="en-US" dirty="0">
                <a:latin typeface="+mj-lt"/>
                <a:ea typeface="+mj-lt"/>
                <a:cs typeface="+mj-lt"/>
              </a:rPr>
              <a:t>}</a:t>
            </a:r>
            <a:endParaRPr lang="en-US" dirty="0">
              <a:latin typeface="+mj-lt"/>
              <a:cs typeface="Times New Roman"/>
            </a:endParaRPr>
          </a:p>
          <a:p>
            <a:pPr marL="285750" indent="-285750">
              <a:buClr>
                <a:schemeClr val="tx1"/>
              </a:buClr>
              <a:buFont typeface="Wingdings" panose="05000000000000000000" pitchFamily="2" charset="2"/>
              <a:buChar char="Ø"/>
            </a:pPr>
            <a:endParaRPr lang="en-US" dirty="0">
              <a:latin typeface="+mj-lt"/>
              <a:cs typeface="Times New Roman"/>
            </a:endParaRPr>
          </a:p>
          <a:p>
            <a:pPr marL="285750" indent="-285750">
              <a:buClr>
                <a:schemeClr val="tx1"/>
              </a:buClr>
              <a:buFont typeface="Wingdings" panose="05000000000000000000" pitchFamily="2" charset="2"/>
              <a:buChar char="Ø"/>
            </a:pPr>
            <a:r>
              <a:rPr lang="en-US" b="1" dirty="0">
                <a:latin typeface="+mj-lt"/>
                <a:ea typeface="+mj-lt"/>
                <a:cs typeface="+mj-lt"/>
              </a:rPr>
              <a:t>Create and start a container with custom port</a:t>
            </a:r>
            <a:endParaRPr lang="en-US" b="1" dirty="0">
              <a:latin typeface="+mj-lt"/>
              <a:cs typeface="Times New Roman"/>
            </a:endParaRPr>
          </a:p>
          <a:p>
            <a:pPr lvl="1">
              <a:buClr>
                <a:schemeClr val="tx1"/>
              </a:buClr>
            </a:pPr>
            <a:r>
              <a:rPr lang="en-US" dirty="0">
                <a:latin typeface="+mj-lt"/>
                <a:ea typeface="+mj-lt"/>
                <a:cs typeface="+mj-lt"/>
              </a:rPr>
              <a:t>$ docker run --name {</a:t>
            </a:r>
            <a:r>
              <a:rPr lang="en-US" dirty="0" err="1">
                <a:latin typeface="+mj-lt"/>
                <a:ea typeface="+mj-lt"/>
                <a:cs typeface="+mj-lt"/>
              </a:rPr>
              <a:t>container_name</a:t>
            </a:r>
            <a:r>
              <a:rPr lang="en-US" dirty="0">
                <a:latin typeface="+mj-lt"/>
                <a:ea typeface="+mj-lt"/>
                <a:cs typeface="+mj-lt"/>
              </a:rPr>
              <a:t>} -p {</a:t>
            </a:r>
            <a:r>
              <a:rPr lang="en-US" dirty="0" err="1">
                <a:latin typeface="+mj-lt"/>
                <a:ea typeface="+mj-lt"/>
                <a:cs typeface="+mj-lt"/>
              </a:rPr>
              <a:t>host_port</a:t>
            </a:r>
            <a:r>
              <a:rPr lang="en-US" dirty="0">
                <a:latin typeface="+mj-lt"/>
                <a:ea typeface="+mj-lt"/>
                <a:cs typeface="+mj-lt"/>
              </a:rPr>
              <a:t>}:  {</a:t>
            </a:r>
            <a:r>
              <a:rPr lang="en-US" dirty="0" err="1">
                <a:latin typeface="+mj-lt"/>
                <a:ea typeface="+mj-lt"/>
                <a:cs typeface="+mj-lt"/>
              </a:rPr>
              <a:t>container_port</a:t>
            </a:r>
            <a:r>
              <a:rPr lang="en-US" dirty="0">
                <a:latin typeface="+mj-lt"/>
                <a:ea typeface="+mj-lt"/>
                <a:cs typeface="+mj-lt"/>
              </a:rPr>
              <a:t>}  {</a:t>
            </a:r>
            <a:r>
              <a:rPr lang="en-US" dirty="0" err="1">
                <a:latin typeface="+mj-lt"/>
                <a:ea typeface="+mj-lt"/>
                <a:cs typeface="+mj-lt"/>
              </a:rPr>
              <a:t>image_name</a:t>
            </a:r>
            <a:r>
              <a:rPr lang="en-US" dirty="0">
                <a:latin typeface="+mj-lt"/>
                <a:ea typeface="+mj-lt"/>
                <a:cs typeface="+mj-lt"/>
              </a:rPr>
              <a:t>}</a:t>
            </a:r>
          </a:p>
          <a:p>
            <a:pPr lvl="1">
              <a:buClr>
                <a:schemeClr val="tx1"/>
              </a:buClr>
            </a:pPr>
            <a:endParaRPr lang="en-US" dirty="0">
              <a:latin typeface="+mj-lt"/>
              <a:ea typeface="+mj-lt"/>
              <a:cs typeface="+mj-lt"/>
            </a:endParaRPr>
          </a:p>
          <a:p>
            <a:pPr marL="285750" indent="-285750">
              <a:buClr>
                <a:schemeClr val="tx1"/>
              </a:buClr>
              <a:buFont typeface="Wingdings" panose="05000000000000000000" pitchFamily="2" charset="2"/>
              <a:buChar char="Ø"/>
            </a:pPr>
            <a:r>
              <a:rPr lang="en-US" b="1" dirty="0">
                <a:latin typeface="+mj-lt"/>
                <a:ea typeface="+mj-lt"/>
                <a:cs typeface="+mj-lt"/>
              </a:rPr>
              <a:t>Show container changes</a:t>
            </a:r>
          </a:p>
          <a:p>
            <a:pPr lvl="1">
              <a:buClr>
                <a:schemeClr val="tx1"/>
              </a:buClr>
            </a:pPr>
            <a:r>
              <a:rPr lang="en-US" dirty="0">
                <a:latin typeface="+mj-lt"/>
                <a:ea typeface="+mj-lt"/>
                <a:cs typeface="+mj-lt"/>
              </a:rPr>
              <a:t>$ docker diff {</a:t>
            </a:r>
            <a:r>
              <a:rPr lang="en-US" dirty="0" err="1">
                <a:latin typeface="+mj-lt"/>
                <a:ea typeface="+mj-lt"/>
                <a:cs typeface="+mj-lt"/>
              </a:rPr>
              <a:t>container_name</a:t>
            </a:r>
            <a:r>
              <a:rPr lang="en-US" dirty="0">
                <a:latin typeface="+mj-lt"/>
                <a:ea typeface="+mj-lt"/>
                <a:cs typeface="+mj-lt"/>
              </a:rPr>
              <a:t>}</a:t>
            </a:r>
          </a:p>
          <a:p>
            <a:pPr marL="285750" indent="-285750">
              <a:buClr>
                <a:schemeClr val="tx1"/>
              </a:buClr>
              <a:buFont typeface="Wingdings" panose="05000000000000000000" pitchFamily="2" charset="2"/>
              <a:buChar char="Ø"/>
            </a:pPr>
            <a:endParaRPr lang="en-US" b="1" dirty="0">
              <a:latin typeface="+mj-lt"/>
              <a:ea typeface="+mj-lt"/>
              <a:cs typeface="+mj-lt"/>
            </a:endParaRPr>
          </a:p>
          <a:p>
            <a:pPr marL="285750" indent="-285750">
              <a:buClr>
                <a:schemeClr val="tx1"/>
              </a:buClr>
              <a:buFont typeface="Wingdings" panose="05000000000000000000" pitchFamily="2" charset="2"/>
              <a:buChar char="Ø"/>
            </a:pPr>
            <a:r>
              <a:rPr lang="en-US" b="1" dirty="0">
                <a:latin typeface="+mj-lt"/>
                <a:ea typeface="+mj-lt"/>
                <a:cs typeface="+mj-lt"/>
              </a:rPr>
              <a:t>Commit container and image changes</a:t>
            </a:r>
            <a:endParaRPr lang="en-US" b="1" dirty="0">
              <a:latin typeface="+mj-lt"/>
              <a:cs typeface="Times New Roman"/>
            </a:endParaRPr>
          </a:p>
          <a:p>
            <a:pPr lvl="1">
              <a:buClr>
                <a:schemeClr val="tx1"/>
              </a:buClr>
            </a:pPr>
            <a:r>
              <a:rPr lang="en-US" dirty="0">
                <a:latin typeface="+mj-lt"/>
                <a:ea typeface="+mj-lt"/>
                <a:cs typeface="+mj-lt"/>
              </a:rPr>
              <a:t>$ docker commit -m "message" {</a:t>
            </a:r>
            <a:r>
              <a:rPr lang="en-US" dirty="0" err="1">
                <a:latin typeface="+mj-lt"/>
                <a:ea typeface="+mj-lt"/>
                <a:cs typeface="+mj-lt"/>
              </a:rPr>
              <a:t>container_name</a:t>
            </a:r>
            <a:r>
              <a:rPr lang="en-US" dirty="0">
                <a:latin typeface="+mj-lt"/>
                <a:ea typeface="+mj-lt"/>
                <a:cs typeface="+mj-lt"/>
              </a:rPr>
              <a:t>} {</a:t>
            </a:r>
            <a:r>
              <a:rPr lang="en-US" dirty="0" err="1">
                <a:latin typeface="+mj-lt"/>
                <a:ea typeface="+mj-lt"/>
                <a:cs typeface="+mj-lt"/>
              </a:rPr>
              <a:t>image_name</a:t>
            </a:r>
            <a:r>
              <a:rPr lang="en-US" dirty="0">
                <a:latin typeface="+mj-lt"/>
                <a:ea typeface="+mj-lt"/>
                <a:cs typeface="+mj-lt"/>
              </a:rPr>
              <a:t>}</a:t>
            </a:r>
            <a:endParaRPr lang="en-US" dirty="0">
              <a:latin typeface="+mj-lt"/>
              <a:cs typeface="Times New Roman"/>
            </a:endParaRPr>
          </a:p>
          <a:p>
            <a:pPr marL="285750" indent="-285750">
              <a:buClr>
                <a:schemeClr val="tx1"/>
              </a:buClr>
              <a:buFont typeface="Wingdings" panose="05000000000000000000" pitchFamily="2" charset="2"/>
              <a:buChar char="Ø"/>
            </a:pPr>
            <a:endParaRPr lang="en-US" dirty="0">
              <a:latin typeface="+mj-lt"/>
              <a:cs typeface="Times New Roman"/>
            </a:endParaRPr>
          </a:p>
          <a:p>
            <a:pPr marL="285750" indent="-285750">
              <a:buClr>
                <a:schemeClr val="tx1"/>
              </a:buClr>
              <a:buFont typeface="Wingdings" panose="05000000000000000000" pitchFamily="2" charset="2"/>
              <a:buChar char="Ø"/>
            </a:pPr>
            <a:r>
              <a:rPr lang="en-US" b="1" dirty="0">
                <a:latin typeface="+mj-lt"/>
                <a:ea typeface="+mj-lt"/>
                <a:cs typeface="+mj-lt"/>
              </a:rPr>
              <a:t>Build an image from a </a:t>
            </a:r>
            <a:r>
              <a:rPr lang="en-US" b="1" dirty="0" err="1">
                <a:latin typeface="+mj-lt"/>
                <a:ea typeface="+mj-lt"/>
                <a:cs typeface="+mj-lt"/>
              </a:rPr>
              <a:t>dockerfile</a:t>
            </a:r>
            <a:endParaRPr lang="en-US" b="1" dirty="0">
              <a:latin typeface="+mj-lt"/>
              <a:ea typeface="+mj-lt"/>
              <a:cs typeface="+mj-lt"/>
            </a:endParaRPr>
          </a:p>
          <a:p>
            <a:pPr lvl="1">
              <a:buClr>
                <a:schemeClr val="tx1"/>
              </a:buClr>
            </a:pPr>
            <a:r>
              <a:rPr lang="en-US" dirty="0">
                <a:latin typeface="+mj-lt"/>
                <a:ea typeface="+mj-lt"/>
                <a:cs typeface="+mj-lt"/>
              </a:rPr>
              <a:t>$ docker build -t {</a:t>
            </a:r>
            <a:r>
              <a:rPr lang="en-US" dirty="0" err="1">
                <a:latin typeface="+mj-lt"/>
                <a:ea typeface="+mj-lt"/>
                <a:cs typeface="+mj-lt"/>
              </a:rPr>
              <a:t>container_name</a:t>
            </a:r>
            <a:r>
              <a:rPr lang="en-US" dirty="0">
                <a:latin typeface="+mj-lt"/>
                <a:ea typeface="+mj-lt"/>
                <a:cs typeface="+mj-lt"/>
              </a:rPr>
              <a:t>} .</a:t>
            </a:r>
            <a:endParaRPr lang="en-US" dirty="0">
              <a:latin typeface="+mj-lt"/>
            </a:endParaRPr>
          </a:p>
          <a:p>
            <a:pPr marL="285750" indent="-285750">
              <a:buClr>
                <a:schemeClr val="tx1"/>
              </a:buClr>
              <a:buFont typeface="Wingdings" panose="05000000000000000000" pitchFamily="2" charset="2"/>
              <a:buChar char="Ø"/>
            </a:pPr>
            <a:endParaRPr lang="en-US" dirty="0">
              <a:latin typeface="+mj-lt"/>
            </a:endParaRPr>
          </a:p>
          <a:p>
            <a:pPr marL="285750" indent="-285750">
              <a:buClr>
                <a:schemeClr val="tx1"/>
              </a:buClr>
              <a:buFont typeface="Wingdings" panose="05000000000000000000" pitchFamily="2" charset="2"/>
              <a:buChar char="Ø"/>
            </a:pPr>
            <a:endParaRPr lang="en-US" dirty="0">
              <a:latin typeface="+mj-lt"/>
            </a:endParaRPr>
          </a:p>
          <a:p>
            <a:pPr marL="285750" indent="-285750">
              <a:buClr>
                <a:schemeClr val="tx1"/>
              </a:buClr>
              <a:buFont typeface="Wingdings" panose="05000000000000000000" pitchFamily="2" charset="2"/>
              <a:buChar char="Ø"/>
            </a:pPr>
            <a:endParaRPr lang="en-US" dirty="0">
              <a:latin typeface="+mj-lt"/>
            </a:endParaRPr>
          </a:p>
        </p:txBody>
      </p:sp>
    </p:spTree>
    <p:extLst>
      <p:ext uri="{BB962C8B-B14F-4D97-AF65-F5344CB8AC3E}">
        <p14:creationId xmlns:p14="http://schemas.microsoft.com/office/powerpoint/2010/main" val="489509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75">
          <a:fgClr>
            <a:schemeClr val="accent3">
              <a:lumMod val="75000"/>
            </a:schemeClr>
          </a:fgClr>
          <a:bgClr>
            <a:schemeClr val="tx2">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3997" y="4830252"/>
            <a:ext cx="9144000" cy="1384995"/>
          </a:xfrm>
        </p:spPr>
        <p:txBody>
          <a:bodyPr lIns="0" tIns="0" rIns="0" bIns="0" anchor="t">
            <a:spAutoFit/>
          </a:bodyPr>
          <a:lstStyle/>
          <a:p>
            <a:r>
              <a:rPr lang="en-US" b="1" dirty="0">
                <a:solidFill>
                  <a:schemeClr val="bg1"/>
                </a:solidFill>
              </a:rPr>
              <a:t>LINUX </a:t>
            </a:r>
            <a:br>
              <a:rPr lang="en-US" b="1" dirty="0">
                <a:solidFill>
                  <a:schemeClr val="bg1"/>
                </a:solidFill>
              </a:rPr>
            </a:br>
            <a:r>
              <a:rPr lang="en-US" sz="4000" dirty="0">
                <a:solidFill>
                  <a:schemeClr val="accent4"/>
                </a:solidFill>
              </a:rPr>
              <a:t>BASIC COMMANDS</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xmlns="" val="1"/>
              </a:ext>
            </a:extLst>
          </p:cNvPr>
          <p:cNvSpPr/>
          <p:nvPr/>
        </p:nvSpPr>
        <p:spPr>
          <a:xfrm>
            <a:off x="4573638" y="-472874"/>
            <a:ext cx="3044720" cy="3244565"/>
          </a:xfrm>
          <a:prstGeom prst="diamond">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xmlns="" val="1"/>
              </a:ext>
            </a:extLst>
          </p:cNvPr>
          <p:cNvSpPr/>
          <p:nvPr/>
        </p:nvSpPr>
        <p:spPr>
          <a:xfrm>
            <a:off x="4325255" y="-1254588"/>
            <a:ext cx="3541486" cy="3541486"/>
          </a:xfrm>
          <a:prstGeom prst="diamond">
            <a:avLst/>
          </a:prstGeom>
          <a:no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Icon&#10;&#10;Description automatically generated">
            <a:extLst>
              <a:ext uri="{FF2B5EF4-FFF2-40B4-BE49-F238E27FC236}">
                <a16:creationId xmlns:a16="http://schemas.microsoft.com/office/drawing/2014/main" id="{64FD6A4E-D641-4E77-A2FC-5244BEE98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025" y="3973487"/>
            <a:ext cx="743943" cy="743943"/>
          </a:xfrm>
          <a:prstGeom prst="rect">
            <a:avLst/>
          </a:prstGeom>
        </p:spPr>
      </p:pic>
    </p:spTree>
    <p:extLst>
      <p:ext uri="{BB962C8B-B14F-4D97-AF65-F5344CB8AC3E}">
        <p14:creationId xmlns:p14="http://schemas.microsoft.com/office/powerpoint/2010/main" val="36500552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3" name="Rectangle 2">
            <a:extLst>
              <a:ext uri="{FF2B5EF4-FFF2-40B4-BE49-F238E27FC236}">
                <a16:creationId xmlns:a16="http://schemas.microsoft.com/office/drawing/2014/main" id="{BDBDFE9A-DFE7-4758-8A74-6F5CD6F5C62E}"/>
              </a:ext>
            </a:extLst>
          </p:cNvPr>
          <p:cNvSpPr/>
          <p:nvPr/>
        </p:nvSpPr>
        <p:spPr>
          <a:xfrm>
            <a:off x="0" y="0"/>
            <a:ext cx="12199731" cy="14815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A36F586-1850-4CF3-9DDA-A00DC1F5050D}"/>
              </a:ext>
            </a:extLst>
          </p:cNvPr>
          <p:cNvSpPr txBox="1"/>
          <p:nvPr/>
        </p:nvSpPr>
        <p:spPr>
          <a:xfrm>
            <a:off x="8507393" y="1863524"/>
            <a:ext cx="3611316" cy="1569660"/>
          </a:xfrm>
          <a:prstGeom prst="rect">
            <a:avLst/>
          </a:prstGeom>
          <a:noFill/>
        </p:spPr>
        <p:txBody>
          <a:bodyPr wrap="square" rtlCol="0">
            <a:spAutoFit/>
          </a:bodyPr>
          <a:lstStyle/>
          <a:p>
            <a:r>
              <a:rPr lang="en-US" sz="4800" b="1" dirty="0">
                <a:solidFill>
                  <a:schemeClr val="bg1"/>
                </a:solidFill>
                <a:latin typeface="+mj-lt"/>
              </a:rPr>
              <a:t>DOCKER COMMAND</a:t>
            </a:r>
          </a:p>
        </p:txBody>
      </p:sp>
      <p:sp>
        <p:nvSpPr>
          <p:cNvPr id="6" name="TextBox 5">
            <a:extLst>
              <a:ext uri="{FF2B5EF4-FFF2-40B4-BE49-F238E27FC236}">
                <a16:creationId xmlns:a16="http://schemas.microsoft.com/office/drawing/2014/main" id="{CF59B8BE-1D31-4A53-9609-45D58AD3215B}"/>
              </a:ext>
            </a:extLst>
          </p:cNvPr>
          <p:cNvSpPr txBox="1"/>
          <p:nvPr/>
        </p:nvSpPr>
        <p:spPr>
          <a:xfrm>
            <a:off x="4919240" y="479169"/>
            <a:ext cx="6030410" cy="523220"/>
          </a:xfrm>
          <a:prstGeom prst="rect">
            <a:avLst/>
          </a:prstGeom>
          <a:noFill/>
        </p:spPr>
        <p:txBody>
          <a:bodyPr wrap="square" rtlCol="0">
            <a:spAutoFit/>
          </a:bodyPr>
          <a:lstStyle/>
          <a:p>
            <a:r>
              <a:rPr lang="en-US" sz="2800" b="1" dirty="0">
                <a:solidFill>
                  <a:schemeClr val="bg1"/>
                </a:solidFill>
                <a:latin typeface="+mj-lt"/>
              </a:rPr>
              <a:t>DOCKERFILE</a:t>
            </a:r>
          </a:p>
        </p:txBody>
      </p:sp>
      <p:sp>
        <p:nvSpPr>
          <p:cNvPr id="7" name="TextBox 6">
            <a:extLst>
              <a:ext uri="{FF2B5EF4-FFF2-40B4-BE49-F238E27FC236}">
                <a16:creationId xmlns:a16="http://schemas.microsoft.com/office/drawing/2014/main" id="{DEA159AD-9C52-4664-854C-36E5E66E42DD}"/>
              </a:ext>
            </a:extLst>
          </p:cNvPr>
          <p:cNvSpPr txBox="1"/>
          <p:nvPr/>
        </p:nvSpPr>
        <p:spPr>
          <a:xfrm>
            <a:off x="1377387" y="2164466"/>
            <a:ext cx="9375494" cy="4108817"/>
          </a:xfrm>
          <a:prstGeom prst="rect">
            <a:avLst/>
          </a:prstGeom>
          <a:noFill/>
        </p:spPr>
        <p:txBody>
          <a:bodyPr wrap="square" rtlCol="0">
            <a:spAutoFit/>
          </a:bodyPr>
          <a:lstStyle/>
          <a:p>
            <a:pPr marL="285750" indent="-285750">
              <a:lnSpc>
                <a:spcPct val="150000"/>
              </a:lnSpc>
              <a:buClr>
                <a:schemeClr val="tx1"/>
              </a:buClr>
              <a:buFont typeface="Wingdings" panose="05000000000000000000" pitchFamily="2" charset="2"/>
              <a:buChar char="§"/>
            </a:pPr>
            <a:r>
              <a:rPr lang="en-US" b="1" dirty="0">
                <a:latin typeface="+mj-lt"/>
                <a:cs typeface="Times New Roman"/>
              </a:rPr>
              <a:t> </a:t>
            </a:r>
            <a:r>
              <a:rPr lang="en-US" b="1" dirty="0">
                <a:solidFill>
                  <a:schemeClr val="accent3"/>
                </a:solidFill>
                <a:latin typeface="+mj-lt"/>
                <a:cs typeface="Times New Roman"/>
              </a:rPr>
              <a:t>FROM</a:t>
            </a:r>
            <a:r>
              <a:rPr lang="en-US" dirty="0">
                <a:latin typeface="+mj-lt"/>
                <a:cs typeface="Times New Roman"/>
              </a:rPr>
              <a:t>: base images purpose build new images</a:t>
            </a:r>
            <a:endParaRPr lang="en-US" dirty="0">
              <a:latin typeface="+mj-lt"/>
            </a:endParaRPr>
          </a:p>
          <a:p>
            <a:pPr marL="285750" indent="-285750">
              <a:lnSpc>
                <a:spcPct val="150000"/>
              </a:lnSpc>
              <a:buClr>
                <a:schemeClr val="tx1"/>
              </a:buClr>
              <a:buFont typeface="Wingdings" panose="05000000000000000000" pitchFamily="2" charset="2"/>
              <a:buChar char="§"/>
            </a:pPr>
            <a:r>
              <a:rPr lang="en-US" b="1" dirty="0">
                <a:latin typeface="+mj-lt"/>
                <a:cs typeface="Times New Roman"/>
              </a:rPr>
              <a:t> </a:t>
            </a:r>
            <a:r>
              <a:rPr lang="en-US" b="1" dirty="0">
                <a:solidFill>
                  <a:schemeClr val="accent3"/>
                </a:solidFill>
                <a:latin typeface="+mj-lt"/>
                <a:cs typeface="Times New Roman"/>
              </a:rPr>
              <a:t>WORKDIR</a:t>
            </a:r>
            <a:r>
              <a:rPr lang="en-US" dirty="0">
                <a:latin typeface="+mj-lt"/>
                <a:ea typeface="+mn-lt"/>
                <a:cs typeface="+mn-lt"/>
              </a:rPr>
              <a:t>: define directory for </a:t>
            </a:r>
            <a:r>
              <a:rPr lang="en-US" b="1" dirty="0">
                <a:solidFill>
                  <a:schemeClr val="accent3"/>
                </a:solidFill>
                <a:latin typeface="+mj-lt"/>
                <a:ea typeface="+mn-lt"/>
                <a:cs typeface="+mn-lt"/>
              </a:rPr>
              <a:t>CMD</a:t>
            </a:r>
            <a:endParaRPr lang="en-US" dirty="0">
              <a:solidFill>
                <a:schemeClr val="accent3"/>
              </a:solidFill>
              <a:latin typeface="+mj-lt"/>
              <a:ea typeface="+mn-lt"/>
              <a:cs typeface="+mn-lt"/>
            </a:endParaRPr>
          </a:p>
          <a:p>
            <a:pPr marL="285750" indent="-285750">
              <a:lnSpc>
                <a:spcPct val="150000"/>
              </a:lnSpc>
              <a:buClr>
                <a:schemeClr val="tx1"/>
              </a:buClr>
              <a:buFont typeface="Wingdings" panose="05000000000000000000" pitchFamily="2" charset="2"/>
              <a:buChar char="§"/>
            </a:pPr>
            <a:r>
              <a:rPr lang="en-US" b="1" dirty="0">
                <a:latin typeface="+mj-lt"/>
                <a:ea typeface="+mn-lt"/>
                <a:cs typeface="+mn-lt"/>
              </a:rPr>
              <a:t> </a:t>
            </a:r>
            <a:r>
              <a:rPr lang="en-US" b="1" dirty="0">
                <a:solidFill>
                  <a:schemeClr val="accent3"/>
                </a:solidFill>
                <a:latin typeface="+mj-lt"/>
                <a:ea typeface="+mn-lt"/>
                <a:cs typeface="+mn-lt"/>
              </a:rPr>
              <a:t>VOLUME</a:t>
            </a:r>
            <a:r>
              <a:rPr lang="en-US" dirty="0">
                <a:latin typeface="+mj-lt"/>
                <a:ea typeface="+mn-lt"/>
                <a:cs typeface="+mn-lt"/>
              </a:rPr>
              <a:t>: allow access / link directory  with container and host machine</a:t>
            </a:r>
            <a:endParaRPr lang="en-US" dirty="0">
              <a:latin typeface="+mj-lt"/>
              <a:cs typeface="Times New Roman"/>
            </a:endParaRPr>
          </a:p>
          <a:p>
            <a:pPr marL="285750" indent="-285750">
              <a:lnSpc>
                <a:spcPct val="150000"/>
              </a:lnSpc>
              <a:buClr>
                <a:schemeClr val="tx1"/>
              </a:buClr>
              <a:buFont typeface="Wingdings" panose="05000000000000000000" pitchFamily="2" charset="2"/>
              <a:buChar char="§"/>
            </a:pPr>
            <a:r>
              <a:rPr lang="en-US" b="1" dirty="0">
                <a:latin typeface="+mj-lt"/>
                <a:ea typeface="+mn-lt"/>
                <a:cs typeface="+mn-lt"/>
              </a:rPr>
              <a:t> </a:t>
            </a:r>
            <a:r>
              <a:rPr lang="en-US" b="1" dirty="0">
                <a:solidFill>
                  <a:schemeClr val="accent3"/>
                </a:solidFill>
                <a:latin typeface="+mj-lt"/>
                <a:ea typeface="+mn-lt"/>
                <a:cs typeface="+mn-lt"/>
              </a:rPr>
              <a:t>RUN</a:t>
            </a:r>
            <a:r>
              <a:rPr lang="en-US" dirty="0">
                <a:latin typeface="+mj-lt"/>
                <a:ea typeface="+mn-lt"/>
                <a:cs typeface="+mn-lt"/>
              </a:rPr>
              <a:t>: used when want execute command in progress build image</a:t>
            </a:r>
            <a:endParaRPr lang="en-US" dirty="0">
              <a:latin typeface="+mj-lt"/>
              <a:ea typeface="+mn-lt"/>
              <a:cs typeface="Times New Roman"/>
            </a:endParaRPr>
          </a:p>
          <a:p>
            <a:pPr marL="285750" indent="-285750">
              <a:lnSpc>
                <a:spcPct val="150000"/>
              </a:lnSpc>
              <a:buClr>
                <a:schemeClr val="tx1"/>
              </a:buClr>
              <a:buFont typeface="Wingdings" panose="05000000000000000000" pitchFamily="2" charset="2"/>
              <a:buChar char="§"/>
            </a:pPr>
            <a:r>
              <a:rPr lang="en-US" b="1" dirty="0">
                <a:solidFill>
                  <a:schemeClr val="accent3"/>
                </a:solidFill>
                <a:latin typeface="+mj-lt"/>
                <a:ea typeface="+mn-lt"/>
                <a:cs typeface="+mn-lt"/>
              </a:rPr>
              <a:t> COPY</a:t>
            </a:r>
            <a:r>
              <a:rPr lang="en-US" dirty="0">
                <a:latin typeface="+mj-lt"/>
                <a:ea typeface="+mn-lt"/>
                <a:cs typeface="+mn-lt"/>
              </a:rPr>
              <a:t>: Copy  file from host machine to docker image. Can used URL file need copy</a:t>
            </a:r>
            <a:endParaRPr lang="en-US" dirty="0">
              <a:latin typeface="+mj-lt"/>
              <a:ea typeface="+mn-lt"/>
              <a:cs typeface="Times New Roman"/>
            </a:endParaRPr>
          </a:p>
          <a:p>
            <a:pPr marL="285750" indent="-285750">
              <a:lnSpc>
                <a:spcPct val="150000"/>
              </a:lnSpc>
              <a:buClr>
                <a:schemeClr val="tx1"/>
              </a:buClr>
              <a:buFont typeface="Wingdings" panose="05000000000000000000" pitchFamily="2" charset="2"/>
              <a:buChar char="§"/>
            </a:pPr>
            <a:r>
              <a:rPr lang="en-US" b="1" dirty="0">
                <a:latin typeface="+mj-lt"/>
                <a:ea typeface="+mn-lt"/>
                <a:cs typeface="+mn-lt"/>
              </a:rPr>
              <a:t> </a:t>
            </a:r>
            <a:r>
              <a:rPr lang="en-US" b="1" dirty="0">
                <a:solidFill>
                  <a:schemeClr val="accent3"/>
                </a:solidFill>
                <a:latin typeface="+mj-lt"/>
                <a:ea typeface="+mn-lt"/>
                <a:cs typeface="+mn-lt"/>
              </a:rPr>
              <a:t>ENTRYPOINT</a:t>
            </a:r>
            <a:r>
              <a:rPr lang="en-US" dirty="0">
                <a:latin typeface="+mj-lt"/>
                <a:ea typeface="+mn-lt"/>
                <a:cs typeface="+mn-lt"/>
              </a:rPr>
              <a:t>: define commands will first run when container run.</a:t>
            </a:r>
            <a:endParaRPr lang="en-US" dirty="0">
              <a:latin typeface="+mj-lt"/>
              <a:ea typeface="+mn-lt"/>
              <a:cs typeface="Times New Roman"/>
            </a:endParaRPr>
          </a:p>
          <a:p>
            <a:pPr marL="285750" indent="-285750">
              <a:lnSpc>
                <a:spcPct val="150000"/>
              </a:lnSpc>
              <a:buClr>
                <a:schemeClr val="tx1"/>
              </a:buClr>
              <a:buFont typeface="Wingdings" panose="05000000000000000000" pitchFamily="2" charset="2"/>
              <a:buChar char="§"/>
            </a:pPr>
            <a:r>
              <a:rPr lang="en-US" b="1" dirty="0">
                <a:latin typeface="+mj-lt"/>
                <a:ea typeface="+mn-lt"/>
                <a:cs typeface="+mn-lt"/>
              </a:rPr>
              <a:t> </a:t>
            </a:r>
            <a:r>
              <a:rPr lang="en-US" b="1" dirty="0">
                <a:solidFill>
                  <a:schemeClr val="accent3"/>
                </a:solidFill>
                <a:latin typeface="+mj-lt"/>
                <a:ea typeface="+mn-lt"/>
                <a:cs typeface="+mn-lt"/>
              </a:rPr>
              <a:t>CMD</a:t>
            </a:r>
            <a:r>
              <a:rPr lang="en-US" dirty="0">
                <a:latin typeface="+mj-lt"/>
                <a:ea typeface="+mn-lt"/>
                <a:cs typeface="+mn-lt"/>
              </a:rPr>
              <a:t>: define commands default when haven't ENTRYPOINT and Extra COMMANDS</a:t>
            </a:r>
            <a:endParaRPr lang="en-US" dirty="0">
              <a:latin typeface="+mj-lt"/>
              <a:cs typeface="Times New Roman"/>
            </a:endParaRPr>
          </a:p>
          <a:p>
            <a:endParaRPr lang="en-US" dirty="0">
              <a:latin typeface="+mj-lt"/>
            </a:endParaRPr>
          </a:p>
        </p:txBody>
      </p:sp>
    </p:spTree>
    <p:extLst>
      <p:ext uri="{BB962C8B-B14F-4D97-AF65-F5344CB8AC3E}">
        <p14:creationId xmlns:p14="http://schemas.microsoft.com/office/powerpoint/2010/main" val="10118315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7754112" y="522898"/>
            <a:ext cx="443788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38182"/>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cs typeface="Times New Roman"/>
              </a:rPr>
              <a:t>DOCKER COMPOSE</a:t>
            </a:r>
            <a:endParaRPr lang="en-US" sz="2800" dirty="0"/>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1400536" y="501786"/>
            <a:ext cx="5618968" cy="21112"/>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C07B092C-3EFD-4479-9EE1-6682FE231F06}"/>
              </a:ext>
            </a:extLst>
          </p:cNvPr>
          <p:cNvSpPr txBox="1">
            <a:spLocks/>
          </p:cNvSpPr>
          <p:nvPr/>
        </p:nvSpPr>
        <p:spPr>
          <a:xfrm>
            <a:off x="793683" y="894508"/>
            <a:ext cx="10140303" cy="365868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latin typeface="+mj-lt"/>
              <a:ea typeface="+mj-lt"/>
              <a:cs typeface="+mj-lt"/>
            </a:endParaRPr>
          </a:p>
          <a:p>
            <a:pPr>
              <a:buClr>
                <a:srgbClr val="F7F7F7"/>
              </a:buClr>
            </a:pPr>
            <a:r>
              <a:rPr lang="en-US" sz="1800" dirty="0">
                <a:latin typeface="+mj-lt"/>
                <a:ea typeface="+mj-lt"/>
                <a:cs typeface="+mj-lt"/>
              </a:rPr>
              <a:t>Compose is a tool for defining and running multi-container Docker applications. </a:t>
            </a:r>
          </a:p>
          <a:p>
            <a:pPr>
              <a:buClr>
                <a:srgbClr val="F7F7F7"/>
              </a:buClr>
            </a:pPr>
            <a:r>
              <a:rPr lang="en-US" sz="1800" dirty="0">
                <a:latin typeface="+mj-lt"/>
                <a:ea typeface="+mj-lt"/>
                <a:cs typeface="+mj-lt"/>
              </a:rPr>
              <a:t>With compose, you use a YAML file to configure the application’s services. </a:t>
            </a:r>
          </a:p>
          <a:p>
            <a:pPr>
              <a:buClr>
                <a:srgbClr val="F7F7F7"/>
              </a:buClr>
            </a:pPr>
            <a:r>
              <a:rPr lang="en-US" sz="1800" dirty="0">
                <a:latin typeface="+mj-lt"/>
                <a:ea typeface="+mj-lt"/>
                <a:cs typeface="+mj-lt"/>
              </a:rPr>
              <a:t>Using Compose is basically a three-step process:</a:t>
            </a:r>
          </a:p>
          <a:p>
            <a:pPr marL="457200" indent="-457200">
              <a:buClr>
                <a:srgbClr val="F7F7F7"/>
              </a:buClr>
              <a:buAutoNum type="arabicPeriod"/>
            </a:pPr>
            <a:r>
              <a:rPr lang="en-US" sz="1800" dirty="0">
                <a:latin typeface="+mj-lt"/>
                <a:ea typeface="+mj-lt"/>
                <a:cs typeface="+mj-lt"/>
              </a:rPr>
              <a:t>1. Define app’s environment with a </a:t>
            </a:r>
            <a:r>
              <a:rPr lang="en-US" sz="1800" dirty="0" err="1">
                <a:latin typeface="+mj-lt"/>
                <a:ea typeface="+mj-lt"/>
                <a:cs typeface="+mj-lt"/>
              </a:rPr>
              <a:t>Dockerfile</a:t>
            </a:r>
            <a:r>
              <a:rPr lang="en-US" sz="1800" dirty="0">
                <a:latin typeface="+mj-lt"/>
                <a:ea typeface="+mj-lt"/>
                <a:cs typeface="+mj-lt"/>
              </a:rPr>
              <a:t> so it can be reproduced anywhere.</a:t>
            </a:r>
            <a:endParaRPr lang="en-US" sz="1800" dirty="0">
              <a:latin typeface="+mj-lt"/>
              <a:cs typeface="Times New Roman"/>
            </a:endParaRPr>
          </a:p>
          <a:p>
            <a:pPr marL="457200" lvl="1" indent="0">
              <a:buNone/>
            </a:pPr>
            <a:r>
              <a:rPr lang="en-US" sz="1800" dirty="0">
                <a:latin typeface="+mj-lt"/>
                <a:ea typeface="+mj-lt"/>
                <a:cs typeface="+mj-lt"/>
              </a:rPr>
              <a:t>2. Define the services that make up app in docker-</a:t>
            </a:r>
            <a:r>
              <a:rPr lang="en-US" sz="1800" dirty="0" err="1">
                <a:latin typeface="+mj-lt"/>
                <a:ea typeface="+mj-lt"/>
                <a:cs typeface="+mj-lt"/>
              </a:rPr>
              <a:t>compose.yml</a:t>
            </a:r>
            <a:r>
              <a:rPr lang="en-US" sz="1800" dirty="0">
                <a:latin typeface="+mj-lt"/>
                <a:ea typeface="+mj-lt"/>
                <a:cs typeface="+mj-lt"/>
              </a:rPr>
              <a:t> so they can be run together in an isolated environment.</a:t>
            </a:r>
            <a:endParaRPr lang="en-US" sz="1800" dirty="0">
              <a:latin typeface="+mj-lt"/>
              <a:cs typeface="Times New Roman"/>
            </a:endParaRPr>
          </a:p>
          <a:p>
            <a:pPr marL="457200" lvl="1" indent="0">
              <a:buNone/>
            </a:pPr>
            <a:r>
              <a:rPr lang="en-US" sz="1800" dirty="0">
                <a:latin typeface="+mj-lt"/>
                <a:ea typeface="+mj-lt"/>
                <a:cs typeface="+mj-lt"/>
              </a:rPr>
              <a:t>3. Run docker compose up and the Docker command starts and runs entire app. You can alternatively run docker-compose up using the docker-compose binary.</a:t>
            </a:r>
            <a:endParaRPr lang="en-US" sz="1800" dirty="0">
              <a:latin typeface="+mj-lt"/>
            </a:endParaRPr>
          </a:p>
          <a:p>
            <a:pPr>
              <a:buClr>
                <a:srgbClr val="F7F7F7"/>
              </a:buClr>
            </a:pPr>
            <a:endParaRPr lang="en-US" b="1" dirty="0">
              <a:latin typeface="Century Gothic"/>
              <a:cs typeface="Times New Roman"/>
            </a:endParaRPr>
          </a:p>
        </p:txBody>
      </p:sp>
      <p:pic>
        <p:nvPicPr>
          <p:cNvPr id="9" name="Picture 8" descr="Graphical user interface, application&#10;&#10;Description automatically generated">
            <a:extLst>
              <a:ext uri="{FF2B5EF4-FFF2-40B4-BE49-F238E27FC236}">
                <a16:creationId xmlns:a16="http://schemas.microsoft.com/office/drawing/2014/main" id="{40FBCE15-23FF-4D6F-B37B-72A5F62FC98E}"/>
              </a:ext>
            </a:extLst>
          </p:cNvPr>
          <p:cNvPicPr>
            <a:picLocks noChangeAspect="1"/>
          </p:cNvPicPr>
          <p:nvPr/>
        </p:nvPicPr>
        <p:blipFill>
          <a:blip r:embed="rId3"/>
          <a:stretch>
            <a:fillRect/>
          </a:stretch>
        </p:blipFill>
        <p:spPr>
          <a:xfrm>
            <a:off x="7456240" y="4163377"/>
            <a:ext cx="3781096" cy="2171725"/>
          </a:xfrm>
          <a:prstGeom prst="rect">
            <a:avLst/>
          </a:prstGeom>
        </p:spPr>
      </p:pic>
    </p:spTree>
    <p:extLst>
      <p:ext uri="{BB962C8B-B14F-4D97-AF65-F5344CB8AC3E}">
        <p14:creationId xmlns:p14="http://schemas.microsoft.com/office/powerpoint/2010/main" val="11036932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32</a:t>
            </a:fld>
            <a:endParaRPr lang="en-US" dirty="0"/>
          </a:p>
        </p:txBody>
      </p:sp>
      <p:sp>
        <p:nvSpPr>
          <p:cNvPr id="3" name="Rectangle 2">
            <a:extLst>
              <a:ext uri="{FF2B5EF4-FFF2-40B4-BE49-F238E27FC236}">
                <a16:creationId xmlns:a16="http://schemas.microsoft.com/office/drawing/2014/main" id="{BDBDFE9A-DFE7-4758-8A74-6F5CD6F5C62E}"/>
              </a:ext>
            </a:extLst>
          </p:cNvPr>
          <p:cNvSpPr/>
          <p:nvPr/>
        </p:nvSpPr>
        <p:spPr>
          <a:xfrm>
            <a:off x="-115747" y="0"/>
            <a:ext cx="3900669" cy="685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A36F586-1850-4CF3-9DDA-A00DC1F5050D}"/>
              </a:ext>
            </a:extLst>
          </p:cNvPr>
          <p:cNvSpPr txBox="1"/>
          <p:nvPr/>
        </p:nvSpPr>
        <p:spPr>
          <a:xfrm>
            <a:off x="121920" y="1863524"/>
            <a:ext cx="3581979" cy="2123658"/>
          </a:xfrm>
          <a:prstGeom prst="rect">
            <a:avLst/>
          </a:prstGeom>
          <a:noFill/>
        </p:spPr>
        <p:txBody>
          <a:bodyPr wrap="square" rtlCol="0">
            <a:spAutoFit/>
          </a:bodyPr>
          <a:lstStyle/>
          <a:p>
            <a:r>
              <a:rPr lang="en-US" sz="4400" b="1" dirty="0">
                <a:solidFill>
                  <a:schemeClr val="bg1"/>
                </a:solidFill>
                <a:latin typeface="+mj-lt"/>
              </a:rPr>
              <a:t>DOCKER COMPOSE</a:t>
            </a:r>
          </a:p>
          <a:p>
            <a:r>
              <a:rPr lang="en-US" sz="4400" b="1" dirty="0">
                <a:solidFill>
                  <a:schemeClr val="bg1"/>
                </a:solidFill>
                <a:latin typeface="+mj-lt"/>
              </a:rPr>
              <a:t>COMMAND</a:t>
            </a:r>
          </a:p>
        </p:txBody>
      </p:sp>
      <p:sp>
        <p:nvSpPr>
          <p:cNvPr id="10" name="TextBox 9">
            <a:extLst>
              <a:ext uri="{FF2B5EF4-FFF2-40B4-BE49-F238E27FC236}">
                <a16:creationId xmlns:a16="http://schemas.microsoft.com/office/drawing/2014/main" id="{9617EE61-93CE-4C2E-AC64-DF6B8AED7FFE}"/>
              </a:ext>
            </a:extLst>
          </p:cNvPr>
          <p:cNvSpPr txBox="1"/>
          <p:nvPr/>
        </p:nvSpPr>
        <p:spPr>
          <a:xfrm>
            <a:off x="4882896" y="1703154"/>
            <a:ext cx="6156960" cy="3139321"/>
          </a:xfrm>
          <a:prstGeom prst="rect">
            <a:avLst/>
          </a:prstGeom>
          <a:noFill/>
        </p:spPr>
        <p:txBody>
          <a:bodyPr wrap="square">
            <a:spAutoFit/>
          </a:bodyPr>
          <a:lstStyle/>
          <a:p>
            <a:pPr marL="742950" lvl="1" indent="-285750">
              <a:buClr>
                <a:schemeClr val="tx1"/>
              </a:buClr>
              <a:buFont typeface="Wingdings" panose="05000000000000000000" pitchFamily="2" charset="2"/>
              <a:buChar char="Ø"/>
            </a:pPr>
            <a:r>
              <a:rPr lang="en-US" b="1" dirty="0">
                <a:latin typeface="+mj-lt"/>
                <a:cs typeface="Times New Roman"/>
              </a:rPr>
              <a:t>Start defined components in docker-</a:t>
            </a:r>
            <a:r>
              <a:rPr lang="en-US" b="1" dirty="0" err="1">
                <a:latin typeface="+mj-lt"/>
                <a:cs typeface="Times New Roman"/>
              </a:rPr>
              <a:t>compose.yml</a:t>
            </a:r>
            <a:endParaRPr lang="en-US" b="1" dirty="0">
              <a:latin typeface="+mj-lt"/>
              <a:cs typeface="Times New Roman"/>
            </a:endParaRPr>
          </a:p>
          <a:p>
            <a:pPr lvl="2">
              <a:buClr>
                <a:srgbClr val="F7F7F7"/>
              </a:buClr>
            </a:pPr>
            <a:r>
              <a:rPr lang="en-US" dirty="0">
                <a:latin typeface="+mj-lt"/>
                <a:cs typeface="Times New Roman"/>
              </a:rPr>
              <a:t>$ docker-compose up</a:t>
            </a:r>
            <a:endParaRPr lang="en-US" b="1" dirty="0">
              <a:latin typeface="+mj-lt"/>
              <a:cs typeface="Times New Roman"/>
            </a:endParaRPr>
          </a:p>
          <a:p>
            <a:pPr lvl="2"/>
            <a:r>
              <a:rPr lang="en-US" dirty="0">
                <a:latin typeface="+mj-lt"/>
                <a:cs typeface="Times New Roman"/>
              </a:rPr>
              <a:t>$ docker-compose up</a:t>
            </a:r>
          </a:p>
          <a:p>
            <a:pPr lvl="2"/>
            <a:endParaRPr lang="en-US" dirty="0">
              <a:latin typeface="+mj-lt"/>
              <a:cs typeface="Times New Roman"/>
            </a:endParaRPr>
          </a:p>
          <a:p>
            <a:pPr marL="742950" lvl="1" indent="-285750">
              <a:buFont typeface="Wingdings" panose="05000000000000000000" pitchFamily="2" charset="2"/>
              <a:buChar char="Ø"/>
            </a:pPr>
            <a:r>
              <a:rPr lang="en-US" b="1" dirty="0">
                <a:latin typeface="+mj-lt"/>
                <a:cs typeface="Times New Roman"/>
              </a:rPr>
              <a:t>Stop and remove components are created by docker-compose up</a:t>
            </a:r>
            <a:endParaRPr lang="en-US" b="1" dirty="0">
              <a:latin typeface="+mj-lt"/>
            </a:endParaRPr>
          </a:p>
          <a:p>
            <a:pPr lvl="2"/>
            <a:r>
              <a:rPr lang="en-US" dirty="0">
                <a:latin typeface="+mj-lt"/>
                <a:cs typeface="Times New Roman"/>
              </a:rPr>
              <a:t> $ docker-compose down</a:t>
            </a:r>
          </a:p>
          <a:p>
            <a:pPr lvl="2"/>
            <a:endParaRPr lang="en-US" dirty="0">
              <a:latin typeface="+mj-lt"/>
              <a:cs typeface="Times New Roman"/>
            </a:endParaRPr>
          </a:p>
          <a:p>
            <a:pPr marL="742950" lvl="1" indent="-285750">
              <a:buFont typeface="Wingdings" panose="05000000000000000000" pitchFamily="2" charset="2"/>
              <a:buChar char="Ø"/>
            </a:pPr>
            <a:r>
              <a:rPr lang="en-US" b="1" dirty="0">
                <a:latin typeface="+mj-lt"/>
                <a:cs typeface="Times New Roman"/>
              </a:rPr>
              <a:t>Show </a:t>
            </a:r>
            <a:r>
              <a:rPr lang="en-US" b="1" dirty="0" err="1">
                <a:latin typeface="+mj-lt"/>
                <a:cs typeface="Times New Roman"/>
              </a:rPr>
              <a:t>services's</a:t>
            </a:r>
            <a:r>
              <a:rPr lang="en-US" b="1" dirty="0">
                <a:latin typeface="+mj-lt"/>
                <a:cs typeface="Times New Roman"/>
              </a:rPr>
              <a:t> log</a:t>
            </a:r>
          </a:p>
          <a:p>
            <a:pPr lvl="2"/>
            <a:r>
              <a:rPr lang="en-US" dirty="0">
                <a:latin typeface="+mj-lt"/>
                <a:cs typeface="Times New Roman"/>
              </a:rPr>
              <a:t>  $ docker-compose log [service]</a:t>
            </a:r>
          </a:p>
        </p:txBody>
      </p:sp>
    </p:spTree>
    <p:extLst>
      <p:ext uri="{BB962C8B-B14F-4D97-AF65-F5344CB8AC3E}">
        <p14:creationId xmlns:p14="http://schemas.microsoft.com/office/powerpoint/2010/main" val="42592647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3" name="Rectangle 2">
            <a:extLst>
              <a:ext uri="{FF2B5EF4-FFF2-40B4-BE49-F238E27FC236}">
                <a16:creationId xmlns:a16="http://schemas.microsoft.com/office/drawing/2014/main" id="{BDBDFE9A-DFE7-4758-8A74-6F5CD6F5C62E}"/>
              </a:ext>
            </a:extLst>
          </p:cNvPr>
          <p:cNvSpPr/>
          <p:nvPr/>
        </p:nvSpPr>
        <p:spPr>
          <a:xfrm>
            <a:off x="8299062" y="0"/>
            <a:ext cx="3900669" cy="685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A36F586-1850-4CF3-9DDA-A00DC1F5050D}"/>
              </a:ext>
            </a:extLst>
          </p:cNvPr>
          <p:cNvSpPr txBox="1"/>
          <p:nvPr/>
        </p:nvSpPr>
        <p:spPr>
          <a:xfrm>
            <a:off x="8726849" y="2603051"/>
            <a:ext cx="3611316" cy="1077218"/>
          </a:xfrm>
          <a:prstGeom prst="rect">
            <a:avLst/>
          </a:prstGeom>
          <a:noFill/>
        </p:spPr>
        <p:txBody>
          <a:bodyPr wrap="square" rtlCol="0">
            <a:spAutoFit/>
          </a:bodyPr>
          <a:lstStyle/>
          <a:p>
            <a:r>
              <a:rPr lang="en-US" sz="3200" b="1" dirty="0">
                <a:solidFill>
                  <a:schemeClr val="bg1"/>
                </a:solidFill>
                <a:latin typeface="+mj-lt"/>
              </a:rPr>
              <a:t>DOCKER-COMPOSE.YML</a:t>
            </a:r>
          </a:p>
        </p:txBody>
      </p:sp>
      <p:pic>
        <p:nvPicPr>
          <p:cNvPr id="6" name="Picture 11" descr="Text&#10;&#10;Description automatically generated">
            <a:extLst>
              <a:ext uri="{FF2B5EF4-FFF2-40B4-BE49-F238E27FC236}">
                <a16:creationId xmlns:a16="http://schemas.microsoft.com/office/drawing/2014/main" id="{74FD9DB5-8FDC-4144-9BC8-97B3F2C382E9}"/>
              </a:ext>
            </a:extLst>
          </p:cNvPr>
          <p:cNvPicPr>
            <a:picLocks noChangeAspect="1"/>
          </p:cNvPicPr>
          <p:nvPr/>
        </p:nvPicPr>
        <p:blipFill>
          <a:blip r:embed="rId3"/>
          <a:stretch>
            <a:fillRect/>
          </a:stretch>
        </p:blipFill>
        <p:spPr>
          <a:xfrm>
            <a:off x="553739" y="264899"/>
            <a:ext cx="7336768" cy="6328201"/>
          </a:xfrm>
          <a:prstGeom prst="rect">
            <a:avLst/>
          </a:prstGeom>
        </p:spPr>
      </p:pic>
    </p:spTree>
    <p:extLst>
      <p:ext uri="{BB962C8B-B14F-4D97-AF65-F5344CB8AC3E}">
        <p14:creationId xmlns:p14="http://schemas.microsoft.com/office/powerpoint/2010/main" val="42072633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75">
          <a:fgClr>
            <a:schemeClr val="accent3">
              <a:lumMod val="75000"/>
            </a:schemeClr>
          </a:fgClr>
          <a:bgClr>
            <a:schemeClr val="bg1"/>
          </a:bgClr>
        </a:patt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1. LINUX BASIC COMMAND</a:t>
            </a:r>
            <a:endParaRPr lang="en-US" sz="2800" dirty="0">
              <a:solidFill>
                <a:schemeClr val="bg1"/>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xmlns="" val="1"/>
              </a:ext>
            </a:extLst>
          </p:cNvPr>
          <p:cNvSpPr/>
          <p:nvPr/>
        </p:nvSpPr>
        <p:spPr>
          <a:xfrm>
            <a:off x="4582061" y="4628280"/>
            <a:ext cx="3660775" cy="74099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SHORTCUT IN VIM</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xmlns="" val="1"/>
              </a:ext>
            </a:extLst>
          </p:cNvPr>
          <p:cNvSpPr/>
          <p:nvPr/>
        </p:nvSpPr>
        <p:spPr>
          <a:xfrm>
            <a:off x="4131088" y="4524398"/>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4624943" y="203735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smtClean="0"/>
              <a:t>WHAT IS A LINUX COMMAND?</a:t>
            </a:r>
            <a:endParaRPr lang="en-US" sz="1700" b="1"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xmlns="" val="1"/>
              </a:ext>
            </a:extLst>
          </p:cNvPr>
          <p:cNvSpPr/>
          <p:nvPr/>
        </p:nvSpPr>
        <p:spPr>
          <a:xfrm>
            <a:off x="4128325" y="1953151"/>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xmlns="" val="1"/>
              </a:ext>
            </a:extLst>
          </p:cNvPr>
          <p:cNvSpPr/>
          <p:nvPr/>
        </p:nvSpPr>
        <p:spPr>
          <a:xfrm>
            <a:off x="4598225" y="3348347"/>
            <a:ext cx="3660775" cy="740997"/>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HOW TO USE</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xmlns="" val="1"/>
              </a:ext>
            </a:extLst>
          </p:cNvPr>
          <p:cNvSpPr/>
          <p:nvPr/>
        </p:nvSpPr>
        <p:spPr>
          <a:xfrm>
            <a:off x="4112161" y="3248946"/>
            <a:ext cx="939800" cy="9398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23039CB-6301-417F-94FA-0360E85CC13F}"/>
              </a:ext>
            </a:extLst>
          </p:cNvPr>
          <p:cNvSpPr txBox="1"/>
          <p:nvPr/>
        </p:nvSpPr>
        <p:spPr>
          <a:xfrm>
            <a:off x="4280559" y="2194648"/>
            <a:ext cx="688768" cy="523220"/>
          </a:xfrm>
          <a:prstGeom prst="rect">
            <a:avLst/>
          </a:prstGeom>
          <a:noFill/>
        </p:spPr>
        <p:txBody>
          <a:bodyPr wrap="square" rtlCol="0">
            <a:spAutoFit/>
          </a:bodyPr>
          <a:lstStyle/>
          <a:p>
            <a:pPr algn="just"/>
            <a:r>
              <a:rPr lang="en-US" sz="2800" b="1" dirty="0">
                <a:solidFill>
                  <a:schemeClr val="bg1"/>
                </a:solidFill>
                <a:latin typeface="+mj-lt"/>
              </a:rPr>
              <a:t>1.1</a:t>
            </a:r>
          </a:p>
        </p:txBody>
      </p:sp>
      <p:sp>
        <p:nvSpPr>
          <p:cNvPr id="3" name="TextBox 2">
            <a:extLst>
              <a:ext uri="{FF2B5EF4-FFF2-40B4-BE49-F238E27FC236}">
                <a16:creationId xmlns:a16="http://schemas.microsoft.com/office/drawing/2014/main" id="{3835A579-4C0E-4282-90BA-53405C7926D8}"/>
              </a:ext>
            </a:extLst>
          </p:cNvPr>
          <p:cNvSpPr txBox="1"/>
          <p:nvPr/>
        </p:nvSpPr>
        <p:spPr>
          <a:xfrm>
            <a:off x="4214071" y="3465258"/>
            <a:ext cx="768307" cy="523220"/>
          </a:xfrm>
          <a:prstGeom prst="rect">
            <a:avLst/>
          </a:prstGeom>
          <a:noFill/>
        </p:spPr>
        <p:txBody>
          <a:bodyPr wrap="square" rtlCol="0">
            <a:spAutoFit/>
          </a:bodyPr>
          <a:lstStyle/>
          <a:p>
            <a:r>
              <a:rPr lang="en-US" sz="2800" b="1" dirty="0">
                <a:solidFill>
                  <a:schemeClr val="bg1"/>
                </a:solidFill>
                <a:latin typeface="+mj-lt"/>
              </a:rPr>
              <a:t>1.2</a:t>
            </a:r>
          </a:p>
        </p:txBody>
      </p:sp>
      <p:sp>
        <p:nvSpPr>
          <p:cNvPr id="5" name="TextBox 4">
            <a:extLst>
              <a:ext uri="{FF2B5EF4-FFF2-40B4-BE49-F238E27FC236}">
                <a16:creationId xmlns:a16="http://schemas.microsoft.com/office/drawing/2014/main" id="{DB534EA9-D48D-43CF-B896-F9AA14E27B10}"/>
              </a:ext>
            </a:extLst>
          </p:cNvPr>
          <p:cNvSpPr txBox="1"/>
          <p:nvPr/>
        </p:nvSpPr>
        <p:spPr>
          <a:xfrm>
            <a:off x="4251694" y="4724585"/>
            <a:ext cx="717633" cy="523220"/>
          </a:xfrm>
          <a:prstGeom prst="rect">
            <a:avLst/>
          </a:prstGeom>
          <a:noFill/>
        </p:spPr>
        <p:txBody>
          <a:bodyPr wrap="square" rtlCol="0">
            <a:spAutoFit/>
          </a:bodyPr>
          <a:lstStyle/>
          <a:p>
            <a:r>
              <a:rPr lang="en-US" sz="2800" b="1" dirty="0">
                <a:solidFill>
                  <a:schemeClr val="bg1"/>
                </a:solidFill>
                <a:latin typeface="+mj-lt"/>
              </a:rPr>
              <a:t>1.3</a:t>
            </a:r>
          </a:p>
        </p:txBody>
      </p:sp>
    </p:spTree>
    <p:extLst>
      <p:ext uri="{BB962C8B-B14F-4D97-AF65-F5344CB8AC3E}">
        <p14:creationId xmlns:p14="http://schemas.microsoft.com/office/powerpoint/2010/main" val="1009374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570976" y="522898"/>
            <a:ext cx="362102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5392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WHAT IS A LINUX COMMAND</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60883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5216" y="963168"/>
            <a:ext cx="10984992" cy="2308324"/>
          </a:xfrm>
          <a:prstGeom prst="rect">
            <a:avLst/>
          </a:prstGeom>
          <a:noFill/>
        </p:spPr>
        <p:txBody>
          <a:bodyPr wrap="square" rtlCol="0">
            <a:spAutoFit/>
          </a:bodyPr>
          <a:lstStyle/>
          <a:p>
            <a:r>
              <a:rPr lang="en-US" sz="1600" b="1" dirty="0">
                <a:latin typeface="+mj-lt"/>
              </a:rPr>
              <a:t>A Linux command </a:t>
            </a:r>
            <a:r>
              <a:rPr lang="en-US" sz="1600" dirty="0">
                <a:latin typeface="+mj-lt"/>
              </a:rPr>
              <a:t>is a program or utility that runs on the command line. A command line is an interface that accepts lines of text and processes them into instructions for your computer.</a:t>
            </a:r>
          </a:p>
          <a:p>
            <a:endParaRPr lang="en-US" sz="1600" dirty="0">
              <a:latin typeface="+mj-lt"/>
            </a:endParaRPr>
          </a:p>
          <a:p>
            <a:r>
              <a:rPr lang="en-US" sz="1600" dirty="0">
                <a:latin typeface="+mj-lt"/>
              </a:rPr>
              <a:t>Any graphical user interface (GUI) is just an abstraction of command-line programs. For example, when you close a window by clicking on the “X,” there’s a command running behind that action.</a:t>
            </a:r>
          </a:p>
          <a:p>
            <a:endParaRPr lang="en-US" sz="1600" dirty="0">
              <a:latin typeface="+mj-lt"/>
            </a:endParaRPr>
          </a:p>
          <a:p>
            <a:r>
              <a:rPr lang="en-US" sz="1600" dirty="0">
                <a:latin typeface="+mj-lt"/>
              </a:rPr>
              <a:t>A flag is a way we can pass options to the command you run. Most Linux commands have a help page that we can call with the flag -h. Most of the time, flags are optional.</a:t>
            </a:r>
          </a:p>
          <a:p>
            <a:endParaRPr lang="en-US" sz="1600" dirty="0">
              <a:latin typeface="+mj-lt"/>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4148" y="3197103"/>
            <a:ext cx="5708771" cy="2959858"/>
          </a:xfrm>
          <a:prstGeom prst="rect">
            <a:avLst/>
          </a:prstGeom>
        </p:spPr>
      </p:pic>
      <p:sp>
        <p:nvSpPr>
          <p:cNvPr id="16" name="TextBox 15"/>
          <p:cNvSpPr txBox="1"/>
          <p:nvPr/>
        </p:nvSpPr>
        <p:spPr>
          <a:xfrm>
            <a:off x="585216" y="3161764"/>
            <a:ext cx="4767072" cy="2308324"/>
          </a:xfrm>
          <a:prstGeom prst="rect">
            <a:avLst/>
          </a:prstGeom>
          <a:noFill/>
        </p:spPr>
        <p:txBody>
          <a:bodyPr wrap="square" rtlCol="0">
            <a:spAutoFit/>
          </a:bodyPr>
          <a:lstStyle/>
          <a:p>
            <a:r>
              <a:rPr lang="en-US" sz="1600" dirty="0">
                <a:latin typeface="+mj-lt"/>
              </a:rPr>
              <a:t>An argument or parameter is the input we give to a command so it can run properly. In most cases, the argument is a file path, but it can be anything you type in the terminal.</a:t>
            </a:r>
          </a:p>
          <a:p>
            <a:endParaRPr lang="en-US" sz="1600" dirty="0">
              <a:latin typeface="+mj-lt"/>
            </a:endParaRPr>
          </a:p>
          <a:p>
            <a:r>
              <a:rPr lang="en-US" sz="1600" dirty="0">
                <a:latin typeface="+mj-lt"/>
              </a:rPr>
              <a:t>You can invoke flags using hyphens (-) and double hyphens (--), while argument execution depends on the order in which you pass them to the function.</a:t>
            </a:r>
            <a:endParaRPr lang="vi-VN" sz="1600" dirty="0">
              <a:latin typeface="+mj-lt"/>
            </a:endParaRPr>
          </a:p>
        </p:txBody>
      </p:sp>
    </p:spTree>
    <p:extLst>
      <p:ext uri="{BB962C8B-B14F-4D97-AF65-F5344CB8AC3E}">
        <p14:creationId xmlns:p14="http://schemas.microsoft.com/office/powerpoint/2010/main" val="1061713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a:extLst>
              <a:ext uri="{FF2B5EF4-FFF2-40B4-BE49-F238E27FC236}">
                <a16:creationId xmlns:a16="http://schemas.microsoft.com/office/drawing/2014/main" id="{8891B7C5-E8B1-45CE-8622-7B5B47070CA0}"/>
              </a:ext>
            </a:extLst>
          </p:cNvPr>
          <p:cNvSpPr>
            <a:spLocks noGrp="1"/>
          </p:cNvSpPr>
          <p:nvPr>
            <p:ph idx="1"/>
          </p:nvPr>
        </p:nvSpPr>
        <p:spPr>
          <a:xfrm>
            <a:off x="807522" y="987425"/>
            <a:ext cx="10547866" cy="4873625"/>
          </a:xfrm>
        </p:spPr>
        <p:txBody>
          <a:bodyPr>
            <a:normAutofit/>
          </a:bodyPr>
          <a:lstStyle/>
          <a:p>
            <a:pPr>
              <a:buFont typeface="Wingdings" panose="05000000000000000000" pitchFamily="2" charset="2"/>
              <a:buChar char="v"/>
            </a:pPr>
            <a:r>
              <a:rPr lang="en-US" sz="2000" b="1" dirty="0">
                <a:latin typeface="+mj-lt"/>
              </a:rPr>
              <a:t>ls: </a:t>
            </a:r>
            <a:r>
              <a:rPr lang="en-US" sz="1800" b="1" dirty="0">
                <a:solidFill>
                  <a:srgbClr val="000000"/>
                </a:solidFill>
                <a:latin typeface="+mj-lt"/>
              </a:rPr>
              <a:t>	</a:t>
            </a:r>
          </a:p>
          <a:p>
            <a:pPr lvl="1"/>
            <a:r>
              <a:rPr lang="en-US" sz="1800" b="1" dirty="0">
                <a:solidFill>
                  <a:srgbClr val="000000"/>
                </a:solidFill>
                <a:latin typeface="+mj-lt"/>
              </a:rPr>
              <a:t> [ ls ] : </a:t>
            </a:r>
            <a:r>
              <a:rPr lang="en-US" sz="1800" dirty="0">
                <a:solidFill>
                  <a:srgbClr val="000000"/>
                </a:solidFill>
                <a:latin typeface="+mj-lt"/>
              </a:rPr>
              <a:t>list all files and directories.</a:t>
            </a:r>
            <a:r>
              <a:rPr lang="en-US" sz="1800" b="1" dirty="0">
                <a:solidFill>
                  <a:srgbClr val="000000"/>
                </a:solidFill>
                <a:latin typeface="+mj-lt"/>
              </a:rPr>
              <a:t>	</a:t>
            </a:r>
          </a:p>
          <a:p>
            <a:pPr lvl="1"/>
            <a:r>
              <a:rPr lang="en-US" sz="1800" b="1" dirty="0">
                <a:solidFill>
                  <a:srgbClr val="000000"/>
                </a:solidFill>
                <a:latin typeface="+mj-lt"/>
              </a:rPr>
              <a:t> [ ls -a ] : </a:t>
            </a:r>
            <a:r>
              <a:rPr lang="en-US" sz="1800" b="0" i="0" dirty="0">
                <a:solidFill>
                  <a:srgbClr val="292929"/>
                </a:solidFill>
                <a:effectLst/>
                <a:latin typeface="+mj-lt"/>
              </a:rPr>
              <a:t>Adding -a shows you the hidden files also. Hidden files are the files 			beginning with a dot(.)</a:t>
            </a:r>
            <a:r>
              <a:rPr lang="en-US" sz="1800" dirty="0">
                <a:solidFill>
                  <a:srgbClr val="292929"/>
                </a:solidFill>
                <a:latin typeface="+mj-lt"/>
              </a:rPr>
              <a:t>	</a:t>
            </a:r>
          </a:p>
          <a:p>
            <a:pPr lvl="1"/>
            <a:r>
              <a:rPr lang="en-US" sz="1800" b="1" dirty="0">
                <a:solidFill>
                  <a:srgbClr val="292929"/>
                </a:solidFill>
                <a:latin typeface="+mj-lt"/>
              </a:rPr>
              <a:t> [ ls -l ] : </a:t>
            </a:r>
            <a:r>
              <a:rPr lang="en-US" sz="1800" b="0" i="0" dirty="0">
                <a:solidFill>
                  <a:srgbClr val="292929"/>
                </a:solidFill>
                <a:effectLst/>
                <a:latin typeface="+mj-lt"/>
              </a:rPr>
              <a:t>gives you various information like permissions, owner of the file, size of the file or directory ( in bytes ), date and time of modification.</a:t>
            </a:r>
            <a:endParaRPr lang="en-US" sz="1800" dirty="0">
              <a:solidFill>
                <a:srgbClr val="292929"/>
              </a:solidFill>
              <a:latin typeface="+mj-lt"/>
            </a:endParaRPr>
          </a:p>
          <a:p>
            <a:pPr>
              <a:buFont typeface="Wingdings" panose="05000000000000000000" pitchFamily="2" charset="2"/>
              <a:buChar char="v"/>
            </a:pPr>
            <a:r>
              <a:rPr lang="en-US" sz="2000" b="1" dirty="0">
                <a:latin typeface="+mj-lt"/>
              </a:rPr>
              <a:t>cd: </a:t>
            </a:r>
          </a:p>
          <a:p>
            <a:pPr lvl="1"/>
            <a:r>
              <a:rPr lang="en-US" sz="1800" b="1" dirty="0">
                <a:solidFill>
                  <a:srgbClr val="000000"/>
                </a:solidFill>
                <a:latin typeface="+mj-lt"/>
              </a:rPr>
              <a:t>[cd Downloads] : </a:t>
            </a:r>
            <a:r>
              <a:rPr lang="en-US" sz="1800" dirty="0">
                <a:solidFill>
                  <a:srgbClr val="000000"/>
                </a:solidFill>
                <a:latin typeface="+mj-lt"/>
              </a:rPr>
              <a:t>takes you to the home Downloads directory.</a:t>
            </a:r>
          </a:p>
          <a:p>
            <a:pPr lvl="1"/>
            <a:r>
              <a:rPr lang="en-US" sz="1800" b="1" dirty="0">
                <a:solidFill>
                  <a:srgbClr val="000000"/>
                </a:solidFill>
                <a:latin typeface="+mj-lt"/>
              </a:rPr>
              <a:t>[cd ..] : </a:t>
            </a:r>
            <a:r>
              <a:rPr lang="en-US" sz="1800" dirty="0">
                <a:solidFill>
                  <a:srgbClr val="222222"/>
                </a:solidFill>
                <a:latin typeface="+mj-lt"/>
              </a:rPr>
              <a:t>t</a:t>
            </a:r>
            <a:r>
              <a:rPr lang="en-US" sz="1800" b="0" i="0" dirty="0">
                <a:solidFill>
                  <a:srgbClr val="222222"/>
                </a:solidFill>
                <a:effectLst/>
                <a:latin typeface="+mj-lt"/>
              </a:rPr>
              <a:t>akes you up one directory level.</a:t>
            </a:r>
            <a:endParaRPr lang="en-US" sz="1800" b="0" i="0" dirty="0">
              <a:solidFill>
                <a:srgbClr val="292929"/>
              </a:solidFill>
              <a:effectLst/>
              <a:latin typeface="+mj-lt"/>
            </a:endParaRPr>
          </a:p>
          <a:p>
            <a:pPr lvl="1"/>
            <a:r>
              <a:rPr lang="en-US" sz="1800" b="1" dirty="0">
                <a:solidFill>
                  <a:srgbClr val="292929"/>
                </a:solidFill>
                <a:latin typeface="+mj-lt"/>
              </a:rPr>
              <a:t>[cd  -] : </a:t>
            </a:r>
            <a:r>
              <a:rPr lang="en-US" sz="1800" dirty="0">
                <a:solidFill>
                  <a:srgbClr val="222222"/>
                </a:solidFill>
                <a:latin typeface="+mj-lt"/>
              </a:rPr>
              <a:t>t</a:t>
            </a:r>
            <a:r>
              <a:rPr lang="en-US" sz="1800" b="0" i="0" dirty="0">
                <a:solidFill>
                  <a:srgbClr val="222222"/>
                </a:solidFill>
                <a:effectLst/>
                <a:latin typeface="+mj-lt"/>
              </a:rPr>
              <a:t>akes you to the previous directory.</a:t>
            </a:r>
          </a:p>
          <a:p>
            <a:pPr>
              <a:buFont typeface="Wingdings" panose="05000000000000000000" pitchFamily="2" charset="2"/>
              <a:buChar char="v"/>
            </a:pPr>
            <a:r>
              <a:rPr lang="en-US" sz="2000" b="1" dirty="0">
                <a:latin typeface="+mj-lt"/>
              </a:rPr>
              <a:t>mv: </a:t>
            </a:r>
          </a:p>
          <a:p>
            <a:pPr lvl="1"/>
            <a:r>
              <a:rPr lang="en-US" sz="1800" b="1" dirty="0">
                <a:solidFill>
                  <a:srgbClr val="000000"/>
                </a:solidFill>
                <a:latin typeface="+mj-lt"/>
              </a:rPr>
              <a:t>[mv file1 </a:t>
            </a:r>
            <a:r>
              <a:rPr lang="en-US" sz="1800" b="1" dirty="0" err="1">
                <a:solidFill>
                  <a:srgbClr val="000000"/>
                </a:solidFill>
                <a:latin typeface="+mj-lt"/>
              </a:rPr>
              <a:t>a_dir</a:t>
            </a:r>
            <a:r>
              <a:rPr lang="en-US" sz="1800" b="1" dirty="0">
                <a:solidFill>
                  <a:srgbClr val="000000"/>
                </a:solidFill>
                <a:latin typeface="+mj-lt"/>
              </a:rPr>
              <a:t>] : </a:t>
            </a:r>
            <a:r>
              <a:rPr lang="en-US" sz="1800" dirty="0">
                <a:solidFill>
                  <a:srgbClr val="000000"/>
                </a:solidFill>
                <a:latin typeface="+mj-lt"/>
              </a:rPr>
              <a:t>move file into directory .</a:t>
            </a:r>
          </a:p>
          <a:p>
            <a:pPr lvl="1"/>
            <a:r>
              <a:rPr lang="en-US" sz="1800" b="1" dirty="0">
                <a:solidFill>
                  <a:srgbClr val="000000"/>
                </a:solidFill>
                <a:latin typeface="+mj-lt"/>
              </a:rPr>
              <a:t>[mv oldfile.txt newfile.txt] : </a:t>
            </a:r>
            <a:r>
              <a:rPr lang="en-US" sz="1800" dirty="0">
                <a:solidFill>
                  <a:srgbClr val="222222"/>
                </a:solidFill>
                <a:latin typeface="+mj-lt"/>
              </a:rPr>
              <a:t>rename a file </a:t>
            </a:r>
            <a:r>
              <a:rPr lang="en-US" sz="1800" b="0" i="0" dirty="0">
                <a:solidFill>
                  <a:srgbClr val="222222"/>
                </a:solidFill>
                <a:effectLst/>
                <a:latin typeface="+mj-lt"/>
              </a:rPr>
              <a:t>.</a:t>
            </a:r>
            <a:endParaRPr lang="en-US" sz="1800" b="0" i="0" dirty="0">
              <a:solidFill>
                <a:srgbClr val="292929"/>
              </a:solidFill>
              <a:effectLst/>
              <a:latin typeface="+mj-lt"/>
            </a:endParaRPr>
          </a:p>
          <a:p>
            <a:pPr lvl="1"/>
            <a:r>
              <a:rPr lang="en-US" sz="1800" b="1" dirty="0">
                <a:solidFill>
                  <a:srgbClr val="292929"/>
                </a:solidFill>
                <a:latin typeface="+mj-lt"/>
              </a:rPr>
              <a:t>[mv -n file1 </a:t>
            </a:r>
            <a:r>
              <a:rPr lang="en-US" sz="1800" b="1" dirty="0" err="1">
                <a:solidFill>
                  <a:srgbClr val="292929"/>
                </a:solidFill>
                <a:latin typeface="+mj-lt"/>
              </a:rPr>
              <a:t>some_dir</a:t>
            </a:r>
            <a:r>
              <a:rPr lang="en-US" sz="1800" b="1" dirty="0">
                <a:solidFill>
                  <a:srgbClr val="292929"/>
                </a:solidFill>
                <a:latin typeface="+mj-lt"/>
              </a:rPr>
              <a:t>] : </a:t>
            </a:r>
            <a:r>
              <a:rPr lang="en-US" sz="1800" dirty="0">
                <a:solidFill>
                  <a:srgbClr val="292929"/>
                </a:solidFill>
                <a:latin typeface="+mj-lt"/>
              </a:rPr>
              <a:t>avoid overwrite an existing file</a:t>
            </a:r>
            <a:r>
              <a:rPr lang="en-US" sz="1800" b="0" i="0" dirty="0">
                <a:solidFill>
                  <a:srgbClr val="222222"/>
                </a:solidFill>
                <a:effectLst/>
                <a:latin typeface="+mj-lt"/>
              </a:rPr>
              <a:t>.</a:t>
            </a:r>
            <a:endParaRPr lang="en-US" sz="1800" b="1" dirty="0">
              <a:latin typeface="+mj-lt"/>
            </a:endParaRPr>
          </a:p>
          <a:p>
            <a:pPr lvl="1"/>
            <a:endParaRPr lang="en-US" sz="1800" b="0" i="0" dirty="0">
              <a:solidFill>
                <a:srgbClr val="292929"/>
              </a:solidFill>
              <a:effectLst/>
              <a:latin typeface="+mj-lt"/>
            </a:endParaRP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7205472" y="522898"/>
            <a:ext cx="49865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HOW TO USE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flipV="1">
            <a:off x="0" y="512064"/>
            <a:ext cx="4986528" cy="10834"/>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784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a:extLst>
              <a:ext uri="{FF2B5EF4-FFF2-40B4-BE49-F238E27FC236}">
                <a16:creationId xmlns:a16="http://schemas.microsoft.com/office/drawing/2014/main" id="{8891B7C5-E8B1-45CE-8622-7B5B47070CA0}"/>
              </a:ext>
            </a:extLst>
          </p:cNvPr>
          <p:cNvSpPr>
            <a:spLocks noGrp="1"/>
          </p:cNvSpPr>
          <p:nvPr>
            <p:ph idx="1"/>
          </p:nvPr>
        </p:nvSpPr>
        <p:spPr>
          <a:xfrm>
            <a:off x="807522" y="987425"/>
            <a:ext cx="10547866" cy="4873625"/>
          </a:xfrm>
        </p:spPr>
        <p:txBody>
          <a:bodyPr>
            <a:normAutofit/>
          </a:bodyPr>
          <a:lstStyle/>
          <a:p>
            <a:pPr>
              <a:buFont typeface="Wingdings" panose="05000000000000000000" pitchFamily="2" charset="2"/>
              <a:buChar char="v"/>
            </a:pPr>
            <a:r>
              <a:rPr lang="en-US" sz="2000" b="1" dirty="0">
                <a:solidFill>
                  <a:srgbClr val="000000"/>
                </a:solidFill>
                <a:latin typeface="+mj-lt"/>
              </a:rPr>
              <a:t>rm: </a:t>
            </a:r>
            <a:r>
              <a:rPr lang="en-US" sz="1800" dirty="0">
                <a:latin typeface="+mj-lt"/>
              </a:rPr>
              <a:t>rm [OPTION] FILE</a:t>
            </a:r>
            <a:endParaRPr lang="en-US" sz="1800" dirty="0">
              <a:solidFill>
                <a:srgbClr val="000000"/>
              </a:solidFill>
              <a:latin typeface="+mj-lt"/>
            </a:endParaRPr>
          </a:p>
          <a:p>
            <a:pPr lvl="1"/>
            <a:r>
              <a:rPr lang="en-US" sz="1800" b="1" dirty="0">
                <a:solidFill>
                  <a:srgbClr val="000000"/>
                </a:solidFill>
                <a:latin typeface="+mj-lt"/>
              </a:rPr>
              <a:t>[rm file.txt] : </a:t>
            </a:r>
            <a:r>
              <a:rPr lang="en-US" sz="1800" dirty="0">
                <a:solidFill>
                  <a:srgbClr val="000000"/>
                </a:solidFill>
                <a:latin typeface="+mj-lt"/>
              </a:rPr>
              <a:t>remove file.</a:t>
            </a:r>
            <a:r>
              <a:rPr lang="en-US" sz="1800" b="1" dirty="0">
                <a:solidFill>
                  <a:srgbClr val="000000"/>
                </a:solidFill>
                <a:latin typeface="+mj-lt"/>
              </a:rPr>
              <a:t>	</a:t>
            </a:r>
          </a:p>
          <a:p>
            <a:pPr lvl="1"/>
            <a:r>
              <a:rPr lang="en-US" sz="1800" b="1" dirty="0">
                <a:solidFill>
                  <a:srgbClr val="000000"/>
                </a:solidFill>
                <a:latin typeface="+mj-lt"/>
              </a:rPr>
              <a:t>[rm -rf] : </a:t>
            </a:r>
            <a:r>
              <a:rPr lang="en-US" sz="1800" dirty="0">
                <a:solidFill>
                  <a:srgbClr val="222222"/>
                </a:solidFill>
                <a:latin typeface="+mj-lt"/>
              </a:rPr>
              <a:t>t</a:t>
            </a:r>
            <a:r>
              <a:rPr lang="en-US" sz="1800" b="0" i="0" dirty="0">
                <a:solidFill>
                  <a:srgbClr val="222222"/>
                </a:solidFill>
                <a:effectLst/>
                <a:latin typeface="+mj-lt"/>
              </a:rPr>
              <a:t>akes you up one directory level.</a:t>
            </a:r>
            <a:r>
              <a:rPr lang="en-US" sz="1800" dirty="0">
                <a:solidFill>
                  <a:srgbClr val="292929"/>
                </a:solidFill>
                <a:latin typeface="+mj-lt"/>
              </a:rPr>
              <a:t>	</a:t>
            </a:r>
          </a:p>
          <a:p>
            <a:pPr lvl="1"/>
            <a:r>
              <a:rPr lang="en-US" sz="1800" b="1" dirty="0">
                <a:solidFill>
                  <a:srgbClr val="292929"/>
                </a:solidFill>
                <a:latin typeface="+mj-lt"/>
              </a:rPr>
              <a:t>[ ls -l ] : </a:t>
            </a:r>
            <a:r>
              <a:rPr lang="en-US" sz="1800" b="0" i="0" dirty="0">
                <a:solidFill>
                  <a:srgbClr val="292929"/>
                </a:solidFill>
                <a:effectLst/>
                <a:latin typeface="+mj-lt"/>
              </a:rPr>
              <a:t>gives various information like permissions, owner of the file, size of the file or directory ( in bytes ), date and time of modification.</a:t>
            </a:r>
            <a:endParaRPr lang="en-US" sz="1800" dirty="0">
              <a:solidFill>
                <a:srgbClr val="292929"/>
              </a:solidFill>
              <a:latin typeface="+mj-lt"/>
            </a:endParaRPr>
          </a:p>
          <a:p>
            <a:pPr>
              <a:buFont typeface="Wingdings" panose="05000000000000000000" pitchFamily="2" charset="2"/>
              <a:buChar char="v"/>
            </a:pPr>
            <a:r>
              <a:rPr lang="en-US" sz="2000" b="1" dirty="0" err="1">
                <a:latin typeface="+mj-lt"/>
              </a:rPr>
              <a:t>mkdir</a:t>
            </a:r>
            <a:r>
              <a:rPr lang="en-US" sz="2000" b="1" dirty="0">
                <a:latin typeface="+mj-lt"/>
              </a:rPr>
              <a:t>: </a:t>
            </a:r>
            <a:r>
              <a:rPr lang="en-US" sz="1800" dirty="0" err="1">
                <a:latin typeface="+mj-lt"/>
              </a:rPr>
              <a:t>mkdir</a:t>
            </a:r>
            <a:r>
              <a:rPr lang="en-US" sz="1800" dirty="0">
                <a:latin typeface="+mj-lt"/>
              </a:rPr>
              <a:t> [OPTION] DIRECTORY</a:t>
            </a:r>
          </a:p>
          <a:p>
            <a:pPr lvl="1"/>
            <a:r>
              <a:rPr lang="en-US" sz="1800" b="0" i="0" dirty="0">
                <a:solidFill>
                  <a:srgbClr val="373737"/>
                </a:solidFill>
                <a:effectLst/>
                <a:latin typeface="+mj-lt"/>
              </a:rPr>
              <a:t>create new directories if they do not already exist on the file systems</a:t>
            </a:r>
            <a:r>
              <a:rPr lang="en-US" sz="1800" dirty="0">
                <a:solidFill>
                  <a:srgbClr val="000000"/>
                </a:solidFill>
                <a:latin typeface="+mj-lt"/>
              </a:rPr>
              <a:t>.</a:t>
            </a:r>
          </a:p>
          <a:p>
            <a:pPr>
              <a:buFont typeface="Wingdings" panose="05000000000000000000" pitchFamily="2" charset="2"/>
              <a:buChar char="v"/>
            </a:pPr>
            <a:r>
              <a:rPr lang="en-US" sz="2000" b="1" dirty="0">
                <a:latin typeface="+mj-lt"/>
              </a:rPr>
              <a:t>cat: </a:t>
            </a:r>
            <a:r>
              <a:rPr lang="en-US" sz="1800" dirty="0">
                <a:latin typeface="+mj-lt"/>
              </a:rPr>
              <a:t>cat [OPTION] FILE</a:t>
            </a:r>
          </a:p>
          <a:p>
            <a:pPr lvl="1"/>
            <a:r>
              <a:rPr lang="en-US" sz="1800" b="1" dirty="0">
                <a:solidFill>
                  <a:srgbClr val="000000"/>
                </a:solidFill>
                <a:latin typeface="+mj-lt"/>
              </a:rPr>
              <a:t>[cat –n filename] : </a:t>
            </a:r>
            <a:r>
              <a:rPr lang="en-US" sz="1800" b="0" i="0" dirty="0">
                <a:solidFill>
                  <a:srgbClr val="404040"/>
                </a:solidFill>
                <a:effectLst/>
                <a:latin typeface="+mj-lt"/>
              </a:rPr>
              <a:t>to display the contents of a file with each line numbered</a:t>
            </a:r>
            <a:r>
              <a:rPr lang="en-US" sz="1800" dirty="0">
                <a:solidFill>
                  <a:srgbClr val="000000"/>
                </a:solidFill>
                <a:latin typeface="+mj-lt"/>
              </a:rPr>
              <a:t>.</a:t>
            </a:r>
          </a:p>
          <a:p>
            <a:pPr lvl="1"/>
            <a:r>
              <a:rPr lang="en-US" sz="1800" b="1" dirty="0">
                <a:solidFill>
                  <a:srgbClr val="000000"/>
                </a:solidFill>
                <a:latin typeface="+mj-lt"/>
              </a:rPr>
              <a:t>[cat filename] : </a:t>
            </a:r>
            <a:r>
              <a:rPr lang="en-US" sz="1800" dirty="0">
                <a:solidFill>
                  <a:srgbClr val="222222"/>
                </a:solidFill>
                <a:latin typeface="+mj-lt"/>
              </a:rPr>
              <a:t>read file</a:t>
            </a:r>
            <a:r>
              <a:rPr lang="en-US" sz="1800" b="0" i="0" dirty="0">
                <a:solidFill>
                  <a:srgbClr val="222222"/>
                </a:solidFill>
                <a:effectLst/>
                <a:latin typeface="+mj-lt"/>
              </a:rPr>
              <a:t>.</a:t>
            </a:r>
            <a:endParaRPr lang="en-US" sz="1800" b="0" i="0" dirty="0">
              <a:solidFill>
                <a:srgbClr val="292929"/>
              </a:solidFill>
              <a:effectLst/>
              <a:latin typeface="+mj-lt"/>
            </a:endParaRPr>
          </a:p>
          <a:p>
            <a:pPr lvl="1"/>
            <a:r>
              <a:rPr lang="en-US" sz="1800" b="1" dirty="0">
                <a:solidFill>
                  <a:srgbClr val="292929"/>
                </a:solidFill>
                <a:latin typeface="+mj-lt"/>
              </a:rPr>
              <a:t>[cat &gt; filename] : </a:t>
            </a:r>
            <a:r>
              <a:rPr lang="en-US" sz="1800" dirty="0">
                <a:solidFill>
                  <a:srgbClr val="292929"/>
                </a:solidFill>
                <a:latin typeface="+mj-lt"/>
              </a:rPr>
              <a:t>write to file</a:t>
            </a:r>
            <a:r>
              <a:rPr lang="en-US" sz="1800" b="0" i="0" dirty="0">
                <a:solidFill>
                  <a:srgbClr val="222222"/>
                </a:solidFill>
                <a:effectLst/>
                <a:latin typeface="+mj-lt"/>
              </a:rPr>
              <a:t>.</a:t>
            </a:r>
            <a:endParaRPr lang="en-US" sz="1800" b="1" dirty="0">
              <a:latin typeface="+mj-lt"/>
            </a:endParaRPr>
          </a:p>
          <a:p>
            <a:pPr lvl="1"/>
            <a:endParaRPr lang="en-US" sz="1800" b="0" i="0" dirty="0">
              <a:solidFill>
                <a:srgbClr val="292929"/>
              </a:solidFill>
              <a:effectLst/>
              <a:latin typeface="+mj-lt"/>
            </a:endParaRP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7205472" y="522898"/>
            <a:ext cx="49865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HOW TO USE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flipV="1">
            <a:off x="0" y="512064"/>
            <a:ext cx="4986528" cy="10834"/>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56E14EC-AE29-48ED-9D01-A5E485285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4726114"/>
            <a:ext cx="8052303" cy="955358"/>
          </a:xfrm>
          <a:prstGeom prst="rect">
            <a:avLst/>
          </a:prstGeom>
        </p:spPr>
      </p:pic>
    </p:spTree>
    <p:extLst>
      <p:ext uri="{BB962C8B-B14F-4D97-AF65-F5344CB8AC3E}">
        <p14:creationId xmlns:p14="http://schemas.microsoft.com/office/powerpoint/2010/main" val="4191539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a:extLst>
              <a:ext uri="{FF2B5EF4-FFF2-40B4-BE49-F238E27FC236}">
                <a16:creationId xmlns:a16="http://schemas.microsoft.com/office/drawing/2014/main" id="{8891B7C5-E8B1-45CE-8622-7B5B47070CA0}"/>
              </a:ext>
            </a:extLst>
          </p:cNvPr>
          <p:cNvSpPr>
            <a:spLocks noGrp="1"/>
          </p:cNvSpPr>
          <p:nvPr>
            <p:ph idx="1"/>
          </p:nvPr>
        </p:nvSpPr>
        <p:spPr>
          <a:xfrm>
            <a:off x="807522" y="987425"/>
            <a:ext cx="10547866" cy="4873625"/>
          </a:xfrm>
        </p:spPr>
        <p:txBody>
          <a:bodyPr>
            <a:normAutofit/>
          </a:bodyPr>
          <a:lstStyle/>
          <a:p>
            <a:pPr>
              <a:buFont typeface="Wingdings" panose="05000000000000000000" pitchFamily="2" charset="2"/>
              <a:buChar char="v"/>
            </a:pPr>
            <a:r>
              <a:rPr lang="en-US" sz="2000" b="1" dirty="0">
                <a:latin typeface="+mj-lt"/>
              </a:rPr>
              <a:t>sed: </a:t>
            </a:r>
            <a:r>
              <a:rPr lang="en-US" sz="1800" b="1" dirty="0">
                <a:solidFill>
                  <a:srgbClr val="000000"/>
                </a:solidFill>
                <a:latin typeface="+mj-lt"/>
              </a:rPr>
              <a:t>	</a:t>
            </a:r>
            <a:r>
              <a:rPr lang="en-US" sz="1800" dirty="0">
                <a:solidFill>
                  <a:srgbClr val="000000"/>
                </a:solidFill>
                <a:latin typeface="+mj-lt"/>
              </a:rPr>
              <a:t>sed [OPTIONS] [SCRIPT] FILE</a:t>
            </a:r>
          </a:p>
          <a:p>
            <a:pPr lvl="1"/>
            <a:r>
              <a:rPr lang="en-US" sz="1800" b="1" dirty="0">
                <a:solidFill>
                  <a:srgbClr val="000000"/>
                </a:solidFill>
                <a:latin typeface="+mj-lt"/>
              </a:rPr>
              <a:t> [sed ‘-s/</a:t>
            </a:r>
            <a:r>
              <a:rPr lang="en-US" sz="1800" b="1" dirty="0" err="1">
                <a:solidFill>
                  <a:srgbClr val="000000"/>
                </a:solidFill>
                <a:latin typeface="+mj-lt"/>
              </a:rPr>
              <a:t>old_word</a:t>
            </a:r>
            <a:r>
              <a:rPr lang="en-US" sz="1800" b="1" dirty="0">
                <a:solidFill>
                  <a:srgbClr val="000000"/>
                </a:solidFill>
                <a:latin typeface="+mj-lt"/>
              </a:rPr>
              <a:t>/</a:t>
            </a:r>
            <a:r>
              <a:rPr lang="en-US" sz="1800" b="1" dirty="0" err="1">
                <a:solidFill>
                  <a:srgbClr val="000000"/>
                </a:solidFill>
                <a:latin typeface="+mj-lt"/>
              </a:rPr>
              <a:t>new_word</a:t>
            </a:r>
            <a:r>
              <a:rPr lang="en-US" sz="1800" b="1" dirty="0">
                <a:solidFill>
                  <a:srgbClr val="000000"/>
                </a:solidFill>
                <a:latin typeface="+mj-lt"/>
              </a:rPr>
              <a:t>/g’ filename ] : </a:t>
            </a:r>
            <a:r>
              <a:rPr lang="en-US" sz="1800" i="0" dirty="0">
                <a:solidFill>
                  <a:srgbClr val="273239"/>
                </a:solidFill>
                <a:effectLst/>
                <a:latin typeface="+mj-lt"/>
              </a:rPr>
              <a:t>Replacing all the occurrence of the pattern in a line</a:t>
            </a:r>
            <a:r>
              <a:rPr lang="en-US" sz="1800" dirty="0">
                <a:solidFill>
                  <a:srgbClr val="000000"/>
                </a:solidFill>
                <a:latin typeface="+mj-lt"/>
              </a:rPr>
              <a:t>.	</a:t>
            </a:r>
          </a:p>
          <a:p>
            <a:pPr lvl="1"/>
            <a:r>
              <a:rPr lang="en-US" sz="1800" b="1" dirty="0">
                <a:solidFill>
                  <a:srgbClr val="000000"/>
                </a:solidFill>
                <a:latin typeface="+mj-lt"/>
              </a:rPr>
              <a:t> [sed –n ‘-s/</a:t>
            </a:r>
            <a:r>
              <a:rPr lang="en-US" sz="1800" b="1" dirty="0" err="1">
                <a:solidFill>
                  <a:srgbClr val="000000"/>
                </a:solidFill>
                <a:latin typeface="+mj-lt"/>
              </a:rPr>
              <a:t>old_word</a:t>
            </a:r>
            <a:r>
              <a:rPr lang="en-US" sz="1800" b="1" dirty="0">
                <a:solidFill>
                  <a:srgbClr val="000000"/>
                </a:solidFill>
                <a:latin typeface="+mj-lt"/>
              </a:rPr>
              <a:t>/</a:t>
            </a:r>
            <a:r>
              <a:rPr lang="en-US" sz="1800" b="1" dirty="0" err="1">
                <a:solidFill>
                  <a:srgbClr val="000000"/>
                </a:solidFill>
                <a:latin typeface="+mj-lt"/>
              </a:rPr>
              <a:t>new_word</a:t>
            </a:r>
            <a:r>
              <a:rPr lang="en-US" sz="1800" b="1" dirty="0">
                <a:solidFill>
                  <a:srgbClr val="000000"/>
                </a:solidFill>
                <a:latin typeface="+mj-lt"/>
              </a:rPr>
              <a:t>/p’ filename] : </a:t>
            </a:r>
            <a:r>
              <a:rPr lang="en-US" sz="1800" i="0" dirty="0">
                <a:solidFill>
                  <a:srgbClr val="273239"/>
                </a:solidFill>
                <a:effectLst/>
                <a:latin typeface="+mj-lt"/>
              </a:rPr>
              <a:t>Printing only the replaced lines</a:t>
            </a:r>
            <a:r>
              <a:rPr lang="en-US" sz="1800" dirty="0">
                <a:solidFill>
                  <a:srgbClr val="292929"/>
                </a:solidFill>
                <a:latin typeface="+mj-lt"/>
              </a:rPr>
              <a:t>	</a:t>
            </a:r>
          </a:p>
          <a:p>
            <a:pPr>
              <a:buFont typeface="Wingdings" panose="05000000000000000000" pitchFamily="2" charset="2"/>
              <a:buChar char="v"/>
            </a:pPr>
            <a:r>
              <a:rPr lang="en-US" sz="2000" b="1" dirty="0">
                <a:latin typeface="+mj-lt"/>
              </a:rPr>
              <a:t>grep: </a:t>
            </a:r>
            <a:r>
              <a:rPr lang="en-US" sz="1800" dirty="0">
                <a:latin typeface="+mj-lt"/>
              </a:rPr>
              <a:t>grep [OPTION] [PATTERN] FILE</a:t>
            </a:r>
          </a:p>
          <a:p>
            <a:pPr lvl="1"/>
            <a:r>
              <a:rPr lang="en-US" sz="1800" b="1" dirty="0">
                <a:solidFill>
                  <a:srgbClr val="000000"/>
                </a:solidFill>
                <a:latin typeface="+mj-lt"/>
              </a:rPr>
              <a:t>[grep –</a:t>
            </a:r>
            <a:r>
              <a:rPr lang="en-US" sz="1800" b="1" dirty="0" err="1">
                <a:solidFill>
                  <a:srgbClr val="000000"/>
                </a:solidFill>
                <a:latin typeface="+mj-lt"/>
              </a:rPr>
              <a:t>i</a:t>
            </a:r>
            <a:r>
              <a:rPr lang="en-US" sz="1800" b="1" dirty="0">
                <a:solidFill>
                  <a:srgbClr val="000000"/>
                </a:solidFill>
                <a:latin typeface="+mj-lt"/>
              </a:rPr>
              <a:t> “text” filename] : </a:t>
            </a:r>
            <a:r>
              <a:rPr lang="en-US" sz="1800" dirty="0">
                <a:solidFill>
                  <a:srgbClr val="000000"/>
                </a:solidFill>
                <a:latin typeface="+mj-lt"/>
              </a:rPr>
              <a:t>displays lines that contain strings to look for.</a:t>
            </a:r>
          </a:p>
          <a:p>
            <a:pPr lvl="1"/>
            <a:r>
              <a:rPr lang="en-US" sz="1800" b="1" dirty="0">
                <a:solidFill>
                  <a:srgbClr val="000000"/>
                </a:solidFill>
                <a:latin typeface="+mj-lt"/>
              </a:rPr>
              <a:t>[grep –c “text” filename] : </a:t>
            </a:r>
            <a:r>
              <a:rPr lang="en-US" sz="1800" dirty="0">
                <a:solidFill>
                  <a:srgbClr val="222222"/>
                </a:solidFill>
                <a:latin typeface="+mj-lt"/>
              </a:rPr>
              <a:t>display the count of number</a:t>
            </a:r>
            <a:r>
              <a:rPr lang="en-US" sz="1800" b="0" i="0" dirty="0">
                <a:solidFill>
                  <a:srgbClr val="222222"/>
                </a:solidFill>
                <a:effectLst/>
                <a:latin typeface="+mj-lt"/>
              </a:rPr>
              <a:t>.</a:t>
            </a:r>
            <a:endParaRPr lang="en-US" sz="1800" b="0" i="0" dirty="0">
              <a:solidFill>
                <a:srgbClr val="292929"/>
              </a:solidFill>
              <a:effectLst/>
              <a:latin typeface="+mj-lt"/>
            </a:endParaRPr>
          </a:p>
          <a:p>
            <a:pPr>
              <a:buFont typeface="Wingdings" panose="05000000000000000000" pitchFamily="2" charset="2"/>
              <a:buChar char="v"/>
            </a:pPr>
            <a:r>
              <a:rPr lang="en-US" sz="2000" b="1" dirty="0">
                <a:latin typeface="+mj-lt"/>
              </a:rPr>
              <a:t>cut: </a:t>
            </a:r>
            <a:r>
              <a:rPr lang="en-US" sz="1800" dirty="0">
                <a:latin typeface="+mj-lt"/>
              </a:rPr>
              <a:t>cut [OPTION] FILE</a:t>
            </a:r>
          </a:p>
          <a:p>
            <a:pPr lvl="1"/>
            <a:r>
              <a:rPr lang="en-US" sz="1800" b="1" dirty="0">
                <a:solidFill>
                  <a:srgbClr val="000000"/>
                </a:solidFill>
                <a:latin typeface="+mj-lt"/>
              </a:rPr>
              <a:t>[cut –b 1-3 filename] : </a:t>
            </a:r>
            <a:r>
              <a:rPr lang="en-US" sz="1800" b="0" i="0" dirty="0">
                <a:solidFill>
                  <a:srgbClr val="273239"/>
                </a:solidFill>
                <a:effectLst/>
                <a:latin typeface="+mj-lt"/>
              </a:rPr>
              <a:t>To extract the specific bytes</a:t>
            </a:r>
            <a:r>
              <a:rPr lang="en-US" sz="1800" dirty="0">
                <a:solidFill>
                  <a:srgbClr val="000000"/>
                </a:solidFill>
                <a:latin typeface="+mj-lt"/>
              </a:rPr>
              <a:t>.</a:t>
            </a:r>
          </a:p>
          <a:p>
            <a:pPr lvl="1"/>
            <a:r>
              <a:rPr lang="en-US" sz="1800" b="1" dirty="0">
                <a:solidFill>
                  <a:srgbClr val="000000"/>
                </a:solidFill>
                <a:latin typeface="+mj-lt"/>
              </a:rPr>
              <a:t>[cut –d “ “ –f 1 filename] : </a:t>
            </a:r>
            <a:r>
              <a:rPr lang="en-US" sz="1800" b="0" i="0" dirty="0">
                <a:solidFill>
                  <a:srgbClr val="273239"/>
                </a:solidFill>
                <a:effectLst/>
                <a:latin typeface="+mj-lt"/>
              </a:rPr>
              <a:t>used then it considered space as a field separator or delimiter</a:t>
            </a:r>
            <a:r>
              <a:rPr lang="en-US" sz="1800" b="0" i="0" dirty="0">
                <a:solidFill>
                  <a:srgbClr val="222222"/>
                </a:solidFill>
                <a:effectLst/>
                <a:latin typeface="+mj-lt"/>
              </a:rPr>
              <a:t>.</a:t>
            </a:r>
          </a:p>
          <a:p>
            <a:pPr>
              <a:buFont typeface="Wingdings" panose="05000000000000000000" pitchFamily="2" charset="2"/>
              <a:buChar char="v"/>
            </a:pPr>
            <a:r>
              <a:rPr lang="en-US" sz="2000" b="1" dirty="0">
                <a:latin typeface="+mj-lt"/>
              </a:rPr>
              <a:t>curl: </a:t>
            </a:r>
            <a:r>
              <a:rPr lang="en-US" sz="1800" dirty="0">
                <a:latin typeface="+mj-lt"/>
              </a:rPr>
              <a:t>curl [OPTION] URL</a:t>
            </a:r>
          </a:p>
          <a:p>
            <a:pPr lvl="1"/>
            <a:r>
              <a:rPr lang="en-US" sz="1800" b="1" dirty="0">
                <a:solidFill>
                  <a:srgbClr val="000000"/>
                </a:solidFill>
                <a:latin typeface="+mj-lt"/>
              </a:rPr>
              <a:t>[curl example.com] : </a:t>
            </a:r>
            <a:r>
              <a:rPr lang="en-US" sz="1800" b="0" i="0" dirty="0">
                <a:solidFill>
                  <a:srgbClr val="273239"/>
                </a:solidFill>
                <a:effectLst/>
                <a:latin typeface="+mj-lt"/>
              </a:rPr>
              <a:t>print the source code of </a:t>
            </a:r>
            <a:r>
              <a:rPr lang="en-US" sz="1800" b="0" i="0" dirty="0" err="1">
                <a:solidFill>
                  <a:srgbClr val="273239"/>
                </a:solidFill>
                <a:effectLst/>
                <a:latin typeface="+mj-lt"/>
              </a:rPr>
              <a:t>url</a:t>
            </a:r>
            <a:r>
              <a:rPr lang="en-US" sz="1800" dirty="0">
                <a:solidFill>
                  <a:srgbClr val="000000"/>
                </a:solidFill>
                <a:latin typeface="+mj-lt"/>
              </a:rPr>
              <a:t>.</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7205472" y="522898"/>
            <a:ext cx="49865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HOW TO USE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flipV="1">
            <a:off x="0" y="512064"/>
            <a:ext cx="4986528" cy="10834"/>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206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7205472" y="522898"/>
            <a:ext cx="49865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HOW TO USE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flipV="1">
            <a:off x="0" y="512064"/>
            <a:ext cx="4986528" cy="10834"/>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343" y="794600"/>
            <a:ext cx="9575628" cy="5701735"/>
          </a:xfrm>
          <a:prstGeom prst="rect">
            <a:avLst/>
          </a:prstGeom>
        </p:spPr>
      </p:pic>
    </p:spTree>
    <p:extLst>
      <p:ext uri="{BB962C8B-B14F-4D97-AF65-F5344CB8AC3E}">
        <p14:creationId xmlns:p14="http://schemas.microsoft.com/office/powerpoint/2010/main" val="2483359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F97C000F0E7B6B4B8132454C8D43377B" ma:contentTypeVersion="9" ma:contentTypeDescription="新しいドキュメントを作成します。" ma:contentTypeScope="" ma:versionID="1d9c4bc762be71144338b11b0cc6ad05">
  <xsd:schema xmlns:xsd="http://www.w3.org/2001/XMLSchema" xmlns:xs="http://www.w3.org/2001/XMLSchema" xmlns:p="http://schemas.microsoft.com/office/2006/metadata/properties" xmlns:ns3="915c012c-7e0f-4327-9ac2-4fd188f5410b" xmlns:ns4="88d31cb1-7b49-41d3-8247-586ecf0a2973" targetNamespace="http://schemas.microsoft.com/office/2006/metadata/properties" ma:root="true" ma:fieldsID="3513c31fa230b341091222b7738c4e04" ns3:_="" ns4:_="">
    <xsd:import namespace="915c012c-7e0f-4327-9ac2-4fd188f5410b"/>
    <xsd:import namespace="88d31cb1-7b49-41d3-8247-586ecf0a297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5c012c-7e0f-4327-9ac2-4fd188f5410b"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internalName="SharedWithDetails" ma:readOnly="true">
      <xsd:simpleType>
        <xsd:restriction base="dms:Note">
          <xsd:maxLength value="255"/>
        </xsd:restriction>
      </xsd:simpleType>
    </xsd:element>
    <xsd:element name="SharingHintHash" ma:index="10" nillable="true" ma:displayName="共有のヒントのハッシュ"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d31cb1-7b49-41d3-8247-586ecf0a297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8358CE65-A15C-4CFA-8AFF-1EC2CB2AAC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5c012c-7e0f-4327-9ac2-4fd188f5410b"/>
    <ds:schemaRef ds:uri="88d31cb1-7b49-41d3-8247-586ecf0a29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88d31cb1-7b49-41d3-8247-586ecf0a2973"/>
    <ds:schemaRef ds:uri="915c012c-7e0f-4327-9ac2-4fd188f5410b"/>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902</TotalTime>
  <Words>981</Words>
  <Application>Microsoft Office PowerPoint</Application>
  <PresentationFormat>Widescreen</PresentationFormat>
  <Paragraphs>341</Paragraphs>
  <Slides>34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Century Gothic</vt:lpstr>
      <vt:lpstr>Muli</vt:lpstr>
      <vt:lpstr>Segoe UI</vt:lpstr>
      <vt:lpstr>Segoe UI Light</vt:lpstr>
      <vt:lpstr>SFMono-Regular</vt:lpstr>
      <vt:lpstr>Times New Roman</vt:lpstr>
      <vt:lpstr>Wingdings</vt:lpstr>
      <vt:lpstr>Office Theme</vt:lpstr>
      <vt:lpstr>TSDV TOSSPEDIA BASIC TRAINNING</vt:lpstr>
      <vt:lpstr>Project analysis slide 2</vt:lpstr>
      <vt:lpstr>LINUX  BASIC COMMANDS</vt:lpstr>
      <vt:lpstr>Project analysis slide 2</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PowerPoint Presentation</vt:lpstr>
      <vt:lpstr>Project analysis slide 2</vt:lpstr>
      <vt:lpstr>Project analysis slide 10</vt:lpstr>
      <vt:lpstr>Project analysis slide 10</vt:lpstr>
      <vt:lpstr>Project analysis slide 10</vt:lpstr>
      <vt:lpstr>Project analysis slide 10</vt:lpstr>
      <vt:lpstr>Project analysis slide 10</vt:lpstr>
      <vt:lpstr>Project analysis slide 10</vt:lpstr>
      <vt:lpstr>PowerPoint Presentation</vt:lpstr>
      <vt:lpstr>Project analysis slide 10</vt:lpstr>
      <vt:lpstr>Project analysis slide 10</vt:lpstr>
      <vt:lpstr>Project analysis slide 5</vt:lpstr>
      <vt:lpstr>Project analysis slide 5</vt:lpstr>
      <vt:lpstr>Project analysis slide 5</vt:lpstr>
      <vt:lpstr>Project analysis slide 6</vt:lpstr>
      <vt:lpstr>Project analysis slide 7</vt:lpstr>
      <vt:lpstr>Project analysis slide 7</vt:lpstr>
      <vt:lpstr>Project analysis slide 7</vt:lpstr>
      <vt:lpstr>Project analysis slide 7</vt:lpstr>
      <vt:lpstr>Project analysis slide 5</vt:lpstr>
      <vt:lpstr>Project analysis slide 7</vt:lpstr>
      <vt:lpstr>Project analysis slide 7</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ngo the chung(ＴＳＤＶ ＯＪＴ)</dc:creator>
  <cp:lastModifiedBy>Chungdenroi</cp:lastModifiedBy>
  <cp:revision>120</cp:revision>
  <dcterms:created xsi:type="dcterms:W3CDTF">2022-03-10T08:42:49Z</dcterms:created>
  <dcterms:modified xsi:type="dcterms:W3CDTF">2022-03-13T07:24:27Z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0x010100F97C000F0E7B6B4B8132454C8D43377B</vt:lpwstr>
  </property>
</Properties>
</file>