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3" r:id="rId5"/>
    <p:sldId id="259" r:id="rId6"/>
    <p:sldId id="271" r:id="rId7"/>
    <p:sldId id="269" r:id="rId8"/>
    <p:sldId id="265" r:id="rId9"/>
    <p:sldId id="266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602"/>
    <a:srgbClr val="F8C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7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7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1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4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4048896"/>
          </a:xfrm>
          <a:custGeom>
            <a:avLst/>
            <a:gdLst>
              <a:gd name="connsiteX0" fmla="*/ 0 w 12206514"/>
              <a:gd name="connsiteY0" fmla="*/ 0 h 4696596"/>
              <a:gd name="connsiteX1" fmla="*/ 12206514 w 12206514"/>
              <a:gd name="connsiteY1" fmla="*/ 0 h 4696596"/>
              <a:gd name="connsiteX2" fmla="*/ 12206514 w 12206514"/>
              <a:gd name="connsiteY2" fmla="*/ 4696596 h 4696596"/>
              <a:gd name="connsiteX3" fmla="*/ 0 w 12206514"/>
              <a:gd name="connsiteY3" fmla="*/ 4696596 h 4696596"/>
              <a:gd name="connsiteX4" fmla="*/ 0 w 12206514"/>
              <a:gd name="connsiteY4" fmla="*/ 0 h 4696596"/>
              <a:gd name="connsiteX0" fmla="*/ 0 w 12206514"/>
              <a:gd name="connsiteY0" fmla="*/ 0 h 5191896"/>
              <a:gd name="connsiteX1" fmla="*/ 12206514 w 12206514"/>
              <a:gd name="connsiteY1" fmla="*/ 0 h 5191896"/>
              <a:gd name="connsiteX2" fmla="*/ 12206514 w 12206514"/>
              <a:gd name="connsiteY2" fmla="*/ 5191896 h 5191896"/>
              <a:gd name="connsiteX3" fmla="*/ 0 w 12206514"/>
              <a:gd name="connsiteY3" fmla="*/ 4696596 h 5191896"/>
              <a:gd name="connsiteX4" fmla="*/ 0 w 12206514"/>
              <a:gd name="connsiteY4" fmla="*/ 0 h 519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5191896">
                <a:moveTo>
                  <a:pt x="0" y="0"/>
                </a:moveTo>
                <a:lnTo>
                  <a:pt x="12206514" y="0"/>
                </a:lnTo>
                <a:lnTo>
                  <a:pt x="12206514" y="5191896"/>
                </a:lnTo>
                <a:lnTo>
                  <a:pt x="0" y="469659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-38100"/>
            <a:ext cx="12206514" cy="434340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193814 w 12206514"/>
              <a:gd name="connsiteY2" fmla="*/ 844192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193814" y="844192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7B9AF5B-DF12-4C74-9436-4E44EE38010F}"/>
              </a:ext>
            </a:extLst>
          </p:cNvPr>
          <p:cNvSpPr/>
          <p:nvPr/>
        </p:nvSpPr>
        <p:spPr>
          <a:xfrm rot="21195766" flipH="1">
            <a:off x="1120420" y="1758687"/>
            <a:ext cx="3188761" cy="958691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6260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HAPPY HOUSE</a:t>
            </a:r>
            <a:endParaRPr lang="ko-KR" altLang="en-US" sz="2800" b="1" i="1" dirty="0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B9149-297F-4040-BD5F-0D6AC442284D}"/>
              </a:ext>
            </a:extLst>
          </p:cNvPr>
          <p:cNvSpPr txBox="1"/>
          <p:nvPr/>
        </p:nvSpPr>
        <p:spPr>
          <a:xfrm rot="-240000">
            <a:off x="2442454" y="2539692"/>
            <a:ext cx="8073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i="1" kern="0" dirty="0">
                <a:ln w="98425">
                  <a:solidFill>
                    <a:srgbClr val="462602"/>
                  </a:solidFill>
                </a:ln>
                <a:noFill/>
              </a:rPr>
              <a:t>SSAFY</a:t>
            </a:r>
            <a:r>
              <a:rPr lang="ko-KR" altLang="en-US" sz="6000" b="1" i="1" kern="0" dirty="0">
                <a:ln w="98425">
                  <a:solidFill>
                    <a:srgbClr val="462602"/>
                  </a:solidFill>
                </a:ln>
                <a:noFill/>
              </a:rPr>
              <a:t> 관통프로젝트</a:t>
            </a:r>
            <a:endParaRPr lang="ko-KR" altLang="en-US" sz="40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 rot="-240000">
            <a:off x="2442455" y="2572228"/>
            <a:ext cx="8073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b="1" i="1" kern="0" dirty="0">
                <a:ln w="98425">
                  <a:noFill/>
                </a:ln>
                <a:solidFill>
                  <a:prstClr val="white"/>
                </a:solidFill>
              </a:rPr>
              <a:t>SSAFY </a:t>
            </a:r>
            <a:r>
              <a:rPr lang="ko-KR" altLang="en-US" sz="6000" b="1" i="1" kern="0" dirty="0">
                <a:ln w="98425">
                  <a:noFill/>
                </a:ln>
                <a:solidFill>
                  <a:prstClr val="white"/>
                </a:solidFill>
              </a:rPr>
              <a:t>관통프로젝트</a:t>
            </a:r>
            <a:endParaRPr lang="ko-KR" altLang="en-US" sz="4000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A224D-1ECA-4401-A6E8-5A7D3F4029B7}"/>
              </a:ext>
            </a:extLst>
          </p:cNvPr>
          <p:cNvSpPr txBox="1"/>
          <p:nvPr/>
        </p:nvSpPr>
        <p:spPr>
          <a:xfrm>
            <a:off x="8277225" y="6229167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0" dirty="0">
                <a:solidFill>
                  <a:srgbClr val="462602"/>
                </a:solidFill>
              </a:rPr>
              <a:t>서울 </a:t>
            </a:r>
            <a:r>
              <a:rPr lang="en-US" altLang="ko-KR" sz="2000" b="1" kern="0" dirty="0">
                <a:solidFill>
                  <a:srgbClr val="462602"/>
                </a:solidFill>
              </a:rPr>
              <a:t>13</a:t>
            </a:r>
            <a:r>
              <a:rPr lang="ko-KR" altLang="en-US" sz="2000" b="1" kern="0" dirty="0">
                <a:solidFill>
                  <a:srgbClr val="462602"/>
                </a:solidFill>
              </a:rPr>
              <a:t>반 </a:t>
            </a:r>
            <a:r>
              <a:rPr lang="en-US" altLang="ko-KR" sz="2000" b="1" kern="0" dirty="0">
                <a:solidFill>
                  <a:srgbClr val="462602"/>
                </a:solidFill>
              </a:rPr>
              <a:t>3</a:t>
            </a:r>
            <a:r>
              <a:rPr lang="ko-KR" altLang="en-US" sz="2000" b="1" kern="0" dirty="0">
                <a:solidFill>
                  <a:srgbClr val="462602"/>
                </a:solidFill>
              </a:rPr>
              <a:t>조 </a:t>
            </a:r>
            <a:r>
              <a:rPr lang="ko-KR" altLang="en-US" sz="2000" b="1" kern="0" dirty="0" err="1">
                <a:solidFill>
                  <a:srgbClr val="462602"/>
                </a:solidFill>
              </a:rPr>
              <a:t>이준경</a:t>
            </a:r>
            <a:r>
              <a:rPr lang="ko-KR" altLang="en-US" sz="2000" b="1" kern="0" dirty="0">
                <a:solidFill>
                  <a:srgbClr val="462602"/>
                </a:solidFill>
              </a:rPr>
              <a:t> 정은서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0C6FE-AB9D-0377-6607-ECD28668E18C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로그인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B4DA0-E964-A8D1-7B94-C00F81ED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75" y="1333794"/>
            <a:ext cx="9006046" cy="45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1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회원 수정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03A6A-5BEB-FA15-F808-FDE0488AF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>
          <a:xfrm>
            <a:off x="1587910" y="1318385"/>
            <a:ext cx="9001665" cy="4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글 목록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78E80-8203-EF68-8B83-67C0C5CCE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3" y="1140734"/>
            <a:ext cx="9105900" cy="46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글 작성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CB625F-0631-E159-9660-F5BE0BA6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1" y="1213610"/>
            <a:ext cx="8731338" cy="44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1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글 상세보기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2318A-7548-ED5B-30B7-AFE57D1B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90" y="1296354"/>
            <a:ext cx="8754215" cy="44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글 수정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097F2-318C-9CC2-0448-6DD29FAA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80" y="1258359"/>
            <a:ext cx="8772525" cy="44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글 삭제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A4053-0A9A-2361-E7BF-22393F0E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39" y="1258614"/>
            <a:ext cx="8840517" cy="44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3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아파트 메인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30C1D1-EA34-EBAC-7255-B735F1F8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3" y="1314562"/>
            <a:ext cx="8786813" cy="44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2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아파트 검색 후 지도 </a:t>
            </a:r>
            <a:r>
              <a:rPr lang="ko-KR" altLang="en-US" sz="2000" b="1" kern="0" dirty="0" err="1">
                <a:solidFill>
                  <a:srgbClr val="462602"/>
                </a:solidFill>
              </a:rPr>
              <a:t>마커표시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9CB8B-8904-3E78-7F61-0B4A5372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34" y="1596339"/>
            <a:ext cx="9680731" cy="36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3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5A11F-6A1B-9829-C819-7F2E017B20F4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검색 후 목록 및 상세보기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B03BC-E8EC-DFCC-C80E-4378AB611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49" y="1257579"/>
            <a:ext cx="9043988" cy="4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7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B9149-297F-4040-BD5F-0D6AC442284D}"/>
              </a:ext>
            </a:extLst>
          </p:cNvPr>
          <p:cNvSpPr txBox="1"/>
          <p:nvPr/>
        </p:nvSpPr>
        <p:spPr>
          <a:xfrm rot="21436850">
            <a:off x="543495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팀원 소개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 rot="21436850">
            <a:off x="543494" y="275430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팀원 소개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1" name="원호 55">
            <a:extLst>
              <a:ext uri="{FF2B5EF4-FFF2-40B4-BE49-F238E27FC236}">
                <a16:creationId xmlns:a16="http://schemas.microsoft.com/office/drawing/2014/main" id="{D3E6FF1E-6CC5-4366-8645-73EF58B38415}"/>
              </a:ext>
            </a:extLst>
          </p:cNvPr>
          <p:cNvSpPr/>
          <p:nvPr/>
        </p:nvSpPr>
        <p:spPr>
          <a:xfrm>
            <a:off x="3046342" y="2157982"/>
            <a:ext cx="2011034" cy="2011034"/>
          </a:xfrm>
          <a:prstGeom prst="donut">
            <a:avLst>
              <a:gd name="adj" fmla="val 7082"/>
            </a:avLst>
          </a:prstGeom>
          <a:solidFill>
            <a:srgbClr val="FFC000"/>
          </a:solidFill>
          <a:ln w="19050" cap="rnd">
            <a:solidFill>
              <a:srgbClr val="4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49E0D11-2638-49AC-9CBF-8DBB0CE1767E}"/>
              </a:ext>
            </a:extLst>
          </p:cNvPr>
          <p:cNvSpPr/>
          <p:nvPr/>
        </p:nvSpPr>
        <p:spPr>
          <a:xfrm rot="18900000">
            <a:off x="4690152" y="36004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원호 55">
            <a:extLst>
              <a:ext uri="{FF2B5EF4-FFF2-40B4-BE49-F238E27FC236}">
                <a16:creationId xmlns:a16="http://schemas.microsoft.com/office/drawing/2014/main" id="{00A3CAC2-0057-484C-9E88-2030A64FEB57}"/>
              </a:ext>
            </a:extLst>
          </p:cNvPr>
          <p:cNvSpPr/>
          <p:nvPr/>
        </p:nvSpPr>
        <p:spPr>
          <a:xfrm>
            <a:off x="7195508" y="2157982"/>
            <a:ext cx="2011034" cy="2011034"/>
          </a:xfrm>
          <a:prstGeom prst="donut">
            <a:avLst>
              <a:gd name="adj" fmla="val 7082"/>
            </a:avLst>
          </a:prstGeom>
          <a:solidFill>
            <a:srgbClr val="FFC000"/>
          </a:solidFill>
          <a:ln w="19050" cap="rnd">
            <a:solidFill>
              <a:srgbClr val="4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0E0E5E2-F319-43F1-B816-8B0E2BBDBB0A}"/>
              </a:ext>
            </a:extLst>
          </p:cNvPr>
          <p:cNvSpPr/>
          <p:nvPr/>
        </p:nvSpPr>
        <p:spPr>
          <a:xfrm rot="16200000">
            <a:off x="7221099" y="2965498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원호 55">
            <a:extLst>
              <a:ext uri="{FF2B5EF4-FFF2-40B4-BE49-F238E27FC236}">
                <a16:creationId xmlns:a16="http://schemas.microsoft.com/office/drawing/2014/main" id="{212EB0ED-03CE-4F3D-8F6D-BA6E63CEBCEB}"/>
              </a:ext>
            </a:extLst>
          </p:cNvPr>
          <p:cNvSpPr/>
          <p:nvPr/>
        </p:nvSpPr>
        <p:spPr>
          <a:xfrm>
            <a:off x="2919851" y="2031489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rgbClr val="46260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원호 55">
            <a:extLst>
              <a:ext uri="{FF2B5EF4-FFF2-40B4-BE49-F238E27FC236}">
                <a16:creationId xmlns:a16="http://schemas.microsoft.com/office/drawing/2014/main" id="{DDB2BD1E-5C6E-44DC-B390-9EC8DF66AD2D}"/>
              </a:ext>
            </a:extLst>
          </p:cNvPr>
          <p:cNvSpPr/>
          <p:nvPr/>
        </p:nvSpPr>
        <p:spPr>
          <a:xfrm>
            <a:off x="7069017" y="2031489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rgbClr val="46260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10A1F-F401-4B3C-9F9F-4390ED8D5223}"/>
              </a:ext>
            </a:extLst>
          </p:cNvPr>
          <p:cNvSpPr/>
          <p:nvPr/>
        </p:nvSpPr>
        <p:spPr>
          <a:xfrm>
            <a:off x="2608621" y="4557378"/>
            <a:ext cx="2886475" cy="152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462602"/>
                </a:solidFill>
              </a:rPr>
              <a:t>팀장</a:t>
            </a:r>
            <a:r>
              <a:rPr lang="en-US" altLang="ko-KR" sz="2000" b="1" dirty="0">
                <a:solidFill>
                  <a:srgbClr val="462602"/>
                </a:solidFill>
              </a:rPr>
              <a:t>: </a:t>
            </a:r>
            <a:r>
              <a:rPr lang="ko-KR" altLang="en-US" sz="2000" b="1" dirty="0" err="1">
                <a:solidFill>
                  <a:srgbClr val="462602"/>
                </a:solidFill>
              </a:rPr>
              <a:t>이준경</a:t>
            </a:r>
            <a:endParaRPr lang="en-US" altLang="ko-KR" sz="2000" b="1" dirty="0">
              <a:solidFill>
                <a:srgbClr val="46260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Backend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아파트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회원관리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7B75F-7B20-ED48-491A-4AFF38CC2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2471817"/>
            <a:ext cx="1355561" cy="1355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32BA5D-1236-6022-688D-395E46D07F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29" y="2406342"/>
            <a:ext cx="1439791" cy="143979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186BBF-C65B-928D-A07E-5AF85D1A899D}"/>
              </a:ext>
            </a:extLst>
          </p:cNvPr>
          <p:cNvSpPr/>
          <p:nvPr/>
        </p:nvSpPr>
        <p:spPr>
          <a:xfrm>
            <a:off x="6696904" y="4557378"/>
            <a:ext cx="2886475" cy="1528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462602"/>
                </a:solidFill>
              </a:rPr>
              <a:t>팀원</a:t>
            </a:r>
            <a:r>
              <a:rPr lang="en-US" altLang="ko-KR" sz="2000" b="1" dirty="0">
                <a:solidFill>
                  <a:srgbClr val="462602"/>
                </a:solidFill>
              </a:rPr>
              <a:t>: </a:t>
            </a:r>
            <a:r>
              <a:rPr lang="ko-KR" altLang="en-US" sz="2000" b="1" dirty="0">
                <a:solidFill>
                  <a:srgbClr val="462602"/>
                </a:solidFill>
              </a:rPr>
              <a:t>정은서</a:t>
            </a:r>
            <a:endParaRPr lang="en-US" altLang="ko-KR" sz="2000" b="1" dirty="0">
              <a:solidFill>
                <a:srgbClr val="46260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서울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Frontend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아파트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회원관리 등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4048896"/>
          </a:xfrm>
          <a:custGeom>
            <a:avLst/>
            <a:gdLst>
              <a:gd name="connsiteX0" fmla="*/ 0 w 12206514"/>
              <a:gd name="connsiteY0" fmla="*/ 0 h 4696596"/>
              <a:gd name="connsiteX1" fmla="*/ 12206514 w 12206514"/>
              <a:gd name="connsiteY1" fmla="*/ 0 h 4696596"/>
              <a:gd name="connsiteX2" fmla="*/ 12206514 w 12206514"/>
              <a:gd name="connsiteY2" fmla="*/ 4696596 h 4696596"/>
              <a:gd name="connsiteX3" fmla="*/ 0 w 12206514"/>
              <a:gd name="connsiteY3" fmla="*/ 4696596 h 4696596"/>
              <a:gd name="connsiteX4" fmla="*/ 0 w 12206514"/>
              <a:gd name="connsiteY4" fmla="*/ 0 h 4696596"/>
              <a:gd name="connsiteX0" fmla="*/ 0 w 12206514"/>
              <a:gd name="connsiteY0" fmla="*/ 0 h 5191896"/>
              <a:gd name="connsiteX1" fmla="*/ 12206514 w 12206514"/>
              <a:gd name="connsiteY1" fmla="*/ 0 h 5191896"/>
              <a:gd name="connsiteX2" fmla="*/ 12206514 w 12206514"/>
              <a:gd name="connsiteY2" fmla="*/ 5191896 h 5191896"/>
              <a:gd name="connsiteX3" fmla="*/ 0 w 12206514"/>
              <a:gd name="connsiteY3" fmla="*/ 4696596 h 5191896"/>
              <a:gd name="connsiteX4" fmla="*/ 0 w 12206514"/>
              <a:gd name="connsiteY4" fmla="*/ 0 h 519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5191896">
                <a:moveTo>
                  <a:pt x="0" y="0"/>
                </a:moveTo>
                <a:lnTo>
                  <a:pt x="12206514" y="0"/>
                </a:lnTo>
                <a:lnTo>
                  <a:pt x="12206514" y="5191896"/>
                </a:lnTo>
                <a:lnTo>
                  <a:pt x="0" y="469659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-38100"/>
            <a:ext cx="12206514" cy="434340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193814 w 12206514"/>
              <a:gd name="connsiteY2" fmla="*/ 844192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193814" y="844192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7B9AF5B-DF12-4C74-9436-4E44EE38010F}"/>
              </a:ext>
            </a:extLst>
          </p:cNvPr>
          <p:cNvSpPr/>
          <p:nvPr/>
        </p:nvSpPr>
        <p:spPr>
          <a:xfrm rot="21195766" flipH="1">
            <a:off x="1120420" y="1758687"/>
            <a:ext cx="3188761" cy="958691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>
                <a:solidFill>
                  <a:srgbClr val="46260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HAPPY HOUSE</a:t>
            </a:r>
            <a:endParaRPr lang="ko-KR" altLang="en-US" sz="2800" b="1" i="1" dirty="0">
              <a:solidFill>
                <a:srgbClr val="46260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B9149-297F-4040-BD5F-0D6AC442284D}"/>
              </a:ext>
            </a:extLst>
          </p:cNvPr>
          <p:cNvSpPr txBox="1"/>
          <p:nvPr/>
        </p:nvSpPr>
        <p:spPr>
          <a:xfrm rot="-240000">
            <a:off x="3099684" y="2482540"/>
            <a:ext cx="8073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b="1" i="1" kern="0" dirty="0">
                <a:ln w="98425">
                  <a:solidFill>
                    <a:srgbClr val="462602"/>
                  </a:solidFill>
                </a:ln>
                <a:noFill/>
              </a:rPr>
              <a:t>감사합니다</a:t>
            </a:r>
            <a:endParaRPr lang="ko-KR" altLang="en-US" sz="40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 rot="-240000">
            <a:off x="3099685" y="2529360"/>
            <a:ext cx="8073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b="1" i="1" kern="0" dirty="0">
                <a:ln w="98425">
                  <a:noFill/>
                </a:ln>
                <a:solidFill>
                  <a:prstClr val="white"/>
                </a:solidFill>
              </a:rPr>
              <a:t>감사합니다</a:t>
            </a:r>
            <a:endParaRPr lang="ko-KR" altLang="en-US" sz="4000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A224D-1ECA-4401-A6E8-5A7D3F4029B7}"/>
              </a:ext>
            </a:extLst>
          </p:cNvPr>
          <p:cNvSpPr txBox="1"/>
          <p:nvPr/>
        </p:nvSpPr>
        <p:spPr>
          <a:xfrm>
            <a:off x="8277225" y="6229167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kern="0" dirty="0">
                <a:solidFill>
                  <a:srgbClr val="462602"/>
                </a:solidFill>
              </a:rPr>
              <a:t>서울 </a:t>
            </a:r>
            <a:r>
              <a:rPr lang="en-US" altLang="ko-KR" sz="2000" b="1" kern="0" dirty="0">
                <a:solidFill>
                  <a:srgbClr val="462602"/>
                </a:solidFill>
              </a:rPr>
              <a:t>13</a:t>
            </a:r>
            <a:r>
              <a:rPr lang="ko-KR" altLang="en-US" sz="2000" b="1" kern="0" dirty="0">
                <a:solidFill>
                  <a:srgbClr val="462602"/>
                </a:solidFill>
              </a:rPr>
              <a:t>반 </a:t>
            </a:r>
            <a:r>
              <a:rPr lang="en-US" altLang="ko-KR" sz="2000" b="1" kern="0" dirty="0">
                <a:solidFill>
                  <a:srgbClr val="462602"/>
                </a:solidFill>
              </a:rPr>
              <a:t>3</a:t>
            </a:r>
            <a:r>
              <a:rPr lang="ko-KR" altLang="en-US" sz="2000" b="1" kern="0" dirty="0">
                <a:solidFill>
                  <a:srgbClr val="462602"/>
                </a:solidFill>
              </a:rPr>
              <a:t>조 </a:t>
            </a:r>
            <a:r>
              <a:rPr lang="ko-KR" altLang="en-US" sz="2000" b="1" kern="0" dirty="0" err="1">
                <a:solidFill>
                  <a:srgbClr val="462602"/>
                </a:solidFill>
              </a:rPr>
              <a:t>이준경</a:t>
            </a:r>
            <a:r>
              <a:rPr lang="ko-KR" altLang="en-US" sz="2000" b="1" kern="0" dirty="0">
                <a:solidFill>
                  <a:srgbClr val="462602"/>
                </a:solidFill>
              </a:rPr>
              <a:t> 정은서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9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B9149-297F-4040-BD5F-0D6AC442284D}"/>
              </a:ext>
            </a:extLst>
          </p:cNvPr>
          <p:cNvSpPr txBox="1"/>
          <p:nvPr/>
        </p:nvSpPr>
        <p:spPr>
          <a:xfrm rot="21436850">
            <a:off x="248220" y="237332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기획 배경 및 목표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941AD-6017-48D2-A041-A08475808916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기획 배경 및 목표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9EF53-2D6C-BB87-7A61-71BA617668BC}"/>
              </a:ext>
            </a:extLst>
          </p:cNvPr>
          <p:cNvSpPr txBox="1"/>
          <p:nvPr/>
        </p:nvSpPr>
        <p:spPr>
          <a:xfrm>
            <a:off x="2226750" y="2049341"/>
            <a:ext cx="80507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1" kern="0" dirty="0">
                <a:ln w="98425">
                  <a:solidFill>
                    <a:srgbClr val="462602"/>
                  </a:solidFill>
                </a:ln>
                <a:noFill/>
              </a:rPr>
              <a:t>‘’ </a:t>
            </a:r>
            <a:r>
              <a:rPr lang="ko-KR" altLang="en-US" sz="4800" b="1" i="1" kern="0" dirty="0">
                <a:ln w="98425">
                  <a:solidFill>
                    <a:srgbClr val="462602"/>
                  </a:solidFill>
                </a:ln>
                <a:noFill/>
              </a:rPr>
              <a:t>아파트 매매 정보 검색 </a:t>
            </a:r>
            <a:r>
              <a:rPr lang="en-US" altLang="ko-KR" sz="4800" b="1" i="1" kern="0" dirty="0">
                <a:ln w="98425">
                  <a:solidFill>
                    <a:srgbClr val="462602"/>
                  </a:solidFill>
                </a:ln>
                <a:noFill/>
              </a:rPr>
              <a:t>‘’</a:t>
            </a:r>
            <a:endParaRPr lang="ko-KR" altLang="en-US" sz="3200" i="1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0EC3F-CA33-AD1A-9D4F-D080DDDAC257}"/>
              </a:ext>
            </a:extLst>
          </p:cNvPr>
          <p:cNvSpPr txBox="1"/>
          <p:nvPr/>
        </p:nvSpPr>
        <p:spPr>
          <a:xfrm>
            <a:off x="2269216" y="2038664"/>
            <a:ext cx="7874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i="1" dirty="0">
                <a:ln w="98425">
                  <a:noFill/>
                </a:ln>
                <a:solidFill>
                  <a:prstClr val="white"/>
                </a:solidFill>
              </a:rPr>
              <a:t>‘’ </a:t>
            </a:r>
            <a:r>
              <a:rPr lang="ko-KR" altLang="en-US" sz="4800" i="1" dirty="0">
                <a:ln w="98425">
                  <a:noFill/>
                </a:ln>
                <a:solidFill>
                  <a:prstClr val="white"/>
                </a:solidFill>
              </a:rPr>
              <a:t>아파트 매매 정보 검색 </a:t>
            </a:r>
            <a:r>
              <a:rPr lang="en-US" altLang="ko-KR" sz="4800" i="1" dirty="0">
                <a:ln w="98425">
                  <a:noFill/>
                </a:ln>
                <a:solidFill>
                  <a:prstClr val="white"/>
                </a:solidFill>
              </a:rPr>
              <a:t>‘’</a:t>
            </a:r>
            <a:endParaRPr lang="ko-KR" altLang="en-US" sz="4800" i="1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6C09C0-BDAD-DAAE-EDD8-9F21D026B1FB}"/>
              </a:ext>
            </a:extLst>
          </p:cNvPr>
          <p:cNvSpPr/>
          <p:nvPr/>
        </p:nvSpPr>
        <p:spPr>
          <a:xfrm>
            <a:off x="5791199" y="4584439"/>
            <a:ext cx="362902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원하는 정보만 빠르고 직관적으로 보여주도록 한다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7772635-E108-0077-EBA7-5C1405F13504}"/>
              </a:ext>
            </a:extLst>
          </p:cNvPr>
          <p:cNvSpPr/>
          <p:nvPr/>
        </p:nvSpPr>
        <p:spPr>
          <a:xfrm>
            <a:off x="5791199" y="3342607"/>
            <a:ext cx="514350" cy="741462"/>
          </a:xfrm>
          <a:prstGeom prst="downArrow">
            <a:avLst/>
          </a:prstGeom>
          <a:solidFill>
            <a:srgbClr val="F8C569"/>
          </a:solidFill>
          <a:ln w="38100">
            <a:solidFill>
              <a:srgbClr val="4626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BDFF0-521D-7FC5-AEF1-598C2EDC8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12" y="4175966"/>
            <a:ext cx="1297351" cy="12973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9889B7-C20C-3D08-EDAF-67C274371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70" y="4189559"/>
            <a:ext cx="1620124" cy="16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09EF53-2D6C-BB87-7A61-71BA617668BC}"/>
              </a:ext>
            </a:extLst>
          </p:cNvPr>
          <p:cNvSpPr txBox="1"/>
          <p:nvPr/>
        </p:nvSpPr>
        <p:spPr>
          <a:xfrm rot="21436850">
            <a:off x="1319730" y="1673480"/>
            <a:ext cx="1456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solidFill>
                    <a:srgbClr val="462602"/>
                  </a:solidFill>
                </a:ln>
                <a:noFill/>
              </a:rPr>
              <a:t>01</a:t>
            </a:r>
            <a:endParaRPr lang="ko-KR" altLang="en-US" sz="48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0EC3F-CA33-AD1A-9D4F-D080DDDAC257}"/>
              </a:ext>
            </a:extLst>
          </p:cNvPr>
          <p:cNvSpPr txBox="1"/>
          <p:nvPr/>
        </p:nvSpPr>
        <p:spPr>
          <a:xfrm rot="21436850">
            <a:off x="1328699" y="1669218"/>
            <a:ext cx="2439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noFill/>
                </a:ln>
                <a:solidFill>
                  <a:prstClr val="white"/>
                </a:solidFill>
              </a:rPr>
              <a:t>01</a:t>
            </a:r>
            <a:endParaRPr lang="ko-KR" altLang="en-US" sz="4800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DCA92A-84BE-53A3-7B59-8B743AE4D471}"/>
              </a:ext>
            </a:extLst>
          </p:cNvPr>
          <p:cNvSpPr/>
          <p:nvPr/>
        </p:nvSpPr>
        <p:spPr>
          <a:xfrm>
            <a:off x="1706616" y="1670573"/>
            <a:ext cx="684017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462602"/>
                </a:solidFill>
              </a:rPr>
              <a:t>다양한 매물 정보 검색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DBBA02-CAFD-46E6-EDBB-9DFFDE79DE53}"/>
              </a:ext>
            </a:extLst>
          </p:cNvPr>
          <p:cNvSpPr/>
          <p:nvPr/>
        </p:nvSpPr>
        <p:spPr>
          <a:xfrm>
            <a:off x="2687691" y="2538749"/>
            <a:ext cx="665920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아파트의 매매 정보를 동 이름을 중심으로 검색이 가능하게 한다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34933-86DD-AEE1-3706-D2544AB73B65}"/>
              </a:ext>
            </a:extLst>
          </p:cNvPr>
          <p:cNvSpPr txBox="1"/>
          <p:nvPr/>
        </p:nvSpPr>
        <p:spPr>
          <a:xfrm rot="21436850">
            <a:off x="1297810" y="3270891"/>
            <a:ext cx="1456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solidFill>
                    <a:srgbClr val="462602"/>
                  </a:solidFill>
                </a:ln>
                <a:noFill/>
              </a:rPr>
              <a:t>02</a:t>
            </a:r>
            <a:endParaRPr lang="ko-KR" altLang="en-US" sz="48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D0F1A-8004-C016-5E2A-A785EFB17C13}"/>
              </a:ext>
            </a:extLst>
          </p:cNvPr>
          <p:cNvSpPr txBox="1"/>
          <p:nvPr/>
        </p:nvSpPr>
        <p:spPr>
          <a:xfrm rot="21436850">
            <a:off x="1306779" y="3285679"/>
            <a:ext cx="2439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noFill/>
                </a:ln>
                <a:solidFill>
                  <a:prstClr val="white"/>
                </a:solidFill>
              </a:rPr>
              <a:t>02</a:t>
            </a:r>
            <a:endParaRPr lang="ko-KR" altLang="en-US" sz="4800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8B015-35A5-671D-53A9-712F5656CA52}"/>
              </a:ext>
            </a:extLst>
          </p:cNvPr>
          <p:cNvSpPr/>
          <p:nvPr/>
        </p:nvSpPr>
        <p:spPr>
          <a:xfrm>
            <a:off x="2122846" y="3315609"/>
            <a:ext cx="6840179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462602"/>
                </a:solidFill>
              </a:rPr>
              <a:t>지도를 통한 직관적인 위치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6C09C0-BDAD-DAAE-EDD8-9F21D026B1FB}"/>
              </a:ext>
            </a:extLst>
          </p:cNvPr>
          <p:cNvSpPr/>
          <p:nvPr/>
        </p:nvSpPr>
        <p:spPr>
          <a:xfrm>
            <a:off x="2484796" y="4183785"/>
            <a:ext cx="68401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검색한 아파트를 지도의 마커를 이용해 </a:t>
            </a: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rPr>
              <a:t>직관적으로 보여준다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5F97B1-EF09-0566-D705-5D97A8CD2F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70" y="1655422"/>
            <a:ext cx="1297351" cy="12973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01453E-874E-985C-0DC1-43DC79B12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5" y="3302029"/>
            <a:ext cx="1297351" cy="1297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E8EE711-B4D2-EC57-017E-F98BC0812283}"/>
              </a:ext>
            </a:extLst>
          </p:cNvPr>
          <p:cNvSpPr txBox="1"/>
          <p:nvPr/>
        </p:nvSpPr>
        <p:spPr>
          <a:xfrm rot="21436850">
            <a:off x="248220" y="237332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기획 배경 및 목표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B5CA9-437A-9542-C4CB-932882373E19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기획 배경 및 목표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7E7B9D-37FE-85CE-23DB-A90B7903F452}"/>
              </a:ext>
            </a:extLst>
          </p:cNvPr>
          <p:cNvSpPr txBox="1"/>
          <p:nvPr/>
        </p:nvSpPr>
        <p:spPr>
          <a:xfrm rot="21436850">
            <a:off x="1297809" y="4936038"/>
            <a:ext cx="1456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solidFill>
                    <a:srgbClr val="462602"/>
                  </a:solidFill>
                </a:ln>
                <a:noFill/>
              </a:rPr>
              <a:t>03</a:t>
            </a:r>
            <a:endParaRPr lang="ko-KR" altLang="en-US" sz="48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DF6A02-018E-3DC5-3C97-3CD8737553E1}"/>
              </a:ext>
            </a:extLst>
          </p:cNvPr>
          <p:cNvSpPr txBox="1"/>
          <p:nvPr/>
        </p:nvSpPr>
        <p:spPr>
          <a:xfrm rot="21436850">
            <a:off x="1306780" y="4952296"/>
            <a:ext cx="24394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200" b="1" i="1" kern="0" dirty="0">
                <a:ln w="98425">
                  <a:noFill/>
                </a:ln>
                <a:solidFill>
                  <a:prstClr val="white"/>
                </a:solidFill>
              </a:rPr>
              <a:t>03</a:t>
            </a:r>
            <a:endParaRPr lang="ko-KR" altLang="en-US" sz="4800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D22D85-831D-3843-04C5-7AFDF899B838}"/>
              </a:ext>
            </a:extLst>
          </p:cNvPr>
          <p:cNvSpPr/>
          <p:nvPr/>
        </p:nvSpPr>
        <p:spPr>
          <a:xfrm>
            <a:off x="2971800" y="4961706"/>
            <a:ext cx="599122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rgbClr val="462602"/>
                </a:solidFill>
              </a:rPr>
              <a:t>게시판을 통한 글 작성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F9275A-8C81-971F-1D82-CE0213A1295B}"/>
              </a:ext>
            </a:extLst>
          </p:cNvPr>
          <p:cNvSpPr/>
          <p:nvPr/>
        </p:nvSpPr>
        <p:spPr>
          <a:xfrm>
            <a:off x="3076575" y="5829882"/>
            <a:ext cx="624839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rPr>
              <a:t>자유로운 글 작성 및 수정이 가능하게 한다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444486-1317-F4D0-8F87-6CD1A360D3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974" y="4995950"/>
            <a:ext cx="1403196" cy="14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37332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개발 환경 </a:t>
            </a:r>
            <a:r>
              <a:rPr lang="en-US" altLang="ko-KR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&amp; </a:t>
            </a:r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기술 스택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개발 환경 </a:t>
            </a:r>
            <a:r>
              <a:rPr lang="en-US" altLang="ko-KR" sz="3200" b="1" i="1" kern="0" dirty="0">
                <a:ln w="98425">
                  <a:noFill/>
                </a:ln>
                <a:solidFill>
                  <a:prstClr val="white"/>
                </a:solidFill>
              </a:rPr>
              <a:t>&amp; </a:t>
            </a:r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기술 스택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FBA32-0EDF-A234-2A8D-9E179244E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491" y="4313603"/>
            <a:ext cx="1775281" cy="1538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A05800-D279-E20A-1655-536B3C3F7D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27" y="1854318"/>
            <a:ext cx="1626260" cy="1626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0B3BBD-DC94-7384-0257-DAB4C9C3A7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04" y="4332653"/>
            <a:ext cx="1538576" cy="1538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EC6918-D162-1E68-426E-A464CD8FBC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85"/>
          <a:stretch/>
        </p:blipFill>
        <p:spPr>
          <a:xfrm>
            <a:off x="6439212" y="1789392"/>
            <a:ext cx="1836068" cy="174562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451C96-595A-02F5-75B5-F8D96029483A}"/>
              </a:ext>
            </a:extLst>
          </p:cNvPr>
          <p:cNvSpPr/>
          <p:nvPr/>
        </p:nvSpPr>
        <p:spPr>
          <a:xfrm>
            <a:off x="422901" y="4609135"/>
            <a:ext cx="2886475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62602"/>
                </a:solidFill>
              </a:rPr>
              <a:t>3. </a:t>
            </a:r>
            <a:r>
              <a:rPr lang="en-US" altLang="ko-KR" sz="2000" b="1" dirty="0" err="1">
                <a:solidFill>
                  <a:srgbClr val="462602"/>
                </a:solidFill>
              </a:rPr>
              <a:t>FrontEnd</a:t>
            </a:r>
            <a:endParaRPr lang="en-US" altLang="ko-KR" sz="2000" b="1" dirty="0">
              <a:solidFill>
                <a:srgbClr val="46260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Vue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5233D0-46C3-84FF-5756-7ED5AB50B64D}"/>
              </a:ext>
            </a:extLst>
          </p:cNvPr>
          <p:cNvSpPr/>
          <p:nvPr/>
        </p:nvSpPr>
        <p:spPr>
          <a:xfrm>
            <a:off x="8755605" y="2220078"/>
            <a:ext cx="2886475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62602"/>
                </a:solidFill>
              </a:rPr>
              <a:t>2. </a:t>
            </a:r>
            <a:r>
              <a:rPr lang="en-US" altLang="ko-KR" sz="2000" b="1" dirty="0" err="1">
                <a:solidFill>
                  <a:srgbClr val="462602"/>
                </a:solidFill>
              </a:rPr>
              <a:t>BackEnd</a:t>
            </a:r>
            <a:endParaRPr lang="en-US" altLang="ko-KR" sz="2000" b="1" dirty="0">
              <a:solidFill>
                <a:srgbClr val="46260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Spring Boot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29D763-BCE0-AFF8-560A-D44417C6DB2B}"/>
              </a:ext>
            </a:extLst>
          </p:cNvPr>
          <p:cNvSpPr/>
          <p:nvPr/>
        </p:nvSpPr>
        <p:spPr>
          <a:xfrm>
            <a:off x="470527" y="2382003"/>
            <a:ext cx="2886475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462602"/>
                </a:solidFill>
              </a:rPr>
              <a:t>1. OS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58F553-1590-E165-57A7-A95C18F21A40}"/>
              </a:ext>
            </a:extLst>
          </p:cNvPr>
          <p:cNvSpPr/>
          <p:nvPr/>
        </p:nvSpPr>
        <p:spPr>
          <a:xfrm>
            <a:off x="8488904" y="4628184"/>
            <a:ext cx="2886475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62602"/>
                </a:solidFill>
              </a:rPr>
              <a:t>4. </a:t>
            </a:r>
            <a:r>
              <a:rPr lang="en-US" altLang="ko-KR" sz="2000" b="1" dirty="0" err="1">
                <a:solidFill>
                  <a:srgbClr val="462602"/>
                </a:solidFill>
              </a:rPr>
              <a:t>DataBase</a:t>
            </a:r>
            <a:endParaRPr lang="en-US" altLang="ko-KR" sz="2000" b="1" dirty="0">
              <a:solidFill>
                <a:srgbClr val="46260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MySQL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3A1DF2E-7A2B-42F3-09D8-FBD38AAED452}"/>
              </a:ext>
            </a:extLst>
          </p:cNvPr>
          <p:cNvCxnSpPr/>
          <p:nvPr/>
        </p:nvCxnSpPr>
        <p:spPr>
          <a:xfrm>
            <a:off x="0" y="3886200"/>
            <a:ext cx="12192000" cy="0"/>
          </a:xfrm>
          <a:prstGeom prst="line">
            <a:avLst/>
          </a:prstGeom>
          <a:ln w="3175">
            <a:solidFill>
              <a:srgbClr val="46260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D64B6A-AF6A-DCFD-DFF4-8548298C433D}"/>
              </a:ext>
            </a:extLst>
          </p:cNvPr>
          <p:cNvCxnSpPr>
            <a:cxnSpLocks/>
          </p:cNvCxnSpPr>
          <p:nvPr/>
        </p:nvCxnSpPr>
        <p:spPr>
          <a:xfrm flipH="1">
            <a:off x="6041118" y="876300"/>
            <a:ext cx="47625" cy="5991225"/>
          </a:xfrm>
          <a:prstGeom prst="line">
            <a:avLst/>
          </a:prstGeom>
          <a:ln w="3175">
            <a:solidFill>
              <a:srgbClr val="4626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37332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프로젝트 구조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프로젝트 구조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CBC029-2B31-3F80-06C3-552AD2272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2" y="1213610"/>
            <a:ext cx="6274111" cy="5284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50E423-B517-AA3B-1677-7D8E2400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27" y="1213610"/>
            <a:ext cx="4396147" cy="53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기능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32569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기능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95065-4C0E-DAE6-4D22-29C3187B0975}"/>
              </a:ext>
            </a:extLst>
          </p:cNvPr>
          <p:cNvSpPr txBox="1"/>
          <p:nvPr/>
        </p:nvSpPr>
        <p:spPr>
          <a:xfrm rot="21436850">
            <a:off x="748861" y="1709363"/>
            <a:ext cx="50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1" kern="0" dirty="0">
                <a:ln w="98425">
                  <a:solidFill>
                    <a:srgbClr val="462602"/>
                  </a:solidFill>
                </a:ln>
                <a:noFill/>
              </a:rPr>
              <a:t>●</a:t>
            </a:r>
            <a:endParaRPr lang="ko-KR" altLang="en-US" sz="14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0FC570-8528-8EBB-5CD5-5B0D2F564743}"/>
              </a:ext>
            </a:extLst>
          </p:cNvPr>
          <p:cNvSpPr/>
          <p:nvPr/>
        </p:nvSpPr>
        <p:spPr>
          <a:xfrm>
            <a:off x="738196" y="1543698"/>
            <a:ext cx="547810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462602"/>
                </a:solidFill>
              </a:rPr>
              <a:t>아파트 매매 정보 검색</a:t>
            </a:r>
            <a:endParaRPr lang="en-US" altLang="ko-KR" sz="3200" b="1" dirty="0">
              <a:solidFill>
                <a:srgbClr val="46260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7F4BD-E387-56D6-EF6A-D66B4894C028}"/>
              </a:ext>
            </a:extLst>
          </p:cNvPr>
          <p:cNvSpPr txBox="1"/>
          <p:nvPr/>
        </p:nvSpPr>
        <p:spPr>
          <a:xfrm rot="21436850">
            <a:off x="748861" y="3287603"/>
            <a:ext cx="50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1" kern="0" dirty="0">
                <a:ln w="98425">
                  <a:solidFill>
                    <a:srgbClr val="462602"/>
                  </a:solidFill>
                </a:ln>
                <a:noFill/>
              </a:rPr>
              <a:t>●</a:t>
            </a:r>
            <a:endParaRPr lang="ko-KR" altLang="en-US" sz="14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28209B-B929-2F71-10AF-6D35B5235179}"/>
              </a:ext>
            </a:extLst>
          </p:cNvPr>
          <p:cNvSpPr/>
          <p:nvPr/>
        </p:nvSpPr>
        <p:spPr>
          <a:xfrm>
            <a:off x="1396845" y="3150514"/>
            <a:ext cx="547810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solidFill>
                  <a:srgbClr val="462602"/>
                </a:solidFill>
              </a:rPr>
              <a:t>지도에 아파트 마커 표시</a:t>
            </a:r>
            <a:endParaRPr lang="en-US" altLang="ko-KR" sz="3200" b="1" dirty="0">
              <a:solidFill>
                <a:srgbClr val="46260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2A2E1-B8C1-1378-0926-6508B7CC3709}"/>
              </a:ext>
            </a:extLst>
          </p:cNvPr>
          <p:cNvSpPr txBox="1"/>
          <p:nvPr/>
        </p:nvSpPr>
        <p:spPr>
          <a:xfrm rot="21436850">
            <a:off x="748861" y="4894419"/>
            <a:ext cx="50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1" kern="0" dirty="0">
                <a:ln w="98425">
                  <a:solidFill>
                    <a:srgbClr val="462602"/>
                  </a:solidFill>
                </a:ln>
                <a:noFill/>
              </a:rPr>
              <a:t>●</a:t>
            </a:r>
            <a:endParaRPr lang="ko-KR" altLang="en-US" sz="1400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F41C8-7956-D2D5-E9E3-7CD1BBE21684}"/>
              </a:ext>
            </a:extLst>
          </p:cNvPr>
          <p:cNvSpPr/>
          <p:nvPr/>
        </p:nvSpPr>
        <p:spPr>
          <a:xfrm>
            <a:off x="1396845" y="4757330"/>
            <a:ext cx="547810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3200" b="1" dirty="0">
                <a:solidFill>
                  <a:srgbClr val="462602"/>
                </a:solidFill>
              </a:rPr>
              <a:t>게시판에 글 작성</a:t>
            </a:r>
            <a:r>
              <a:rPr lang="en-US" altLang="ko-KR" sz="3200" b="1" dirty="0">
                <a:solidFill>
                  <a:srgbClr val="462602"/>
                </a:solidFill>
              </a:rPr>
              <a:t>, </a:t>
            </a:r>
            <a:r>
              <a:rPr lang="ko-KR" altLang="en-US" sz="3200" b="1" dirty="0">
                <a:solidFill>
                  <a:srgbClr val="462602"/>
                </a:solidFill>
              </a:rPr>
              <a:t>수정</a:t>
            </a:r>
            <a:r>
              <a:rPr lang="en-US" altLang="ko-KR" sz="3200" b="1" dirty="0">
                <a:solidFill>
                  <a:srgbClr val="462602"/>
                </a:solidFill>
              </a:rPr>
              <a:t>, </a:t>
            </a:r>
            <a:r>
              <a:rPr lang="ko-KR" altLang="en-US" sz="3200" b="1" dirty="0">
                <a:solidFill>
                  <a:srgbClr val="462602"/>
                </a:solidFill>
              </a:rPr>
              <a:t>삭제</a:t>
            </a:r>
            <a:endParaRPr lang="en-US" altLang="ko-KR" sz="3200" b="1" dirty="0">
              <a:solidFill>
                <a:srgbClr val="462602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419F41-7ADC-6B23-0821-C292E93BF747}"/>
              </a:ext>
            </a:extLst>
          </p:cNvPr>
          <p:cNvSpPr/>
          <p:nvPr/>
        </p:nvSpPr>
        <p:spPr>
          <a:xfrm>
            <a:off x="1268257" y="2377738"/>
            <a:ext cx="648299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아파트 이름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지역 별로 아파트 검색 후 매매 정보 상세 조회 가능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A77F31-9637-6457-F48D-6B62DEF64650}"/>
              </a:ext>
            </a:extLst>
          </p:cNvPr>
          <p:cNvSpPr/>
          <p:nvPr/>
        </p:nvSpPr>
        <p:spPr>
          <a:xfrm>
            <a:off x="1268257" y="4038096"/>
            <a:ext cx="648299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검색한 아파트를 지도에 바로 표시해서 위치를 지도에서 확인 가능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985CE-8DF2-4A70-07F4-E9DF1595B17B}"/>
              </a:ext>
            </a:extLst>
          </p:cNvPr>
          <p:cNvSpPr/>
          <p:nvPr/>
        </p:nvSpPr>
        <p:spPr>
          <a:xfrm>
            <a:off x="1396845" y="5633793"/>
            <a:ext cx="648299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사용자는 게시판에 자유롭게 글을 작성하고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가능 </a:t>
            </a:r>
          </a:p>
        </p:txBody>
      </p:sp>
    </p:spTree>
    <p:extLst>
      <p:ext uri="{BB962C8B-B14F-4D97-AF65-F5344CB8AC3E}">
        <p14:creationId xmlns:p14="http://schemas.microsoft.com/office/powerpoint/2010/main" val="424407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F8E67B-CAFF-FF11-E602-10188EB0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90" y="1443660"/>
            <a:ext cx="8970819" cy="4532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953B10-0D61-28B3-5199-56CE30B2B1C7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초기 화면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5">
            <a:extLst>
              <a:ext uri="{FF2B5EF4-FFF2-40B4-BE49-F238E27FC236}">
                <a16:creationId xmlns:a16="http://schemas.microsoft.com/office/drawing/2014/main" id="{599FF647-8F70-41F1-91DD-04548A396D9A}"/>
              </a:ext>
            </a:extLst>
          </p:cNvPr>
          <p:cNvSpPr/>
          <p:nvPr/>
        </p:nvSpPr>
        <p:spPr>
          <a:xfrm>
            <a:off x="-14514" y="-10296"/>
            <a:ext cx="12206514" cy="972000"/>
          </a:xfrm>
          <a:prstGeom prst="rect">
            <a:avLst/>
          </a:prstGeom>
          <a:solidFill>
            <a:schemeClr val="bg1">
              <a:lumMod val="65000"/>
              <a:alpha val="4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638E6-AEA8-4876-BB8E-5F9958379877}"/>
              </a:ext>
            </a:extLst>
          </p:cNvPr>
          <p:cNvSpPr/>
          <p:nvPr/>
        </p:nvSpPr>
        <p:spPr>
          <a:xfrm>
            <a:off x="-14514" y="0"/>
            <a:ext cx="12206514" cy="1078490"/>
          </a:xfrm>
          <a:custGeom>
            <a:avLst/>
            <a:gdLst>
              <a:gd name="connsiteX0" fmla="*/ 0 w 12192000"/>
              <a:gd name="connsiteY0" fmla="*/ 0 h 686604"/>
              <a:gd name="connsiteX1" fmla="*/ 12192000 w 12192000"/>
              <a:gd name="connsiteY1" fmla="*/ 0 h 686604"/>
              <a:gd name="connsiteX2" fmla="*/ 12192000 w 12192000"/>
              <a:gd name="connsiteY2" fmla="*/ 686604 h 686604"/>
              <a:gd name="connsiteX3" fmla="*/ 0 w 12192000"/>
              <a:gd name="connsiteY3" fmla="*/ 686604 h 686604"/>
              <a:gd name="connsiteX4" fmla="*/ 0 w 12192000"/>
              <a:gd name="connsiteY4" fmla="*/ 0 h 686604"/>
              <a:gd name="connsiteX0" fmla="*/ 14514 w 12206514"/>
              <a:gd name="connsiteY0" fmla="*/ 0 h 1078490"/>
              <a:gd name="connsiteX1" fmla="*/ 12206514 w 12206514"/>
              <a:gd name="connsiteY1" fmla="*/ 0 h 1078490"/>
              <a:gd name="connsiteX2" fmla="*/ 12206514 w 12206514"/>
              <a:gd name="connsiteY2" fmla="*/ 686604 h 1078490"/>
              <a:gd name="connsiteX3" fmla="*/ 0 w 12206514"/>
              <a:gd name="connsiteY3" fmla="*/ 1078490 h 1078490"/>
              <a:gd name="connsiteX4" fmla="*/ 14514 w 12206514"/>
              <a:gd name="connsiteY4" fmla="*/ 0 h 107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6514" h="1078490">
                <a:moveTo>
                  <a:pt x="14514" y="0"/>
                </a:moveTo>
                <a:lnTo>
                  <a:pt x="12206514" y="0"/>
                </a:lnTo>
                <a:lnTo>
                  <a:pt x="12206514" y="686604"/>
                </a:lnTo>
                <a:lnTo>
                  <a:pt x="0" y="1078490"/>
                </a:lnTo>
                <a:lnTo>
                  <a:pt x="14514" y="0"/>
                </a:lnTo>
                <a:close/>
              </a:path>
            </a:pathLst>
          </a:custGeom>
          <a:solidFill>
            <a:srgbClr val="F8C569"/>
          </a:solidFill>
          <a:ln>
            <a:noFill/>
          </a:ln>
          <a:effectLst>
            <a:outerShdw dist="25400" dir="5400000" algn="t" rotWithShape="0">
              <a:srgbClr val="46260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777A86-DCF3-CC33-9255-CC095B8C4ABF}"/>
              </a:ext>
            </a:extLst>
          </p:cNvPr>
          <p:cNvSpPr txBox="1"/>
          <p:nvPr/>
        </p:nvSpPr>
        <p:spPr>
          <a:xfrm rot="21436850">
            <a:off x="248220" y="246857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solidFill>
                    <a:srgbClr val="462602"/>
                  </a:solidFill>
                </a:ln>
                <a:noFill/>
              </a:rPr>
              <a:t> 주요 화면</a:t>
            </a:r>
            <a:endParaRPr lang="ko-KR" altLang="en-US" dirty="0">
              <a:ln w="98425">
                <a:solidFill>
                  <a:srgbClr val="462602"/>
                </a:solidFill>
              </a:ln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88A0-4256-CDAB-0734-664135D2362D}"/>
              </a:ext>
            </a:extLst>
          </p:cNvPr>
          <p:cNvSpPr txBox="1"/>
          <p:nvPr/>
        </p:nvSpPr>
        <p:spPr>
          <a:xfrm rot="21436850">
            <a:off x="391094" y="246855"/>
            <a:ext cx="472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1" kern="0" dirty="0">
                <a:ln w="98425">
                  <a:noFill/>
                </a:ln>
                <a:solidFill>
                  <a:prstClr val="white"/>
                </a:solidFill>
              </a:rPr>
              <a:t>주요 화면</a:t>
            </a:r>
            <a:endParaRPr lang="ko-KR" altLang="en-US" dirty="0">
              <a:ln w="9842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4266A-C536-AA98-880B-DD8622E0F5DA}"/>
              </a:ext>
            </a:extLst>
          </p:cNvPr>
          <p:cNvSpPr txBox="1"/>
          <p:nvPr/>
        </p:nvSpPr>
        <p:spPr>
          <a:xfrm>
            <a:off x="4224336" y="5902899"/>
            <a:ext cx="3743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>
                <a:solidFill>
                  <a:srgbClr val="462602"/>
                </a:solidFill>
              </a:rPr>
              <a:t>회원가입</a:t>
            </a:r>
            <a:endParaRPr lang="ko-KR" altLang="en-US" sz="6000" b="1" dirty="0">
              <a:solidFill>
                <a:srgbClr val="46260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25FCE6-1806-0934-2BB8-954F8950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37" y="1414295"/>
            <a:ext cx="8843011" cy="44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38057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315</Words>
  <Application>Microsoft Office PowerPoint</Application>
  <PresentationFormat>와이드스크린</PresentationFormat>
  <Paragraphs>96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7</cp:revision>
  <dcterms:created xsi:type="dcterms:W3CDTF">2021-10-07T07:17:57Z</dcterms:created>
  <dcterms:modified xsi:type="dcterms:W3CDTF">2022-05-26T07:06:44Z</dcterms:modified>
</cp:coreProperties>
</file>