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Josefin Sans Bold" charset="1" panose="00000800000000000000"/>
      <p:regular r:id="rId10"/>
    </p:embeddedFont>
    <p:embeddedFont>
      <p:font typeface="Josefin Sans Bold Italics" charset="1" panose="00000800000000000000"/>
      <p:regular r:id="rId11"/>
    </p:embeddedFont>
    <p:embeddedFont>
      <p:font typeface="Josefin Sans Regular" charset="1" panose="00000500000000000000"/>
      <p:regular r:id="rId12"/>
    </p:embeddedFont>
    <p:embeddedFont>
      <p:font typeface="Josefin Sans Regular Bold" charset="1" panose="00000700000000000000"/>
      <p:regular r:id="rId13"/>
    </p:embeddedFont>
    <p:embeddedFont>
      <p:font typeface="Josefin Sans Regular Italics" charset="1" panose="00000500000000000000"/>
      <p:regular r:id="rId14"/>
    </p:embeddedFont>
    <p:embeddedFont>
      <p:font typeface="Josefin Sans Regular Bold Italics" charset="1" panose="000007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02445" y="2699677"/>
            <a:ext cx="8887846" cy="4449433"/>
            <a:chOff x="0" y="0"/>
            <a:chExt cx="11850461" cy="593257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887822"/>
              <a:ext cx="11850461" cy="1307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194"/>
                </a:lnSpc>
              </a:pPr>
              <a:r>
                <a:rPr lang="en-US" sz="7053">
                  <a:solidFill>
                    <a:srgbClr val="F7B4A7"/>
                  </a:solidFill>
                  <a:latin typeface="Josefin Sans Bold Bold"/>
                </a:rPr>
                <a:t>M?obile Store System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57150"/>
              <a:ext cx="11850461" cy="573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34"/>
                </a:lnSpc>
              </a:pPr>
              <a:r>
                <a:rPr lang="en-US" sz="2595" spc="482">
                  <a:solidFill>
                    <a:srgbClr val="94DDDE"/>
                  </a:solidFill>
                  <a:latin typeface="Josefin Sans Regular"/>
                </a:rPr>
                <a:t>A QUICK INFORMATION GUIDE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250099"/>
              <a:ext cx="11850461" cy="16824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148"/>
                </a:lnSpc>
              </a:pPr>
              <a:r>
                <a:rPr lang="en-US" sz="3677">
                  <a:solidFill>
                    <a:srgbClr val="94DDDE"/>
                  </a:solidFill>
                  <a:latin typeface="Josefin Sans Regular"/>
                </a:rPr>
                <a:t>A look at the importance of technology </a:t>
              </a:r>
            </a:p>
            <a:p>
              <a:pPr>
                <a:lnSpc>
                  <a:spcPts val="5148"/>
                </a:lnSpc>
              </a:pPr>
              <a:r>
                <a:rPr lang="en-US" sz="3677">
                  <a:solidFill>
                    <a:srgbClr val="94DDDE"/>
                  </a:solidFill>
                  <a:latin typeface="Josefin Sans Regular"/>
                </a:rPr>
                <a:t>in teaching and learning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82834" y="-1921745"/>
            <a:ext cx="6755642" cy="4114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303834" y="1790711"/>
            <a:ext cx="1194327" cy="258614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2095190" y="2021154"/>
            <a:ext cx="5357753" cy="5591583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947148" y="1264426"/>
            <a:ext cx="3144039" cy="2440918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24872" y="5005800"/>
            <a:ext cx="1894295" cy="4252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011803" y="7612736"/>
            <a:ext cx="3486358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1907713"/>
            <a:ext cx="8592473" cy="6471574"/>
            <a:chOff x="0" y="0"/>
            <a:chExt cx="11456630" cy="862876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481673" y="-9525"/>
              <a:ext cx="6723775" cy="1647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719"/>
                </a:lnSpc>
              </a:pPr>
              <a:r>
                <a:rPr lang="en-US" sz="8099">
                  <a:solidFill>
                    <a:srgbClr val="F7B4A7"/>
                  </a:solidFill>
                  <a:latin typeface="Josefin Sans Bold Bold"/>
                </a:rPr>
                <a:t>Agenda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481673" y="2289294"/>
              <a:ext cx="7537706" cy="15125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84"/>
                </a:lnSpc>
              </a:pPr>
              <a:r>
                <a:rPr lang="en-US" sz="2899" spc="347">
                  <a:solidFill>
                    <a:srgbClr val="94DDDE"/>
                  </a:solidFill>
                  <a:latin typeface="Josefin Sans Regular"/>
                </a:rPr>
                <a:t>KEY TOPICS DISCUSSED IN THIS PRESENTATION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545503"/>
              <a:ext cx="11456630" cy="40832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26111" indent="-313055" lvl="1">
                <a:lnSpc>
                  <a:spcPts val="4060"/>
                </a:lnSpc>
                <a:buFont typeface="Arial"/>
                <a:buChar char="•"/>
              </a:pPr>
              <a:r>
                <a:rPr lang="en-US" sz="2900">
                  <a:solidFill>
                    <a:srgbClr val="94DDDE"/>
                  </a:solidFill>
                  <a:latin typeface="Josefin Sans Regular"/>
                </a:rPr>
                <a:t>Talk about product scope</a:t>
              </a:r>
            </a:p>
            <a:p>
              <a:pPr algn="just" marL="626110" indent="-313055" lvl="1">
                <a:lnSpc>
                  <a:spcPts val="4060"/>
                </a:lnSpc>
                <a:buFont typeface="Arial"/>
                <a:buChar char="•"/>
              </a:pPr>
              <a:r>
                <a:rPr lang="en-US" sz="2900">
                  <a:solidFill>
                    <a:srgbClr val="94DDDE"/>
                  </a:solidFill>
                  <a:latin typeface="Josefin Sans Regular"/>
                </a:rPr>
                <a:t>Function</a:t>
              </a:r>
              <a:r>
                <a:rPr lang="en-US" sz="2900">
                  <a:solidFill>
                    <a:srgbClr val="94DDDE"/>
                  </a:solidFill>
                  <a:latin typeface="Josefin Sans Regular"/>
                </a:rPr>
                <a:t> Requirements requi</a:t>
              </a:r>
              <a:r>
                <a:rPr lang="en-US" sz="2900">
                  <a:solidFill>
                    <a:srgbClr val="94DDDE"/>
                  </a:solidFill>
                  <a:latin typeface="Josefin Sans Regular"/>
                </a:rPr>
                <a:t>red in the application</a:t>
              </a:r>
            </a:p>
            <a:p>
              <a:pPr algn="just" marL="626110" indent="-313055" lvl="1">
                <a:lnSpc>
                  <a:spcPts val="4060"/>
                </a:lnSpc>
                <a:buFont typeface="Arial"/>
                <a:buChar char="•"/>
              </a:pPr>
              <a:r>
                <a:rPr lang="en-US" sz="2900">
                  <a:solidFill>
                    <a:srgbClr val="94DDDE"/>
                  </a:solidFill>
                  <a:latin typeface="Josefin Sans Regular"/>
                </a:rPr>
                <a:t>Components of Non-Funtion Requirements</a:t>
              </a:r>
            </a:p>
            <a:p>
              <a:pPr algn="just" marL="626110" indent="-313055" lvl="1">
                <a:lnSpc>
                  <a:spcPts val="4060"/>
                </a:lnSpc>
                <a:buFont typeface="Arial"/>
                <a:buChar char="•"/>
              </a:pPr>
              <a:r>
                <a:rPr lang="en-US" sz="2900">
                  <a:solidFill>
                    <a:srgbClr val="94DDDE"/>
                  </a:solidFill>
                  <a:latin typeface="Josefin Sans Regular"/>
                </a:rPr>
                <a:t>Product features and (optional) architecture style will be considered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09758" y="1684366"/>
            <a:ext cx="3874545" cy="512259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380976" y="2475095"/>
            <a:ext cx="3874545" cy="512259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495732" y="3214319"/>
            <a:ext cx="3874545" cy="51225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497814" y="3086100"/>
            <a:ext cx="5131837" cy="41148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2939267"/>
            <a:ext cx="9768230" cy="4408466"/>
            <a:chOff x="0" y="0"/>
            <a:chExt cx="13024306" cy="587795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9050"/>
              <a:ext cx="13024306" cy="2609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400">
                  <a:solidFill>
                    <a:srgbClr val="31356E"/>
                  </a:solidFill>
                  <a:latin typeface="Josefin Sans Bold"/>
                </a:rPr>
                <a:t>The Impact of Mobile Store System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531630"/>
              <a:ext cx="12478551" cy="2346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480"/>
                </a:lnSpc>
              </a:pPr>
              <a:r>
                <a:rPr lang="en-US" sz="2900">
                  <a:solidFill>
                    <a:srgbClr val="2B4B82"/>
                  </a:solidFill>
                  <a:latin typeface="Josefin Sans Regular"/>
                </a:rPr>
                <a:t>This app help user can shopping mobile online in the website , the admin will manage all account and product.</a:t>
              </a:r>
            </a:p>
            <a:p>
              <a:pPr>
                <a:lnSpc>
                  <a:spcPts val="3480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16135350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400">
                <a:solidFill>
                  <a:srgbClr val="2B4B82"/>
                </a:solidFill>
                <a:latin typeface="Josefin Sans Bold Bold"/>
              </a:rPr>
              <a:t> As a user we can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584432" y="4095905"/>
            <a:ext cx="2401669" cy="966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 spc="478">
                <a:solidFill>
                  <a:srgbClr val="2B4B82"/>
                </a:solidFill>
                <a:latin typeface="Josefin Sans Bold Bold"/>
              </a:rPr>
              <a:t>LOGIN TO APP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23950" y="4095905"/>
            <a:ext cx="2459408" cy="1457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spc="478">
                <a:solidFill>
                  <a:srgbClr val="2B4B82"/>
                </a:solidFill>
                <a:latin typeface="Josefin Sans Bold"/>
              </a:rPr>
              <a:t>CREAT ACCOUNT FOR USER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819046" y="4095905"/>
            <a:ext cx="2459408" cy="966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spc="478">
                <a:solidFill>
                  <a:srgbClr val="2B4B82"/>
                </a:solidFill>
                <a:latin typeface="Josefin Sans Bold Bold"/>
              </a:rPr>
              <a:t>ADD TO CART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266418" y="4095905"/>
            <a:ext cx="2680634" cy="966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 spc="478">
                <a:solidFill>
                  <a:srgbClr val="2B4B82"/>
                </a:solidFill>
                <a:latin typeface="Josefin Sans Bold Bold"/>
              </a:rPr>
              <a:t>REMOVE CART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704642" y="4076855"/>
            <a:ext cx="2459408" cy="1476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spc="478">
                <a:solidFill>
                  <a:srgbClr val="2B4B82"/>
                </a:solidFill>
                <a:latin typeface="Josefin Sans Bold Bold"/>
              </a:rPr>
              <a:t>SEND FEEDBACK</a:t>
            </a:r>
          </a:p>
          <a:p>
            <a:pPr algn="ctr">
              <a:lnSpc>
                <a:spcPts val="3919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2302275" y="2605772"/>
            <a:ext cx="13683450" cy="653143"/>
            <a:chOff x="0" y="0"/>
            <a:chExt cx="18244601" cy="87085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0"/>
              <a:ext cx="785084" cy="9661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11"/>
                </a:lnSpc>
              </a:pPr>
              <a:r>
                <a:rPr lang="en-US" sz="4293" spc="734">
                  <a:solidFill>
                    <a:srgbClr val="2B4B82"/>
                  </a:solidFill>
                  <a:latin typeface="Josefin Sans Bold Bold"/>
                </a:rPr>
                <a:t>1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4465096" y="-95250"/>
              <a:ext cx="785084" cy="9661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11"/>
                </a:lnSpc>
              </a:pPr>
              <a:r>
                <a:rPr lang="en-US" sz="4293" spc="734">
                  <a:solidFill>
                    <a:srgbClr val="2B4B82"/>
                  </a:solidFill>
                  <a:latin typeface="Josefin Sans Bold Bold"/>
                </a:rPr>
                <a:t>2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8711429" y="-95250"/>
              <a:ext cx="785084" cy="9661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11"/>
                </a:lnSpc>
              </a:pPr>
              <a:r>
                <a:rPr lang="en-US" sz="4293" spc="734">
                  <a:solidFill>
                    <a:srgbClr val="2B4B82"/>
                  </a:solidFill>
                  <a:latin typeface="Josefin Sans Bold Bold"/>
                </a:rPr>
                <a:t>3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3340957" y="-95250"/>
              <a:ext cx="785084" cy="9661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11"/>
                </a:lnSpc>
              </a:pPr>
              <a:r>
                <a:rPr lang="en-US" sz="4293" spc="734">
                  <a:solidFill>
                    <a:srgbClr val="2B4B82"/>
                  </a:solidFill>
                  <a:latin typeface="Josefin Sans Bold Bold"/>
                </a:rPr>
                <a:t>4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7459517" y="-95250"/>
              <a:ext cx="785084" cy="9661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11"/>
                </a:lnSpc>
              </a:pPr>
              <a:r>
                <a:rPr lang="en-US" sz="4293" spc="734">
                  <a:solidFill>
                    <a:srgbClr val="2B4B82"/>
                  </a:solidFill>
                  <a:latin typeface="Josefin Sans Bold Bold"/>
                </a:rPr>
                <a:t>5</a:t>
              </a:r>
            </a:p>
          </p:txBody>
        </p:sp>
        <p:sp>
          <p:nvSpPr>
            <p:cNvPr name="AutoShape 14" id="14"/>
            <p:cNvSpPr/>
            <p:nvPr/>
          </p:nvSpPr>
          <p:spPr>
            <a:xfrm rot="0">
              <a:off x="785084" y="385854"/>
              <a:ext cx="3444310" cy="0"/>
            </a:xfrm>
            <a:prstGeom prst="line">
              <a:avLst/>
            </a:prstGeom>
            <a:ln cap="flat" w="37181">
              <a:solidFill>
                <a:srgbClr val="2B4B82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rot="0">
              <a:off x="5267119" y="373461"/>
              <a:ext cx="3444310" cy="0"/>
            </a:xfrm>
            <a:prstGeom prst="line">
              <a:avLst/>
            </a:prstGeom>
            <a:ln cap="flat" w="37181">
              <a:solidFill>
                <a:srgbClr val="2B4B82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rot="0">
              <a:off x="9739595" y="373461"/>
              <a:ext cx="3444310" cy="0"/>
            </a:xfrm>
            <a:prstGeom prst="line">
              <a:avLst/>
            </a:prstGeom>
            <a:ln cap="flat" w="37181">
              <a:solidFill>
                <a:srgbClr val="2B4B82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rot="0">
              <a:off x="14015207" y="373461"/>
              <a:ext cx="3444310" cy="0"/>
            </a:xfrm>
            <a:prstGeom prst="line">
              <a:avLst/>
            </a:prstGeom>
            <a:ln cap="flat" w="37181">
              <a:solidFill>
                <a:srgbClr val="2B4B82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2353654" y="6460827"/>
            <a:ext cx="7122384" cy="653143"/>
            <a:chOff x="0" y="0"/>
            <a:chExt cx="9496512" cy="870857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95250"/>
              <a:ext cx="785084" cy="9661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11"/>
                </a:lnSpc>
              </a:pPr>
              <a:r>
                <a:rPr lang="en-US" sz="4293" spc="734">
                  <a:solidFill>
                    <a:srgbClr val="2B4B82"/>
                  </a:solidFill>
                  <a:latin typeface="Josefin Sans Bold Bold"/>
                </a:rPr>
                <a:t>6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4465096" y="-95250"/>
              <a:ext cx="785084" cy="9661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11"/>
                </a:lnSpc>
              </a:pPr>
              <a:r>
                <a:rPr lang="en-US" sz="4293" spc="734">
                  <a:solidFill>
                    <a:srgbClr val="2B4B82"/>
                  </a:solidFill>
                  <a:latin typeface="Josefin Sans Bold Bold"/>
                </a:rPr>
                <a:t>7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8711429" y="-95250"/>
              <a:ext cx="785084" cy="9661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11"/>
                </a:lnSpc>
              </a:pPr>
              <a:r>
                <a:rPr lang="en-US" sz="4293" spc="734">
                  <a:solidFill>
                    <a:srgbClr val="2B4B82"/>
                  </a:solidFill>
                  <a:latin typeface="Josefin Sans Bold Bold"/>
                </a:rPr>
                <a:t>8</a:t>
              </a:r>
            </a:p>
          </p:txBody>
        </p:sp>
        <p:sp>
          <p:nvSpPr>
            <p:cNvPr name="AutoShape 22" id="22"/>
            <p:cNvSpPr/>
            <p:nvPr/>
          </p:nvSpPr>
          <p:spPr>
            <a:xfrm rot="0">
              <a:off x="785084" y="385854"/>
              <a:ext cx="3444310" cy="0"/>
            </a:xfrm>
            <a:prstGeom prst="line">
              <a:avLst/>
            </a:prstGeom>
            <a:ln cap="flat" w="37181">
              <a:solidFill>
                <a:srgbClr val="2B4B82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 rot="0">
              <a:off x="5267119" y="373461"/>
              <a:ext cx="3444310" cy="0"/>
            </a:xfrm>
            <a:prstGeom prst="line">
              <a:avLst/>
            </a:prstGeom>
            <a:ln cap="flat" w="37181">
              <a:solidFill>
                <a:srgbClr val="2B4B82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24" id="24"/>
          <p:cNvSpPr txBox="true"/>
          <p:nvPr/>
        </p:nvSpPr>
        <p:spPr>
          <a:xfrm rot="0">
            <a:off x="1181689" y="7539246"/>
            <a:ext cx="2532298" cy="1457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 spc="478">
                <a:solidFill>
                  <a:srgbClr val="2B4B82"/>
                </a:solidFill>
                <a:latin typeface="Josefin Sans Bold Bold"/>
              </a:rPr>
              <a:t>GET VOUCHER DISCOUNT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714012" y="7539246"/>
            <a:ext cx="2401669" cy="966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 spc="478">
                <a:solidFill>
                  <a:srgbClr val="2B4B82"/>
                </a:solidFill>
                <a:latin typeface="Josefin Sans Bold Bold"/>
              </a:rPr>
              <a:t>SEARCH PRODUCT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943165" y="7539246"/>
            <a:ext cx="2401669" cy="1457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 spc="478">
                <a:solidFill>
                  <a:srgbClr val="2B4B82"/>
                </a:solidFill>
                <a:latin typeface="Josefin Sans Bold Bold"/>
              </a:rPr>
              <a:t>VIEW DETAIL PRODUCT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16135350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400">
                <a:solidFill>
                  <a:srgbClr val="2B4B82"/>
                </a:solidFill>
                <a:latin typeface="Josefin Sans Bold Bold"/>
              </a:rPr>
              <a:t>As a Admin we can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649746" y="5586639"/>
            <a:ext cx="2401669" cy="1457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 spc="478">
                <a:solidFill>
                  <a:srgbClr val="2B4B82"/>
                </a:solidFill>
                <a:latin typeface="Josefin Sans Bold Bold"/>
              </a:rPr>
              <a:t>CREAT NEW PRODUCT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15836" y="6077105"/>
            <a:ext cx="2459408" cy="476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spc="478">
                <a:solidFill>
                  <a:srgbClr val="2B4B82"/>
                </a:solidFill>
                <a:latin typeface="Josefin Sans Bold Bold"/>
              </a:rPr>
              <a:t>LOGIN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83631" y="5831872"/>
            <a:ext cx="2459408" cy="966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spc="478">
                <a:solidFill>
                  <a:srgbClr val="2B4B82"/>
                </a:solidFill>
                <a:latin typeface="Josefin Sans Bold Bold"/>
              </a:rPr>
              <a:t>VIEW ALL OF USER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549447" y="5831872"/>
            <a:ext cx="2680634" cy="966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 spc="478">
                <a:solidFill>
                  <a:srgbClr val="2B4B82"/>
                </a:solidFill>
                <a:latin typeface="Josefin Sans Bold Bold"/>
              </a:rPr>
              <a:t>UPDATE PRODUCT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704642" y="5831872"/>
            <a:ext cx="3439123" cy="966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spc="478">
                <a:solidFill>
                  <a:srgbClr val="2B4B82"/>
                </a:solidFill>
                <a:latin typeface="Josefin Sans Bold Bold"/>
              </a:rPr>
              <a:t>UPDATE USER INFORMATION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402467" y="4474210"/>
            <a:ext cx="14021736" cy="669290"/>
            <a:chOff x="0" y="0"/>
            <a:chExt cx="18695648" cy="89238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04775"/>
              <a:ext cx="804493" cy="9971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 Bold"/>
                </a:rPr>
                <a:t>1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4575484" y="-104775"/>
              <a:ext cx="804493" cy="9971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 Bold"/>
                </a:rPr>
                <a:t>2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8926794" y="-104775"/>
              <a:ext cx="804493" cy="9971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 Bold"/>
                </a:rPr>
                <a:t>3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3670775" y="-104775"/>
              <a:ext cx="804493" cy="9971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 Bold"/>
                </a:rPr>
                <a:t>4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7891155" y="-104775"/>
              <a:ext cx="804493" cy="9971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 Bold"/>
                </a:rPr>
                <a:t>5</a:t>
              </a:r>
            </a:p>
          </p:txBody>
        </p:sp>
        <p:sp>
          <p:nvSpPr>
            <p:cNvPr name="AutoShape 14" id="14"/>
            <p:cNvSpPr/>
            <p:nvPr/>
          </p:nvSpPr>
          <p:spPr>
            <a:xfrm rot="0">
              <a:off x="804493" y="395393"/>
              <a:ext cx="3529461" cy="0"/>
            </a:xfrm>
            <a:prstGeom prst="line">
              <a:avLst/>
            </a:prstGeom>
            <a:ln cap="flat" w="38100">
              <a:solidFill>
                <a:srgbClr val="2B4B82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rot="0">
              <a:off x="5397334" y="382693"/>
              <a:ext cx="3529461" cy="0"/>
            </a:xfrm>
            <a:prstGeom prst="line">
              <a:avLst/>
            </a:prstGeom>
            <a:ln cap="flat" w="38100">
              <a:solidFill>
                <a:srgbClr val="2B4B82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rot="0">
              <a:off x="9980379" y="382693"/>
              <a:ext cx="3529461" cy="0"/>
            </a:xfrm>
            <a:prstGeom prst="line">
              <a:avLst/>
            </a:prstGeom>
            <a:ln cap="flat" w="38100">
              <a:solidFill>
                <a:srgbClr val="2B4B82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rot="0">
              <a:off x="14361695" y="382693"/>
              <a:ext cx="3529461" cy="0"/>
            </a:xfrm>
            <a:prstGeom prst="line">
              <a:avLst/>
            </a:prstGeom>
            <a:ln cap="flat" w="38100">
              <a:solidFill>
                <a:srgbClr val="2B4B82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3572" y="1028700"/>
            <a:ext cx="17320857" cy="2257138"/>
            <a:chOff x="0" y="0"/>
            <a:chExt cx="23094476" cy="300951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9050"/>
              <a:ext cx="23094476" cy="1314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en-US" sz="6400">
                  <a:solidFill>
                    <a:srgbClr val="94DDDE"/>
                  </a:solidFill>
                  <a:latin typeface="Josefin Sans Bold Bold"/>
                </a:rPr>
                <a:t>NON-FUNCTIONAL REQUIREMENTS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654300"/>
              <a:ext cx="17920856" cy="13552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058"/>
                </a:lnSpc>
              </a:pPr>
              <a:r>
                <a:rPr lang="en-US" sz="1399" spc="279">
                  <a:solidFill>
                    <a:srgbClr val="94DDDE"/>
                  </a:solidFill>
                  <a:latin typeface="Josefin Sans Regular"/>
                </a:rPr>
                <a:t> REFERENCES: </a:t>
              </a:r>
            </a:p>
            <a:p>
              <a:pPr>
                <a:lnSpc>
                  <a:spcPts val="2058"/>
                </a:lnSpc>
              </a:pPr>
              <a:r>
                <a:rPr lang="en-US" sz="1399" spc="279">
                  <a:solidFill>
                    <a:srgbClr val="94DDDE"/>
                  </a:solidFill>
                  <a:latin typeface="Josefin Sans Regular"/>
                </a:rPr>
                <a:t>		HTTPS://WWW.GURU99.COM/NON-FUNCTIONAL-REQUIREMENT-TYPE-EXAMPLE.HTML</a:t>
              </a:r>
            </a:p>
            <a:p>
              <a:pPr>
                <a:lnSpc>
                  <a:spcPts val="2057"/>
                </a:lnSpc>
              </a:pPr>
              <a:r>
                <a:rPr lang="en-US" sz="1399" spc="279">
                  <a:solidFill>
                    <a:srgbClr val="94DDDE"/>
                  </a:solidFill>
                  <a:latin typeface="Josefin Sans Regular"/>
                </a:rPr>
                <a:t>		HTTPS://WINATALENT.COM/BLOG/2020/05/WHAT-ARE-NON-FUNCTIONAL-REQUIREMENTS-TYPES-AND-EXAMPLES/N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3572" y="3771314"/>
            <a:ext cx="7714897" cy="1487072"/>
            <a:chOff x="0" y="0"/>
            <a:chExt cx="10286529" cy="198276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57150"/>
              <a:ext cx="10286529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>
                  <a:solidFill>
                    <a:srgbClr val="94DDDE"/>
                  </a:solidFill>
                  <a:latin typeface="Josefin Sans Bold Bold"/>
                </a:rPr>
                <a:t>Performance: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879768"/>
              <a:ext cx="10286529" cy="11029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FEFEFE"/>
                  </a:solidFill>
                  <a:latin typeface="Josefin Sans Regular"/>
                </a:rPr>
                <a:t>- Fast loading times</a:t>
              </a:r>
            </a:p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FEFEFE"/>
                  </a:solidFill>
                  <a:latin typeface="Josefin Sans Regular"/>
                </a:rPr>
                <a:t>		- Instantaneous search results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144000" y="3742603"/>
            <a:ext cx="7714897" cy="1906172"/>
            <a:chOff x="0" y="0"/>
            <a:chExt cx="10286529" cy="254156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10286529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>
                  <a:solidFill>
                    <a:srgbClr val="94DDDE"/>
                  </a:solidFill>
                  <a:latin typeface="Josefin Sans Bold Bold"/>
                </a:rPr>
                <a:t>Usability: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879768"/>
              <a:ext cx="10286529" cy="16617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FEFEFE"/>
                  </a:solidFill>
                  <a:latin typeface="Josefin Sans Regular"/>
                </a:rPr>
                <a:t>- Simple &amp; intuitive interface</a:t>
              </a:r>
            </a:p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FEFEFE"/>
                  </a:solidFill>
                  <a:latin typeface="Josefin Sans Regular"/>
                </a:rPr>
                <a:t>		- Sensible website navigation</a:t>
              </a:r>
            </a:p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FEFEFE"/>
                  </a:solidFill>
                  <a:latin typeface="Josefin Sans Regular"/>
                </a:rPr>
                <a:t>		- Conform to modern web design standards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144000" y="8067697"/>
            <a:ext cx="7714897" cy="1067972"/>
            <a:chOff x="0" y="0"/>
            <a:chExt cx="10286529" cy="142396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57150"/>
              <a:ext cx="10286529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>
                  <a:solidFill>
                    <a:srgbClr val="94DDDE"/>
                  </a:solidFill>
                  <a:latin typeface="Josefin Sans Bold Bold"/>
                </a:rPr>
                <a:t>Localisation: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879768"/>
              <a:ext cx="10286529" cy="544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FEFEFE"/>
                  </a:solidFill>
                  <a:latin typeface="Josefin Sans Regular"/>
                </a:rPr>
                <a:t>- English with possible Vietnamese support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83572" y="5895997"/>
            <a:ext cx="7714897" cy="2325272"/>
            <a:chOff x="0" y="0"/>
            <a:chExt cx="10286529" cy="310036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57150"/>
              <a:ext cx="10286529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>
                  <a:solidFill>
                    <a:srgbClr val="94DDDE"/>
                  </a:solidFill>
                  <a:latin typeface="Josefin Sans Bold Bold"/>
                </a:rPr>
                <a:t>	Portability &amp; Compatibility: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879768"/>
              <a:ext cx="10286529" cy="22205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FEFEFE"/>
                  </a:solidFill>
                  <a:latin typeface="Josefin Sans Regular"/>
                </a:rPr>
                <a:t>- Compatible with all modern browsers (Edge Chromium, Chrome, Firefox,...)</a:t>
              </a:r>
            </a:p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FEFEFE"/>
                  </a:solidFill>
                  <a:latin typeface="Josefin Sans Regular"/>
                </a:rPr>
                <a:t>		- Responsive web front-end scaling to different screen sizes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144000" y="6086497"/>
            <a:ext cx="7714897" cy="1487072"/>
            <a:chOff x="0" y="0"/>
            <a:chExt cx="10286529" cy="1982763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57150"/>
              <a:ext cx="10286529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>
                  <a:solidFill>
                    <a:srgbClr val="94DDDE"/>
                  </a:solidFill>
                  <a:latin typeface="Josefin Sans Bold Bold"/>
                </a:rPr>
                <a:t>Security: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879768"/>
              <a:ext cx="10286529" cy="11029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FEFEFE"/>
                  </a:solidFill>
                  <a:latin typeface="Josefin Sans Regular"/>
                </a:rPr>
                <a:t>- Only the users are allowed to view &amp; modify their own password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59418" y="733558"/>
            <a:ext cx="9803267" cy="8733889"/>
            <a:chOff x="0" y="0"/>
            <a:chExt cx="13071022" cy="1164518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549547" y="-9525"/>
              <a:ext cx="7671245" cy="2244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649"/>
                </a:lnSpc>
              </a:pPr>
              <a:r>
                <a:rPr lang="en-US" sz="5541">
                  <a:solidFill>
                    <a:srgbClr val="F7B4A7"/>
                  </a:solidFill>
                  <a:latin typeface="Josefin Sans Bold Bold"/>
                </a:rPr>
                <a:t>ARCHITECTURE STYLES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549547" y="2977668"/>
              <a:ext cx="8599869" cy="8131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459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639093"/>
              <a:ext cx="13071022" cy="70060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714337" indent="-357169" lvl="1">
                <a:lnSpc>
                  <a:spcPts val="4632"/>
                </a:lnSpc>
                <a:buFont typeface="Arial"/>
                <a:buChar char="•"/>
              </a:pPr>
              <a:r>
                <a:rPr lang="en-US" sz="3308">
                  <a:solidFill>
                    <a:srgbClr val="94DDDE"/>
                  </a:solidFill>
                  <a:latin typeface="Josefin Sans Regular"/>
                </a:rPr>
                <a:t>The Model-View-Controller (MVC) is an architectural pattern that separates an application </a:t>
              </a:r>
              <a:r>
                <a:rPr lang="en-US" sz="3308">
                  <a:solidFill>
                    <a:srgbClr val="94DDDE"/>
                  </a:solidFill>
                  <a:latin typeface="Josefin Sans Regular"/>
                </a:rPr>
                <a:t>into three main logical components: the model, the view, and t</a:t>
              </a:r>
              <a:r>
                <a:rPr lang="en-US" sz="3308">
                  <a:solidFill>
                    <a:srgbClr val="94DDDE"/>
                  </a:solidFill>
                  <a:latin typeface="Josefin Sans Regular"/>
                </a:rPr>
                <a:t>he controller. Each of these components are built to handle specific development aspects of an application. MVC is one of the most frequently used industry-standard web development framework to create scalable and extensible project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rcRect l="3672" t="0" r="3672" b="0"/>
          <a:stretch>
            <a:fillRect/>
          </a:stretch>
        </p:blipFill>
        <p:spPr>
          <a:xfrm flipH="false" flipV="false" rot="0">
            <a:off x="232507" y="465992"/>
            <a:ext cx="7926911" cy="94075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5158" y="3914349"/>
            <a:ext cx="7312717" cy="2458301"/>
            <a:chOff x="0" y="0"/>
            <a:chExt cx="9750289" cy="327773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80975"/>
              <a:ext cx="9750289" cy="14412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519"/>
                </a:lnSpc>
              </a:pPr>
              <a:r>
                <a:rPr lang="en-US" sz="8000" spc="-88">
                  <a:solidFill>
                    <a:srgbClr val="2B4B82"/>
                  </a:solidFill>
                  <a:latin typeface="Josefin Sans Bold"/>
                </a:rPr>
                <a:t>THANK YOU!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601460"/>
              <a:ext cx="9750289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2B4B82"/>
                  </a:solidFill>
                  <a:latin typeface="Josefin Sans Regular"/>
                </a:rPr>
                <a:t>Do you have any questions?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854137" y="3018272"/>
            <a:ext cx="7411325" cy="463544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665100" y="8613636"/>
            <a:ext cx="4338720" cy="2713672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76014" y="7483497"/>
            <a:ext cx="3289448" cy="2057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320348" y="712171"/>
            <a:ext cx="3289448" cy="2057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 standalone="yes"?><cp:coreProperties xmlns:cp="http://schemas.openxmlformats.org/package/2006/metadata/core-properties" xmlns:dc="http://purl.org/dc/elements/1.1/" xmlns:dcterms="http://purl.org/dc/terms/" xmlns:xsi="http://www.w3.org/2001/XMLSchema-instance"><dcterms:created xsi:type="dcterms:W3CDTF">2006-08-16T00:00:00Z</dcterms:created><dc:identifier>DAEgGxb0kBA</dc:identifier><dcterms:modified xsi:type="dcterms:W3CDTF">2011-08-01T06:04:30Z</dcterms:modified><cp:revision>1</cp:revision><dc:title>M&#8;obile Store System</dc:title></cp:coreProperties>
</file>