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3218"/>
    <p:restoredTop sz="99817"/>
  </p:normalViewPr>
  <p:slideViewPr>
    <p:cSldViewPr snapToGrid="0">
      <p:cViewPr varScale="1">
        <p:scale>
          <a:sx n="75" d="100"/>
          <a:sy n="75" d="100"/>
        </p:scale>
        <p:origin x="78" y="264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presProps" Target="presProps.xml"  /><Relationship Id="rId38" Type="http://schemas.openxmlformats.org/officeDocument/2006/relationships/viewProps" Target="viewProps.xml"  /><Relationship Id="rId39" Type="http://schemas.openxmlformats.org/officeDocument/2006/relationships/theme" Target="theme/theme1.xml"  /><Relationship Id="rId4" Type="http://schemas.openxmlformats.org/officeDocument/2006/relationships/slide" Target="slides/slide3.xml"  /><Relationship Id="rId40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26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F93689-ACEA-42F2-A67C-EBA38C7B502C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17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F93689-ACEA-42F2-A67C-EBA38C7B502C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1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10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F93689-ACEA-42F2-A67C-EBA38C7B502C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0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F93689-ACEA-42F2-A67C-EBA38C7B502C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6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F93689-ACEA-42F2-A67C-EBA38C7B502C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0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F93689-ACEA-42F2-A67C-EBA38C7B502C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1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F93689-ACEA-42F2-A67C-EBA38C7B502C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72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F93689-ACEA-42F2-A67C-EBA38C7B502C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3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F93689-ACEA-42F2-A67C-EBA38C7B502C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6444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79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jpeg"  /><Relationship Id="rId3" Type="http://schemas.openxmlformats.org/officeDocument/2006/relationships/image" Target="../media/image10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jpeg"  /><Relationship Id="rId3" Type="http://schemas.openxmlformats.org/officeDocument/2006/relationships/image" Target="../media/image15.jpeg"  /><Relationship Id="rId4" Type="http://schemas.openxmlformats.org/officeDocument/2006/relationships/image" Target="../media/image16.jpeg"  /><Relationship Id="rId5" Type="http://schemas.openxmlformats.org/officeDocument/2006/relationships/image" Target="../media/image17.png"  /><Relationship Id="rId6" Type="http://schemas.openxmlformats.org/officeDocument/2006/relationships/image" Target="../media/image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Relationship Id="rId3" Type="http://schemas.openxmlformats.org/officeDocument/2006/relationships/image" Target="../media/image2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jpeg"  /><Relationship Id="rId3" Type="http://schemas.openxmlformats.org/officeDocument/2006/relationships/image" Target="../media/image28.jpeg"  /><Relationship Id="rId4" Type="http://schemas.openxmlformats.org/officeDocument/2006/relationships/image" Target="../media/image29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0.png"  /><Relationship Id="rId3" Type="http://schemas.openxmlformats.org/officeDocument/2006/relationships/image" Target="../media/image3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0.png"  /><Relationship Id="rId3" Type="http://schemas.openxmlformats.org/officeDocument/2006/relationships/image" Target="../media/image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1.jpeg"  /><Relationship Id="rId3" Type="http://schemas.openxmlformats.org/officeDocument/2006/relationships/image" Target="../media/image32.jpeg"  /><Relationship Id="rId4" Type="http://schemas.openxmlformats.org/officeDocument/2006/relationships/image" Target="../media/image33.jpeg"  /><Relationship Id="rId5" Type="http://schemas.openxmlformats.org/officeDocument/2006/relationships/image" Target="../media/image34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5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6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7.jpeg"  /><Relationship Id="rId3" Type="http://schemas.openxmlformats.org/officeDocument/2006/relationships/image" Target="../media/image38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://news.khan.co.kr/kh_news/khan_art_view.html?art_id=201211212201345" TargetMode="External" /><Relationship Id="rId3" Type="http://schemas.openxmlformats.org/officeDocument/2006/relationships/hyperlink" Target="https://news.joins.com/article/23104640" TargetMode="External" /><Relationship Id="rId4" Type="http://schemas.openxmlformats.org/officeDocument/2006/relationships/hyperlink" Target="https://www.mcst.go.kr/kor/s_culture/festival/festivalList.jsp" TargetMode="External" /><Relationship Id="rId5" Type="http://schemas.openxmlformats.org/officeDocument/2006/relationships/hyperlink" Target="http://kosis.kr/statHtml/statHtml.do?orgId=101&amp;amp;tblId=DT_1YL21291" TargetMode="External"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jpeg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4.png"  /><Relationship Id="rId4" Type="http://schemas.openxmlformats.org/officeDocument/2006/relationships/image" Target="../media/image6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지역 관광 활성화 방안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/>
              <a:t>팀 이름: </a:t>
            </a:r>
            <a:r>
              <a:rPr lang="en-US" altLang="ko-KR" b="1"/>
              <a:t>Data </a:t>
            </a:r>
            <a:r>
              <a:rPr lang="ko-KR" altLang="en-US" b="1"/>
              <a:t>206</a:t>
            </a:r>
            <a:endParaRPr lang="ko-KR" altLang="en-US" b="1"/>
          </a:p>
        </p:txBody>
      </p:sp>
      <p:grpSp>
        <p:nvGrpSpPr>
          <p:cNvPr id="4" name="그룹 7"/>
          <p:cNvGrpSpPr/>
          <p:nvPr/>
        </p:nvGrpSpPr>
        <p:grpSpPr>
          <a:xfrm rot="10800000">
            <a:off x="0" y="-9525"/>
            <a:ext cx="2628900" cy="2628900"/>
            <a:chOff x="8711382" y="3377381"/>
            <a:chExt cx="3480619" cy="3480619"/>
          </a:xfrm>
        </p:grpSpPr>
        <p:sp>
          <p:nvSpPr>
            <p:cNvPr id="5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"/>
          <p:cNvGrpSpPr/>
          <p:nvPr/>
        </p:nvGrpSpPr>
        <p:grpSpPr>
          <a:xfrm rot="0">
            <a:off x="8711382" y="3377381"/>
            <a:ext cx="3480619" cy="3480619"/>
            <a:chOff x="8711382" y="3377381"/>
            <a:chExt cx="3480619" cy="3480619"/>
          </a:xfrm>
        </p:grpSpPr>
        <p:sp>
          <p:nvSpPr>
            <p:cNvPr id="5" name="자유형: 도형 3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" name="자유형: 도형 5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" name="그룹 7"/>
          <p:cNvGrpSpPr/>
          <p:nvPr/>
        </p:nvGrpSpPr>
        <p:grpSpPr>
          <a:xfrm rot="10800000">
            <a:off x="0" y="-9525"/>
            <a:ext cx="2628900" cy="2628900"/>
            <a:chOff x="8711382" y="3377381"/>
            <a:chExt cx="3480619" cy="3480619"/>
          </a:xfrm>
        </p:grpSpPr>
        <p:sp>
          <p:nvSpPr>
            <p:cNvPr id="8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" name="제목 1"/>
          <p:cNvSpPr/>
          <p:nvPr/>
        </p:nvSpPr>
        <p:spPr>
          <a:xfrm>
            <a:off x="838200" y="722312"/>
            <a:ext cx="10515600" cy="96837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ko-KR" altLang="en-US" sz="4400"/>
              <a:t>분석 지역 설정</a:t>
            </a:r>
            <a:endParaRPr lang="ko-KR" altLang="en-US" sz="4400"/>
          </a:p>
        </p:txBody>
      </p:sp>
      <p:sp>
        <p:nvSpPr>
          <p:cNvPr id="13" name=""/>
          <p:cNvSpPr txBox="1"/>
          <p:nvPr/>
        </p:nvSpPr>
        <p:spPr>
          <a:xfrm>
            <a:off x="302120" y="4664868"/>
            <a:ext cx="1437145" cy="39100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000"/>
              <a:t>도시: 서울 </a:t>
            </a:r>
            <a:endParaRPr lang="ko-KR" altLang="en-US" sz="2000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591145" y="1978137"/>
            <a:ext cx="3502223" cy="2508480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>
            <a:off x="3522463" y="1955601"/>
            <a:ext cx="595312" cy="610195"/>
          </a:xfrm>
          <a:prstGeom prst="ellipse">
            <a:avLst/>
          </a:prstGeom>
          <a:noFill/>
          <a:ln w="38100" algn="ctr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314025" y="5119090"/>
            <a:ext cx="7326571" cy="90892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다른 변수들보다 월등히 큰 값이기 때문에 이상치(</a:t>
            </a:r>
            <a:r>
              <a:rPr lang="en-US" altLang="ko-KR"/>
              <a:t>outlier</a:t>
            </a:r>
            <a:r>
              <a:rPr lang="ko-KR" altLang="en-US"/>
              <a:t>)에 해당한다.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이상치를 제외한뒤 </a:t>
            </a:r>
            <a:r>
              <a:rPr lang="en-US" altLang="ko-KR"/>
              <a:t>k means clustering</a:t>
            </a:r>
            <a:r>
              <a:rPr lang="ko-KR" altLang="en-US"/>
              <a:t>을 실행한다. </a:t>
            </a:r>
            <a:endParaRPr lang="ko-KR" altLang="en-US"/>
          </a:p>
        </p:txBody>
      </p:sp>
      <p:cxnSp>
        <p:nvCxnSpPr>
          <p:cNvPr id="14" name=""/>
          <p:cNvCxnSpPr>
            <a:stCxn id="11" idx="3"/>
            <a:endCxn id="13" idx="0"/>
          </p:cNvCxnSpPr>
          <p:nvPr/>
        </p:nvCxnSpPr>
        <p:spPr>
          <a:xfrm rot="10800000" flipV="1">
            <a:off x="1020692" y="2476435"/>
            <a:ext cx="2588952" cy="2188432"/>
          </a:xfrm>
          <a:prstGeom prst="straightConnector1">
            <a:avLst/>
          </a:prstGeom>
          <a:ln w="19050" algn="ctr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/>
          <p:cNvSpPr/>
          <p:nvPr/>
        </p:nvSpPr>
        <p:spPr>
          <a:xfrm>
            <a:off x="4851872" y="2999151"/>
            <a:ext cx="1160470" cy="429848"/>
          </a:xfrm>
          <a:prstGeom prst="rightArrow">
            <a:avLst>
              <a:gd name="adj1" fmla="val 50000"/>
              <a:gd name="adj2" fmla="val 740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2" name=""/>
          <p:cNvGrpSpPr/>
          <p:nvPr/>
        </p:nvGrpSpPr>
        <p:grpSpPr>
          <a:xfrm rot="0">
            <a:off x="5887341" y="1303734"/>
            <a:ext cx="5081649" cy="3653313"/>
            <a:chOff x="5887341" y="1303734"/>
            <a:chExt cx="5081649" cy="3653313"/>
          </a:xfrm>
        </p:grpSpPr>
        <p:pic>
          <p:nvPicPr>
            <p:cNvPr id="1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388892" y="1303734"/>
              <a:ext cx="4007048" cy="3638113"/>
            </a:xfrm>
            <a:prstGeom prst="rect">
              <a:avLst/>
            </a:prstGeom>
          </p:spPr>
        </p:pic>
        <p:sp>
          <p:nvSpPr>
            <p:cNvPr id="22" name=""/>
            <p:cNvSpPr/>
            <p:nvPr/>
          </p:nvSpPr>
          <p:spPr>
            <a:xfrm>
              <a:off x="6670475" y="1390054"/>
              <a:ext cx="2024063" cy="2038945"/>
            </a:xfrm>
            <a:prstGeom prst="ellipse">
              <a:avLst/>
            </a:prstGeom>
            <a:noFill/>
            <a:ln w="38100" algn="ctr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8548688" y="3101578"/>
              <a:ext cx="1532928" cy="1532930"/>
            </a:xfrm>
            <a:prstGeom prst="ellipse">
              <a:avLst/>
            </a:prstGeom>
            <a:noFill/>
            <a:ln w="38100" algn="ctr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6866929" y="3581400"/>
              <a:ext cx="1131093" cy="1071562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 txBox="1"/>
            <p:nvPr/>
          </p:nvSpPr>
          <p:spPr>
            <a:xfrm>
              <a:off x="9872364" y="4561283"/>
              <a:ext cx="1096626" cy="395765"/>
            </a:xfrm>
            <a:prstGeom prst="rect">
              <a:avLst/>
            </a:prstGeom>
            <a:ln w="6350" cap="flat" cmpd="sng">
              <a:solidFill>
                <a:schemeClr val="accent1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>
                <a:defRPr lang="ko-KR" altLang="en-US"/>
              </a:pPr>
              <a:r>
                <a:rPr lang="en-US" altLang="ko-KR" sz="2000" b="1"/>
                <a:t>Group</a:t>
              </a:r>
              <a:r>
                <a:rPr lang="ko-KR" altLang="en-US" sz="2000" b="1"/>
                <a:t>2</a:t>
              </a:r>
              <a:endParaRPr lang="ko-KR" altLang="en-US" sz="2000" b="1"/>
            </a:p>
          </p:txBody>
        </p:sp>
        <p:sp>
          <p:nvSpPr>
            <p:cNvPr id="30" name=""/>
            <p:cNvSpPr txBox="1"/>
            <p:nvPr/>
          </p:nvSpPr>
          <p:spPr>
            <a:xfrm>
              <a:off x="5887341" y="4545806"/>
              <a:ext cx="1090673" cy="395764"/>
            </a:xfrm>
            <a:prstGeom prst="rect">
              <a:avLst/>
            </a:prstGeom>
            <a:ln w="6350" cap="flat" cmpd="sng">
              <a:solidFill>
                <a:srgbClr val="ff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>
                <a:defRPr lang="ko-KR" altLang="en-US"/>
              </a:pPr>
              <a:r>
                <a:rPr lang="en-US" altLang="ko-KR" sz="2000" b="1"/>
                <a:t>Group</a:t>
              </a:r>
              <a:r>
                <a:rPr lang="ko-KR" altLang="en-US" sz="2000" b="1"/>
                <a:t>1</a:t>
              </a:r>
              <a:endParaRPr lang="ko-KR" altLang="en-US" sz="2000" b="1"/>
            </a:p>
          </p:txBody>
        </p:sp>
        <p:sp>
          <p:nvSpPr>
            <p:cNvPr id="31" name=""/>
            <p:cNvSpPr txBox="1"/>
            <p:nvPr/>
          </p:nvSpPr>
          <p:spPr>
            <a:xfrm>
              <a:off x="8701384" y="1601985"/>
              <a:ext cx="1096031" cy="386835"/>
            </a:xfrm>
            <a:prstGeom prst="rect">
              <a:avLst/>
            </a:prstGeom>
            <a:ln w="6350" cap="flat" cmpd="sng">
              <a:solidFill>
                <a:schemeClr val="accent5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>
                <a:defRPr lang="ko-KR" altLang="en-US"/>
              </a:pPr>
              <a:r>
                <a:rPr lang="en-US" altLang="ko-KR" sz="2000" b="1"/>
                <a:t>Group</a:t>
              </a:r>
              <a:r>
                <a:rPr lang="ko-KR" altLang="en-US" sz="2000" b="1"/>
                <a:t>3</a:t>
              </a:r>
              <a:endParaRPr lang="ko-KR" altLang="en-US" sz="2000" b="1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7"/>
          <p:cNvGrpSpPr/>
          <p:nvPr/>
        </p:nvGrpSpPr>
        <p:grpSpPr>
          <a:xfrm rot="10800000">
            <a:off x="0" y="-9525"/>
            <a:ext cx="2628900" cy="2628900"/>
            <a:chOff x="8711382" y="3377381"/>
            <a:chExt cx="3480619" cy="3480619"/>
          </a:xfrm>
        </p:grpSpPr>
        <p:sp>
          <p:nvSpPr>
            <p:cNvPr id="8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제목 1"/>
          <p:cNvSpPr/>
          <p:nvPr/>
        </p:nvSpPr>
        <p:spPr>
          <a:xfrm>
            <a:off x="838200" y="722312"/>
            <a:ext cx="10515600" cy="96837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ko-KR" altLang="en-US" sz="4400"/>
              <a:t>분석 지역 설정</a:t>
            </a:r>
            <a:endParaRPr lang="en-US" altLang="ko-KR" sz="4400"/>
          </a:p>
        </p:txBody>
      </p:sp>
      <p:sp>
        <p:nvSpPr>
          <p:cNvPr id="22" name=""/>
          <p:cNvSpPr txBox="1"/>
          <p:nvPr/>
        </p:nvSpPr>
        <p:spPr>
          <a:xfrm>
            <a:off x="4363640" y="1836061"/>
            <a:ext cx="7558746" cy="1457684"/>
          </a:xfrm>
          <a:prstGeom prst="rect">
            <a:avLst/>
          </a:prstGeom>
        </p:spPr>
        <p:txBody>
          <a:bodyPr wrap="square">
            <a:spAutoFit/>
          </a:bodyPr>
          <a:p>
            <a:pPr marL="0" algn="l" defTabSz="885826" eaLnBrk="1" latinLnBrk="1" hangingPunct="1">
              <a:defRPr lang="ko-KR" altLang="en-US"/>
            </a:pPr>
            <a:r>
              <a:rPr lang="en-US" altLang="ko-KR" b="1"/>
              <a:t>Group1</a:t>
            </a:r>
            <a:r>
              <a:rPr lang="ko-KR" altLang="en-US" b="1"/>
              <a:t>(</a:t>
            </a:r>
            <a:r>
              <a:rPr lang="en-US" altLang="ko-KR" b="1"/>
              <a:t>cluster0): </a:t>
            </a:r>
            <a:r>
              <a:rPr xmlns:mc="http://schemas.openxmlformats.org/markup-compatibility/2006" xmlns:hp="http://schemas.haansoft.com/office/presentation/8.0" lang="ko-KR" altLang="en-US" b="0" i="0" u="none" kern="12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여행 인프라와 소비금액 모두 적은 지역</a:t>
            </a:r>
            <a:endParaRPr xmlns:mc="http://schemas.openxmlformats.org/markup-compatibility/2006" xmlns:hp="http://schemas.haansoft.com/office/presentation/8.0" lang="ko-KR" altLang="en-US" b="0" i="0" u="none" kern="120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en-US" altLang="ko-KR" b="1"/>
          </a:p>
          <a:p>
            <a:pPr marL="0" algn="l" defTabSz="885826" eaLnBrk="1" latinLnBrk="1" hangingPunct="1">
              <a:defRPr lang="ko-KR" altLang="en-US"/>
            </a:pPr>
            <a:r>
              <a:rPr lang="en-US" altLang="ko-KR" b="1"/>
              <a:t>Group2(cluster1):</a:t>
            </a:r>
            <a:r>
              <a:rPr lang="ko-KR" altLang="en-US" b="1"/>
              <a:t> </a:t>
            </a:r>
            <a:r>
              <a:rPr xmlns:mc="http://schemas.openxmlformats.org/markup-compatibility/2006" xmlns:hp="http://schemas.haansoft.com/office/presentation/8.0" lang="ko-KR" altLang="en-US" b="0" i="0" u="none" kern="12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여행 인프라는 비교적 많지만 소비금액이 적은 지역</a:t>
            </a:r>
            <a:endParaRPr xmlns:mc="http://schemas.openxmlformats.org/markup-compatibility/2006" xmlns:hp="http://schemas.haansoft.com/office/presentation/8.0" lang="ko-KR" altLang="en-US" b="0" i="0" u="none" kern="120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en-US" altLang="ko-KR" b="1"/>
          </a:p>
          <a:p>
            <a:pPr marL="0" algn="l" defTabSz="885826" eaLnBrk="1" latinLnBrk="1" hangingPunct="1">
              <a:defRPr lang="ko-KR" altLang="en-US"/>
            </a:pPr>
            <a:r>
              <a:rPr lang="en-US" altLang="ko-KR" b="1"/>
              <a:t>Group3(cluster2):</a:t>
            </a:r>
            <a:r>
              <a:rPr lang="ko-KR" altLang="en-US" b="1"/>
              <a:t> </a:t>
            </a:r>
            <a:r>
              <a:rPr xmlns:mc="http://schemas.openxmlformats.org/markup-compatibility/2006" xmlns:hp="http://schemas.haansoft.com/office/presentation/8.0" lang="ko-KR" altLang="en-US" b="0" i="0" u="none" kern="12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여행 인프라는 비교적 적지만 소비금액이 많은 지역</a:t>
            </a:r>
            <a:r>
              <a:rPr xmlns:mc="http://schemas.openxmlformats.org/markup-compatibility/2006" xmlns:hp="http://schemas.haansoft.com/office/presentation/8.0" lang="en-US" altLang="ko-KR" b="1" i="0" u="none" kern="120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lang="en-US" altLang="ko-KR" b="1" i="0" u="none" kern="120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1" name=""/>
          <p:cNvGrpSpPr/>
          <p:nvPr/>
        </p:nvGrpSpPr>
        <p:grpSpPr>
          <a:xfrm rot="0">
            <a:off x="727470" y="1717477"/>
            <a:ext cx="2523053" cy="5140523"/>
            <a:chOff x="1575791" y="1404937"/>
            <a:chExt cx="2612350" cy="5453062"/>
          </a:xfrm>
        </p:grpSpPr>
        <p:pic>
          <p:nvPicPr>
            <p:cNvPr id="42" name=""/>
            <p:cNvPicPr>
              <a:picLocks noChangeAspect="1"/>
            </p:cNvPicPr>
            <p:nvPr/>
          </p:nvPicPr>
          <p:blipFill rotWithShape="1">
            <a:blip r:embed="rId2"/>
            <a:srcRect r="7870"/>
            <a:stretch>
              <a:fillRect/>
            </a:stretch>
          </p:blipFill>
          <p:spPr>
            <a:xfrm>
              <a:off x="1575791" y="1404937"/>
              <a:ext cx="2612350" cy="5453062"/>
            </a:xfrm>
            <a:prstGeom prst="rect">
              <a:avLst/>
            </a:prstGeom>
          </p:spPr>
        </p:pic>
        <p:sp>
          <p:nvSpPr>
            <p:cNvPr id="24" name=""/>
            <p:cNvSpPr/>
            <p:nvPr/>
          </p:nvSpPr>
          <p:spPr>
            <a:xfrm>
              <a:off x="1634430" y="1717476"/>
              <a:ext cx="2470547" cy="297656"/>
            </a:xfrm>
            <a:prstGeom prst="rect">
              <a:avLst/>
            </a:prstGeom>
            <a:solidFill>
              <a:schemeClr val="accent1">
                <a:lumMod val="80000"/>
                <a:lumOff val="20000"/>
                <a:alpha val="48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1634430" y="2327671"/>
              <a:ext cx="2470547" cy="327422"/>
            </a:xfrm>
            <a:prstGeom prst="rect">
              <a:avLst/>
            </a:prstGeom>
            <a:solidFill>
              <a:srgbClr val="ff0000">
                <a:alpha val="48000"/>
              </a:srgb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1634430" y="2967632"/>
              <a:ext cx="2470547" cy="297656"/>
            </a:xfrm>
            <a:prstGeom prst="rect">
              <a:avLst/>
            </a:prstGeom>
            <a:solidFill>
              <a:srgbClr val="ff0000">
                <a:alpha val="48000"/>
              </a:srgb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1634430" y="3592711"/>
              <a:ext cx="2470547" cy="312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48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1634430" y="4221956"/>
              <a:ext cx="2470547" cy="342304"/>
            </a:xfrm>
            <a:prstGeom prst="rect">
              <a:avLst/>
            </a:prstGeom>
            <a:solidFill>
              <a:srgbClr val="ff0000">
                <a:alpha val="48000"/>
              </a:srgb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1634430" y="4872632"/>
              <a:ext cx="2470547" cy="2976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48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1634430" y="5482828"/>
              <a:ext cx="2470547" cy="297656"/>
            </a:xfrm>
            <a:prstGeom prst="rect">
              <a:avLst/>
            </a:prstGeom>
            <a:solidFill>
              <a:srgbClr val="ff0000">
                <a:alpha val="48000"/>
              </a:srgb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1634430" y="6093022"/>
              <a:ext cx="2470547" cy="342304"/>
            </a:xfrm>
            <a:prstGeom prst="rect">
              <a:avLst/>
            </a:prstGeom>
            <a:solidFill>
              <a:srgbClr val="ff0000">
                <a:alpha val="48000"/>
              </a:srgb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1634430" y="2030015"/>
              <a:ext cx="2470547" cy="297656"/>
            </a:xfrm>
            <a:prstGeom prst="rect">
              <a:avLst/>
            </a:prstGeom>
            <a:solidFill>
              <a:schemeClr val="accent1">
                <a:lumMod val="80000"/>
                <a:lumOff val="20000"/>
                <a:alpha val="48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1634430" y="2669976"/>
              <a:ext cx="2470547" cy="297656"/>
            </a:xfrm>
            <a:prstGeom prst="rect">
              <a:avLst/>
            </a:prstGeom>
            <a:solidFill>
              <a:schemeClr val="accent1">
                <a:lumMod val="80000"/>
                <a:lumOff val="20000"/>
                <a:alpha val="48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1634430" y="3280171"/>
              <a:ext cx="2470547" cy="297656"/>
            </a:xfrm>
            <a:prstGeom prst="rect">
              <a:avLst/>
            </a:prstGeom>
            <a:solidFill>
              <a:srgbClr val="ff0000">
                <a:alpha val="48000"/>
              </a:srgb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1634430" y="3920132"/>
              <a:ext cx="2470547" cy="297656"/>
            </a:xfrm>
            <a:prstGeom prst="rect">
              <a:avLst/>
            </a:prstGeom>
            <a:solidFill>
              <a:schemeClr val="accent1">
                <a:lumMod val="80000"/>
                <a:lumOff val="20000"/>
                <a:alpha val="48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1634430" y="4560093"/>
              <a:ext cx="2470547" cy="297656"/>
            </a:xfrm>
            <a:prstGeom prst="rect">
              <a:avLst/>
            </a:prstGeom>
            <a:solidFill>
              <a:srgbClr val="ff0000">
                <a:alpha val="48000"/>
              </a:srgb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1634430" y="5185171"/>
              <a:ext cx="2470547" cy="297656"/>
            </a:xfrm>
            <a:prstGeom prst="rect">
              <a:avLst/>
            </a:prstGeom>
            <a:solidFill>
              <a:schemeClr val="accent1">
                <a:lumMod val="80000"/>
                <a:lumOff val="20000"/>
                <a:alpha val="48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1634430" y="5795367"/>
              <a:ext cx="2470547" cy="2976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48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1634430" y="6450210"/>
              <a:ext cx="2470547" cy="297656"/>
            </a:xfrm>
            <a:prstGeom prst="rect">
              <a:avLst/>
            </a:prstGeom>
            <a:solidFill>
              <a:srgbClr val="ff0000">
                <a:alpha val="48000"/>
              </a:srgb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9" name=""/>
          <p:cNvSpPr txBox="1">
            <a:spLocks noChangeAspect="1"/>
          </p:cNvSpPr>
          <p:nvPr/>
        </p:nvSpPr>
        <p:spPr>
          <a:xfrm>
            <a:off x="4415432" y="3709970"/>
            <a:ext cx="6876811" cy="146138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algn="just">
              <a:defRPr lang="ko-KR" altLang="en-US"/>
            </a:pPr>
            <a:r>
              <a:rPr lang="en-US" altLang="ko-KR" b="1">
                <a:solidFill>
                  <a:schemeClr val="tx1"/>
                </a:solidFill>
              </a:rPr>
              <a:t>Group2(cluster1)</a:t>
            </a:r>
            <a:r>
              <a:rPr lang="ko-KR" altLang="en-US" b="1">
                <a:solidFill>
                  <a:schemeClr val="tx1"/>
                </a:solidFill>
              </a:rPr>
              <a:t>를 </a:t>
            </a:r>
            <a:r>
              <a:rPr lang="en-US" altLang="ko-KR" b="1">
                <a:solidFill>
                  <a:schemeClr val="tx1"/>
                </a:solidFill>
              </a:rPr>
              <a:t>DMO</a:t>
            </a:r>
            <a:r>
              <a:rPr lang="ko-KR" altLang="en-US" b="1">
                <a:solidFill>
                  <a:schemeClr val="tx1"/>
                </a:solidFill>
              </a:rPr>
              <a:t>적용 지역으로 선정</a:t>
            </a:r>
            <a:endParaRPr lang="ko-KR" altLang="en-US" b="1">
              <a:solidFill>
                <a:schemeClr val="tx1"/>
              </a:solidFill>
            </a:endParaRPr>
          </a:p>
          <a:p>
            <a:pPr algn="just">
              <a:defRPr lang="ko-KR" altLang="en-US"/>
            </a:pPr>
            <a:endParaRPr lang="ko-KR" altLang="en-US" b="1">
              <a:solidFill>
                <a:schemeClr val="tx1"/>
              </a:solidFill>
            </a:endParaRPr>
          </a:p>
          <a:p>
            <a:pPr algn="just">
              <a:defRPr lang="ko-KR" altLang="en-US"/>
            </a:pPr>
            <a:r>
              <a:rPr lang="en-US" altLang="ko-KR" b="1">
                <a:solidFill>
                  <a:schemeClr val="tx1"/>
                </a:solidFill>
              </a:rPr>
              <a:t>Why? </a:t>
            </a:r>
            <a:r>
              <a:rPr lang="ko-KR" altLang="en-US" b="1">
                <a:solidFill>
                  <a:schemeClr val="tx1"/>
                </a:solidFill>
              </a:rPr>
              <a:t>많은 여행인프라를 효과적으로 사용하지 못하기</a:t>
            </a:r>
            <a:r>
              <a:rPr lang="en-US" altLang="ko-KR" b="1">
                <a:solidFill>
                  <a:schemeClr val="tx1"/>
                </a:solidFill>
              </a:rPr>
              <a:t> </a:t>
            </a:r>
            <a:r>
              <a:rPr lang="ko-KR" altLang="en-US" b="1">
                <a:solidFill>
                  <a:schemeClr val="tx1"/>
                </a:solidFill>
              </a:rPr>
              <a:t>때문</a:t>
            </a:r>
            <a:r>
              <a:rPr lang="ko-KR" altLang="en-US" b="1"/>
              <a:t>!</a:t>
            </a:r>
            <a:endParaRPr lang="ko-KR" altLang="en-US" b="1"/>
          </a:p>
          <a:p>
            <a:pPr algn="just">
              <a:defRPr lang="ko-KR" altLang="en-US"/>
            </a:pPr>
            <a:endParaRPr lang="ko-KR" altLang="en-US" b="1"/>
          </a:p>
          <a:p>
            <a:pPr algn="just">
              <a:defRPr lang="ko-KR" altLang="en-US"/>
            </a:pPr>
            <a:r>
              <a:rPr lang="ko-KR" altLang="en-US" b="1"/>
              <a:t>해당 지역 : 강원, 경기, 경북, 부산, 전남</a:t>
            </a:r>
            <a:endParaRPr lang="ko-KR" altLang="en-US" b="1"/>
          </a:p>
        </p:txBody>
      </p:sp>
      <p:sp>
        <p:nvSpPr>
          <p:cNvPr id="62" name=""/>
          <p:cNvSpPr/>
          <p:nvPr/>
        </p:nvSpPr>
        <p:spPr>
          <a:xfrm>
            <a:off x="3497536" y="2269893"/>
            <a:ext cx="836338" cy="281020"/>
          </a:xfrm>
          <a:prstGeom prst="rightArrow">
            <a:avLst>
              <a:gd name="adj1" fmla="val 50000"/>
              <a:gd name="adj2" fmla="val 740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8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635166" y="1045748"/>
            <a:ext cx="10921668" cy="4766503"/>
            <a:chOff x="780251" y="1741095"/>
            <a:chExt cx="10921668" cy="4766503"/>
          </a:xfrm>
        </p:grpSpPr>
        <p:sp>
          <p:nvSpPr>
            <p:cNvPr id="11" name="사각형: 둥근 모서리 11"/>
            <p:cNvSpPr/>
            <p:nvPr/>
          </p:nvSpPr>
          <p:spPr>
            <a:xfrm>
              <a:off x="780251" y="1741095"/>
              <a:ext cx="10921668" cy="4766503"/>
            </a:xfrm>
            <a:prstGeom prst="roundRect">
              <a:avLst>
                <a:gd name="adj" fmla="val 2553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사각형: 둥근 모서리 12"/>
            <p:cNvSpPr/>
            <p:nvPr/>
          </p:nvSpPr>
          <p:spPr>
            <a:xfrm>
              <a:off x="899885" y="1870003"/>
              <a:ext cx="10726057" cy="4519093"/>
            </a:xfrm>
            <a:prstGeom prst="roundRect">
              <a:avLst>
                <a:gd name="adj" fmla="val 255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TextBox 16"/>
            <p:cNvSpPr txBox="1"/>
            <p:nvPr/>
          </p:nvSpPr>
          <p:spPr>
            <a:xfrm>
              <a:off x="5523092" y="3924290"/>
              <a:ext cx="1232783" cy="388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>
                  <a:solidFill>
                    <a:schemeClr val="bg1"/>
                  </a:solidFill>
                  <a:latin typeface="배달의민족 도현"/>
                  <a:ea typeface="배달의민족 도현"/>
                </a:rPr>
                <a:t>VISION</a:t>
              </a:r>
              <a:endParaRPr lang="ko-KR" altLang="en-US" sz="2000">
                <a:solidFill>
                  <a:schemeClr val="bg1"/>
                </a:solidFill>
                <a:latin typeface="배달의민족 도현"/>
                <a:ea typeface="배달의민족 도현"/>
              </a:endParaRPr>
            </a:p>
          </p:txBody>
        </p:sp>
      </p:grpSp>
      <p:sp>
        <p:nvSpPr>
          <p:cNvPr id="14" name=""/>
          <p:cNvSpPr txBox="1"/>
          <p:nvPr/>
        </p:nvSpPr>
        <p:spPr>
          <a:xfrm>
            <a:off x="1024502" y="2849946"/>
            <a:ext cx="10157880" cy="805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700"/>
              <a:t>변수</a:t>
            </a:r>
            <a:r>
              <a:rPr lang="en-US" altLang="ko-KR" sz="4700"/>
              <a:t> </a:t>
            </a:r>
            <a:r>
              <a:rPr lang="ko-KR" altLang="en-US" sz="4700"/>
              <a:t>중요도 추출</a:t>
            </a:r>
            <a:r>
              <a:rPr lang="en-US" altLang="ko-KR" sz="4700"/>
              <a:t> with Randomforest</a:t>
            </a:r>
            <a:endParaRPr lang="en-US" altLang="ko-KR" sz="4700"/>
          </a:p>
        </p:txBody>
      </p:sp>
      <p:sp>
        <p:nvSpPr>
          <p:cNvPr id="15" name=""/>
          <p:cNvSpPr txBox="1"/>
          <p:nvPr/>
        </p:nvSpPr>
        <p:spPr>
          <a:xfrm>
            <a:off x="9392543" y="4694038"/>
            <a:ext cx="1938396" cy="7243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100"/>
              <a:t>1. </a:t>
            </a:r>
            <a:r>
              <a:rPr lang="ko-KR" altLang="en-US" sz="2100"/>
              <a:t>내국인</a:t>
            </a:r>
            <a:r>
              <a:rPr lang="en-US" altLang="ko-KR" sz="2100"/>
              <a:t> Data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2. </a:t>
            </a:r>
            <a:r>
              <a:rPr lang="ko-KR" altLang="en-US" sz="2100"/>
              <a:t>외국인 </a:t>
            </a:r>
            <a:r>
              <a:rPr lang="en-US" altLang="ko-KR" sz="2100"/>
              <a:t>Data</a:t>
            </a:r>
            <a:endParaRPr lang="en-US" altLang="ko-KR" sz="21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7"/>
          <p:cNvGrpSpPr/>
          <p:nvPr/>
        </p:nvGrpSpPr>
        <p:grpSpPr>
          <a:xfrm rot="10800000">
            <a:off x="0" y="-9525"/>
            <a:ext cx="2628900" cy="2628900"/>
            <a:chOff x="8711382" y="3377381"/>
            <a:chExt cx="3480619" cy="3480619"/>
          </a:xfrm>
        </p:grpSpPr>
        <p:sp>
          <p:nvSpPr>
            <p:cNvPr id="6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5324" y="1825625"/>
            <a:ext cx="10658475" cy="4351338"/>
          </a:xfrm>
        </p:spPr>
        <p:txBody>
          <a:bodyPr vert="horz" wrap="square" lIns="91440" tIns="45720" rIns="91440" bIns="45720" anchor="t"/>
          <a:lstStyle/>
          <a:p>
            <a:pPr algn="just">
              <a:buNone/>
              <a:defRPr lang="ko-KR" altLang="en-US"/>
            </a:pPr>
            <a:r>
              <a:rPr lang="ko-KR" altLang="en-US" sz="3000" b="1">
                <a:solidFill>
                  <a:schemeClr val="tx1"/>
                </a:solidFill>
              </a:rPr>
              <a:t>사용 이유</a:t>
            </a:r>
            <a:endParaRPr lang="ko-KR" altLang="en-US">
              <a:solidFill>
                <a:schemeClr val="tx1"/>
              </a:solidFill>
            </a:endParaRPr>
          </a:p>
          <a:p>
            <a:pPr algn="just">
              <a:buNone/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1. 단일 트리 모델보다 많은 특성이 0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이상의 중요도 값</a:t>
            </a:r>
            <a:endParaRPr lang="ko-KR" altLang="en-US">
              <a:solidFill>
                <a:schemeClr val="tx1"/>
              </a:solidFill>
            </a:endParaRPr>
          </a:p>
          <a:p>
            <a:pPr algn="just">
              <a:buNone/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 &gt; 넓은 시야로 데이터를 바라볼 수 있기 때문.</a:t>
            </a:r>
            <a:endParaRPr lang="ko-KR" altLang="en-US">
              <a:solidFill>
                <a:schemeClr val="tx1"/>
              </a:solidFill>
            </a:endParaRPr>
          </a:p>
          <a:p>
            <a:pPr algn="just">
              <a:buNone/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 </a:t>
            </a:r>
            <a:endParaRPr lang="ko-KR" altLang="en-US">
              <a:solidFill>
                <a:schemeClr val="tx1"/>
              </a:solidFill>
            </a:endParaRPr>
          </a:p>
          <a:p>
            <a:pPr algn="just">
              <a:buNone/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2. 매개변수 튜닝을 많이 하지 않아도 가능.</a:t>
            </a:r>
            <a:endParaRPr lang="ko-KR" altLang="en-US">
              <a:solidFill>
                <a:schemeClr val="tx1"/>
              </a:solidFill>
            </a:endParaRPr>
          </a:p>
          <a:p>
            <a:pPr algn="just">
              <a:buNone/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  <a:p>
            <a:pPr algn="just">
              <a:buNone/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3. 공산성 교정을 위해 전통적인 회귀방법?</a:t>
            </a:r>
            <a:endParaRPr lang="ko-KR" altLang="en-US">
              <a:solidFill>
                <a:schemeClr val="tx1"/>
              </a:solidFill>
            </a:endParaRPr>
          </a:p>
          <a:p>
            <a:pPr algn="just">
              <a:buNone/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 &gt; 공산성에 둔감한 랜덤포레스트를 사용한다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10" name="제목 1"/>
          <p:cNvSpPr/>
          <p:nvPr/>
        </p:nvSpPr>
        <p:spPr>
          <a:xfrm>
            <a:off x="838200" y="722312"/>
            <a:ext cx="10515600" cy="96837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ko-KR" altLang="en-US" sz="4400"/>
              <a:t>변수 중요도 추출_ </a:t>
            </a:r>
            <a:r>
              <a:rPr lang="en-US" altLang="ko-KR" sz="4400"/>
              <a:t>RandomForest</a:t>
            </a:r>
            <a:r>
              <a:rPr lang="ko-KR" altLang="en-US" sz="4400"/>
              <a:t> </a:t>
            </a:r>
            <a:endParaRPr lang="ko-KR" altLang="en-US" sz="44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7"/>
          <p:cNvGrpSpPr/>
          <p:nvPr/>
        </p:nvGrpSpPr>
        <p:grpSpPr>
          <a:xfrm rot="10800000">
            <a:off x="0" y="-9525"/>
            <a:ext cx="2628900" cy="2628900"/>
            <a:chOff x="8711382" y="3377381"/>
            <a:chExt cx="3480619" cy="3480619"/>
          </a:xfrm>
        </p:grpSpPr>
        <p:sp>
          <p:nvSpPr>
            <p:cNvPr id="8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62656" cy="4351338"/>
          </a:xfrm>
        </p:spPr>
        <p:txBody>
          <a:bodyPr/>
          <a:lstStyle/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1) 변수 중요도에 추출에 의해 나온 변수가 다름(상위 30개)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		</a:t>
            </a:r>
            <a:r>
              <a:rPr lang="ko-KR" altLang="en-US" sz="2500"/>
              <a:t>내국인 </a:t>
            </a:r>
            <a:r>
              <a:rPr lang="en-US" altLang="ko-KR" sz="2500"/>
              <a:t>data</a:t>
            </a:r>
            <a:r>
              <a:rPr lang="ko-KR" altLang="en-US" sz="2500"/>
              <a:t> : 자연경관, 총 지출 비용, 여행지에서의 지출비용</a:t>
            </a:r>
            <a:endParaRPr lang="ko-KR" altLang="en-US" sz="2500"/>
          </a:p>
          <a:p>
            <a:pPr>
              <a:buNone/>
              <a:defRPr lang="ko-KR" altLang="en-US"/>
            </a:pPr>
            <a:endParaRPr lang="en-US" altLang="ko-KR"/>
          </a:p>
          <a:p>
            <a:pPr>
              <a:buNone/>
              <a:defRPr lang="ko-KR" altLang="en-US"/>
            </a:pPr>
            <a:r>
              <a:rPr lang="en-US" altLang="ko-KR"/>
              <a:t>		</a:t>
            </a:r>
            <a:r>
              <a:rPr lang="ko-KR" altLang="en-US" sz="2500"/>
              <a:t>외국인 </a:t>
            </a:r>
            <a:r>
              <a:rPr lang="en-US" altLang="ko-KR" sz="2500"/>
              <a:t>data:</a:t>
            </a:r>
            <a:r>
              <a:rPr lang="ko-KR" altLang="en-US" sz="2500"/>
              <a:t> 음식 만족도, 치안 만족도, 관광지 매력도</a:t>
            </a:r>
            <a:endParaRPr lang="ko-KR" altLang="en-US" sz="2500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en-US" altLang="ko-KR"/>
          </a:p>
        </p:txBody>
      </p:sp>
      <p:sp>
        <p:nvSpPr>
          <p:cNvPr id="5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algn="l" defTabSz="914400" rtl="0">
              <a:defRPr xmlns:mc="http://schemas.openxmlformats.org/markup-compatibility/2006" xmlns:hp="http://schemas.haansoft.com/office/presentation/8.0" lang="ko-KR" altLang="en-US" sz="1800" b="0" i="0" u="none" kern="120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algn="l" defTabSz="914400" rtl="0">
              <a:defRPr xmlns:mc="http://schemas.openxmlformats.org/markup-compatibility/2006" xmlns:hp="http://schemas.haansoft.com/office/presentation/8.0" lang="ko-KR" altLang="en-US" sz="1800" b="0" i="0" u="none" kern="120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제목 1"/>
          <p:cNvSpPr/>
          <p:nvPr/>
        </p:nvSpPr>
        <p:spPr>
          <a:xfrm>
            <a:off x="838200" y="722312"/>
            <a:ext cx="10515600" cy="968375"/>
          </a:xfrm>
          <a:prstGeom prst="rect">
            <a:avLst/>
          </a:prstGeom>
        </p:spPr>
        <p:txBody>
          <a:bodyPr/>
          <a:lstStyle>
            <a:lvl1pPr marL="0" algn="l" defTabSz="914400" rtl="0">
              <a:defRPr xmlns:mc="http://schemas.openxmlformats.org/markup-compatibility/2006" xmlns:hp="http://schemas.haansoft.com/office/presentation/8.0" lang="ko-KR" altLang="en-US" sz="1800" b="0" i="0" u="none" kern="120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endParaRPr lang="ko-KR" altLang="en-US" sz="4400"/>
          </a:p>
        </p:txBody>
      </p:sp>
      <p:sp>
        <p:nvSpPr>
          <p:cNvPr id="11" name="제목 1"/>
          <p:cNvSpPr/>
          <p:nvPr/>
        </p:nvSpPr>
        <p:spPr>
          <a:xfrm>
            <a:off x="990600" y="874712"/>
            <a:ext cx="10515600" cy="96837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ko-KR" altLang="en-US" sz="4400"/>
              <a:t>변수 중요도 추출_내,외국인 분리 </a:t>
            </a:r>
            <a:endParaRPr lang="ko-KR" altLang="en-US" sz="44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-9525"/>
            <a:ext cx="2628900" cy="2628900"/>
            <a:chOff x="8711382" y="3377381"/>
            <a:chExt cx="3480619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half" idx="1"/>
          </p:nvPr>
        </p:nvSpPr>
        <p:spPr>
          <a:xfrm>
            <a:off x="695324" y="1825625"/>
            <a:ext cx="10658475" cy="4351338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/>
              <a:t>2) 지역별 지출비용의 평균의 유의미한 차이 존재</a:t>
            </a:r>
            <a:endParaRPr lang="ko-KR" altLang="en-US"/>
          </a:p>
        </p:txBody>
      </p:sp>
      <p:sp>
        <p:nvSpPr>
          <p:cNvPr id="14" name="제목 1"/>
          <p:cNvSpPr/>
          <p:nvPr/>
        </p:nvSpPr>
        <p:spPr>
          <a:xfrm>
            <a:off x="990600" y="874712"/>
            <a:ext cx="10515600" cy="96837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ko-KR" altLang="en-US" sz="4400"/>
              <a:t>변수 중요도 추출_내,외국인 분리 </a:t>
            </a:r>
            <a:endParaRPr lang="ko-KR" altLang="en-US" sz="440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54561" y="2493740"/>
            <a:ext cx="2134837" cy="3157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02744" y="2300263"/>
            <a:ext cx="4587107" cy="370132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"/>
          <p:cNvSpPr/>
          <p:nvPr/>
        </p:nvSpPr>
        <p:spPr>
          <a:xfrm>
            <a:off x="3447455" y="3728408"/>
            <a:ext cx="1160470" cy="429848"/>
          </a:xfrm>
          <a:prstGeom prst="rightArrow">
            <a:avLst>
              <a:gd name="adj1" fmla="val 50000"/>
              <a:gd name="adj2" fmla="val 740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485446" y="6107907"/>
            <a:ext cx="11221108" cy="4148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100">
                <a:cs typeface="맑은 고딕"/>
              </a:rPr>
              <a:t>T-test</a:t>
            </a:r>
            <a:r>
              <a:rPr lang="ko-KR" altLang="en-US" sz="2100"/>
              <a:t>를 이용하여 내국인 </a:t>
            </a:r>
            <a:r>
              <a:rPr lang="en-US" altLang="ko-KR" sz="2100">
                <a:cs typeface="맑은 고딕"/>
              </a:rPr>
              <a:t>data, </a:t>
            </a:r>
            <a:r>
              <a:rPr lang="ko-KR" altLang="en-US" sz="2100"/>
              <a:t>외국인 </a:t>
            </a:r>
            <a:r>
              <a:rPr lang="en-US" altLang="ko-KR" sz="2100">
                <a:cs typeface="맑은 고딕"/>
              </a:rPr>
              <a:t>data</a:t>
            </a:r>
            <a:r>
              <a:rPr lang="ko-KR" altLang="en-US" sz="2100"/>
              <a:t>의 평균에서 유의마한 차이가 있다는 것을 인지</a:t>
            </a:r>
            <a:endParaRPr lang="ko-KR" altLang="en-US" sz="21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 rot="10800000">
            <a:off x="0" y="-9525"/>
            <a:ext cx="2628900" cy="2628900"/>
            <a:chOff x="8711382" y="3377381"/>
            <a:chExt cx="3480619" cy="3480619"/>
          </a:xfrm>
        </p:grpSpPr>
        <p:sp>
          <p:nvSpPr>
            <p:cNvPr id="3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제목 1"/>
          <p:cNvSpPr/>
          <p:nvPr/>
        </p:nvSpPr>
        <p:spPr>
          <a:xfrm>
            <a:off x="990600" y="874712"/>
            <a:ext cx="10515600" cy="96837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ko-KR" altLang="en-US" sz="4400"/>
              <a:t>국내 </a:t>
            </a:r>
            <a:r>
              <a:rPr lang="en-US" altLang="ko-KR" sz="4400"/>
              <a:t>Data </a:t>
            </a:r>
            <a:r>
              <a:rPr lang="ko-KR" altLang="en-US" sz="4400"/>
              <a:t>전처리</a:t>
            </a:r>
            <a:endParaRPr lang="en-US" altLang="ko-KR" sz="4400"/>
          </a:p>
        </p:txBody>
      </p:sp>
      <p:sp>
        <p:nvSpPr>
          <p:cNvPr id="9" name=""/>
          <p:cNvSpPr txBox="1"/>
          <p:nvPr/>
        </p:nvSpPr>
        <p:spPr>
          <a:xfrm>
            <a:off x="4648199" y="4677133"/>
            <a:ext cx="1798797" cy="63769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Merge by M_ID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Merge by HID</a:t>
            </a:r>
            <a:endParaRPr lang="en-US" altLang="ko-KR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0706" y="5259586"/>
            <a:ext cx="3305175" cy="1381125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2379" y="3601045"/>
            <a:ext cx="2657475" cy="139065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19450" y="1849631"/>
            <a:ext cx="2876550" cy="1343025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985569" y="2714624"/>
            <a:ext cx="2994528" cy="1775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rcRect l="44790"/>
          <a:stretch>
            <a:fillRect/>
          </a:stretch>
        </p:blipFill>
        <p:spPr>
          <a:xfrm>
            <a:off x="4217789" y="4272557"/>
            <a:ext cx="531439" cy="1413867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6"/>
          <a:srcRect l="44790"/>
          <a:stretch>
            <a:fillRect/>
          </a:stretch>
        </p:blipFill>
        <p:spPr>
          <a:xfrm>
            <a:off x="6331149" y="2397322"/>
            <a:ext cx="531439" cy="2738437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6806207" y="3590092"/>
            <a:ext cx="1801773" cy="3668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Merge by HID</a:t>
            </a: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8046244" y="3214076"/>
            <a:ext cx="743751" cy="429848"/>
          </a:xfrm>
          <a:prstGeom prst="rightArrow">
            <a:avLst>
              <a:gd name="adj1" fmla="val 50000"/>
              <a:gd name="adj2" fmla="val 740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133350" y="5352684"/>
            <a:ext cx="835200" cy="389215"/>
          </a:xfrm>
          <a:prstGeom prst="rect">
            <a:avLst/>
          </a:prstGeom>
          <a:solidFill>
            <a:srgbClr val="09d9d9"/>
          </a:solidFill>
        </p:spPr>
        <p:txBody>
          <a:bodyPr vert="horz" wrap="square" lIns="91440" tIns="45720" rIns="91440" bIns="45720" anchor="t">
            <a:spAutoFit/>
          </a:bodyPr>
          <a:p>
            <a:pPr>
              <a:defRPr lang="ko-KR" altLang="en-US"/>
            </a:pPr>
            <a:r>
              <a:rPr lang="en-US" altLang="ko-KR" sz="2000"/>
              <a:t>DF2</a:t>
            </a:r>
            <a:endParaRPr lang="en-US" altLang="ko-KR" sz="2000"/>
          </a:p>
        </p:txBody>
      </p:sp>
      <p:sp>
        <p:nvSpPr>
          <p:cNvPr id="22" name=""/>
          <p:cNvSpPr txBox="1"/>
          <p:nvPr/>
        </p:nvSpPr>
        <p:spPr>
          <a:xfrm>
            <a:off x="133350" y="3849520"/>
            <a:ext cx="835200" cy="389215"/>
          </a:xfrm>
          <a:prstGeom prst="rect">
            <a:avLst/>
          </a:prstGeom>
          <a:solidFill>
            <a:srgbClr val="09d9d9"/>
          </a:solidFill>
        </p:spPr>
        <p:txBody>
          <a:bodyPr vert="horz" wrap="square" lIns="91440" tIns="45720" rIns="91440" bIns="45720" anchor="t">
            <a:spAutoFit/>
          </a:bodyPr>
          <a:p>
            <a:pPr>
              <a:defRPr lang="ko-KR" altLang="en-US"/>
            </a:pPr>
            <a:r>
              <a:rPr lang="en-US" altLang="ko-KR" sz="2000"/>
              <a:t>DF1</a:t>
            </a:r>
            <a:endParaRPr lang="en-US" altLang="ko-KR" sz="2000"/>
          </a:p>
        </p:txBody>
      </p:sp>
      <p:sp>
        <p:nvSpPr>
          <p:cNvPr id="23" name=""/>
          <p:cNvSpPr txBox="1"/>
          <p:nvPr/>
        </p:nvSpPr>
        <p:spPr>
          <a:xfrm>
            <a:off x="2499717" y="2048699"/>
            <a:ext cx="835200" cy="389215"/>
          </a:xfrm>
          <a:prstGeom prst="rect">
            <a:avLst/>
          </a:prstGeom>
          <a:solidFill>
            <a:srgbClr val="09d9d9"/>
          </a:solidFill>
        </p:spPr>
        <p:txBody>
          <a:bodyPr vert="horz" wrap="square" lIns="91440" tIns="45720" rIns="91440" bIns="45720" anchor="t">
            <a:spAutoFit/>
          </a:bodyPr>
          <a:p>
            <a:pPr>
              <a:defRPr lang="ko-KR" altLang="en-US"/>
            </a:pPr>
            <a:r>
              <a:rPr lang="en-US" altLang="ko-KR" sz="2000"/>
              <a:t>DF3</a:t>
            </a:r>
            <a:endParaRPr lang="en-US" altLang="ko-KR" sz="2000"/>
          </a:p>
        </p:txBody>
      </p:sp>
      <p:sp>
        <p:nvSpPr>
          <p:cNvPr id="24" name=""/>
          <p:cNvSpPr txBox="1"/>
          <p:nvPr/>
        </p:nvSpPr>
        <p:spPr>
          <a:xfrm>
            <a:off x="6855021" y="5691187"/>
            <a:ext cx="4979553" cy="9083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DF1: </a:t>
            </a:r>
            <a:r>
              <a:rPr lang="ko-KR" altLang="en-US"/>
              <a:t>2017 국민여행 실태조사단위 여행 베이스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DF2: </a:t>
            </a:r>
            <a:r>
              <a:rPr lang="ko-KR" altLang="en-US"/>
              <a:t>2017 국민여행 실태조사방문지</a:t>
            </a:r>
            <a:r>
              <a:rPr lang="en-US" altLang="ko-KR"/>
              <a:t> </a:t>
            </a:r>
            <a:r>
              <a:rPr lang="ko-KR" altLang="en-US"/>
              <a:t>베이스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DF3: 2017 </a:t>
            </a:r>
            <a:r>
              <a:rPr lang="ko-KR" altLang="en-US"/>
              <a:t>국민여행 실태조사 응답자 특성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 rot="10800000">
            <a:off x="0" y="-9525"/>
            <a:ext cx="2628900" cy="2628900"/>
            <a:chOff x="8711382" y="3377381"/>
            <a:chExt cx="3480619" cy="3480619"/>
          </a:xfrm>
        </p:grpSpPr>
        <p:sp>
          <p:nvSpPr>
            <p:cNvPr id="3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제목 1"/>
          <p:cNvSpPr/>
          <p:nvPr/>
        </p:nvSpPr>
        <p:spPr>
          <a:xfrm>
            <a:off x="990600" y="874712"/>
            <a:ext cx="10515600" cy="96837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ko-KR" altLang="en-US" sz="4400"/>
              <a:t>내국인 </a:t>
            </a:r>
            <a:r>
              <a:rPr lang="en-US" altLang="ko-KR" sz="4400"/>
              <a:t>Data</a:t>
            </a:r>
            <a:r>
              <a:rPr lang="ko-KR" altLang="en-US" sz="4400"/>
              <a:t> 전처리 </a:t>
            </a:r>
            <a:endParaRPr lang="ko-KR" altLang="en-US" sz="4400"/>
          </a:p>
        </p:txBody>
      </p:sp>
      <p:grpSp>
        <p:nvGrpSpPr>
          <p:cNvPr id="14" name="그룹 14"/>
          <p:cNvGrpSpPr/>
          <p:nvPr/>
        </p:nvGrpSpPr>
        <p:grpSpPr>
          <a:xfrm rot="0">
            <a:off x="406376" y="1773755"/>
            <a:ext cx="8688574" cy="4348329"/>
            <a:chOff x="-269852" y="1338739"/>
            <a:chExt cx="7772659" cy="4415933"/>
          </a:xfrm>
        </p:grpSpPr>
        <p:sp>
          <p:nvSpPr>
            <p:cNvPr id="15" name="TextBox 15"/>
            <p:cNvSpPr txBox="1"/>
            <p:nvPr/>
          </p:nvSpPr>
          <p:spPr>
            <a:xfrm>
              <a:off x="737635" y="1338739"/>
              <a:ext cx="6696745" cy="1301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/>
                <a:t>기타여행은 일반적인 관광여행과 성격이 다르기 때문에 제거</a:t>
              </a:r>
              <a:endParaRPr lang="ko-KR" altLang="en-US" sz="2000"/>
            </a:p>
            <a:p>
              <a:pPr lvl="0">
                <a:defRPr lang="ko-KR" altLang="en-US"/>
              </a:pPr>
              <a:r>
                <a:rPr lang="ko-KR" altLang="en-US" sz="2000"/>
                <a:t> </a:t>
              </a:r>
              <a:endParaRPr lang="ko-KR" altLang="en-US" sz="2000"/>
            </a:p>
            <a:p>
              <a:pPr lvl="0">
                <a:defRPr lang="ko-KR" altLang="en-US"/>
              </a:pPr>
              <a:r>
                <a:rPr lang="ko-KR" altLang="en-US" sz="2000"/>
                <a:t>기타여행이란 가족</a:t>
              </a:r>
              <a:r>
                <a:rPr lang="en-US" altLang="ko-KR" sz="2000"/>
                <a:t>/</a:t>
              </a:r>
              <a:r>
                <a:rPr lang="ko-KR" altLang="en-US" sz="2000"/>
                <a:t>친지</a:t>
              </a:r>
              <a:r>
                <a:rPr lang="en-US" altLang="ko-KR" sz="2000"/>
                <a:t>/</a:t>
              </a:r>
              <a:r>
                <a:rPr lang="ko-KR" altLang="en-US" sz="2000"/>
                <a:t>친구집 방문</a:t>
              </a:r>
              <a:r>
                <a:rPr lang="en-US" altLang="ko-KR" sz="2000"/>
                <a:t>, </a:t>
              </a:r>
              <a:r>
                <a:rPr lang="ko-KR" altLang="en-US" sz="2000"/>
                <a:t>교육</a:t>
              </a:r>
              <a:r>
                <a:rPr lang="en-US" altLang="ko-KR" sz="2000"/>
                <a:t>/</a:t>
              </a:r>
              <a:r>
                <a:rPr lang="ko-KR" altLang="en-US" sz="2000"/>
                <a:t>훈련</a:t>
              </a:r>
              <a:r>
                <a:rPr lang="en-US" altLang="ko-KR" sz="2000"/>
                <a:t>/</a:t>
              </a:r>
              <a:r>
                <a:rPr lang="ko-KR" altLang="en-US" sz="2000"/>
                <a:t>연수 등</a:t>
              </a:r>
              <a:endParaRPr lang="ko-KR" altLang="en-US" sz="2000"/>
            </a:p>
            <a:p>
              <a:pPr lvl="0">
                <a:defRPr lang="ko-KR" altLang="en-US"/>
              </a:pPr>
              <a:r>
                <a:rPr lang="ko-KR" altLang="en-US"/>
                <a:t> </a:t>
              </a:r>
              <a:endParaRPr lang="ko-KR" alt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-269852" y="5352850"/>
              <a:ext cx="6696744" cy="4018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endParaRPr lang="en-US" altLang="ko-KR" sz="200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806060" y="2619005"/>
              <a:ext cx="6696746" cy="4007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000"/>
                <a:t>*type1==‘1’ -&gt; ‘1.</a:t>
              </a:r>
              <a:r>
                <a:rPr lang="ko-KR" altLang="en-US" sz="2000"/>
                <a:t>국내관광여행</a:t>
              </a:r>
              <a:r>
                <a:rPr lang="en-US" altLang="ko-KR" sz="2000"/>
                <a:t>’</a:t>
              </a:r>
              <a:r>
                <a:rPr lang="ko-KR" altLang="en-US" sz="2000"/>
                <a:t>만 고려한다</a:t>
              </a:r>
              <a:endParaRPr lang="ko-KR" altLang="en-US" sz="2000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421367" y="3140406"/>
            <a:ext cx="7608240" cy="3048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r>
              <a:rPr lang="ko-KR" altLang="en-US" sz="2000"/>
              <a:t>동일한 것을 측정하고자 한 응답에 일관된 응답여부</a:t>
            </a:r>
            <a:r>
              <a:rPr lang="en-US" altLang="ko-KR" sz="2000"/>
              <a:t>(</a:t>
            </a:r>
            <a:r>
              <a:rPr lang="ko-KR" altLang="en-US" sz="2000"/>
              <a:t>신뢰성</a:t>
            </a:r>
            <a:r>
              <a:rPr lang="en-US" altLang="ko-KR" sz="2000"/>
              <a:t>)</a:t>
            </a:r>
            <a:r>
              <a:rPr lang="ko-KR" altLang="en-US" sz="2000"/>
              <a:t> 확인</a:t>
            </a:r>
            <a:endParaRPr lang="ko-KR" altLang="en-US" sz="2000"/>
          </a:p>
          <a:p>
            <a:pPr lvl="0">
              <a:defRPr lang="ko-KR" altLang="en-US"/>
            </a:pPr>
            <a:endParaRPr lang="ko-KR" altLang="en-US" sz="2000"/>
          </a:p>
          <a:p>
            <a:pPr lvl="0">
              <a:defRPr lang="ko-KR" altLang="en-US"/>
            </a:pPr>
            <a:r>
              <a:rPr lang="en-US" altLang="ko-KR" sz="2000"/>
              <a:t>    *’</a:t>
            </a:r>
            <a:r>
              <a:rPr lang="ko-KR" altLang="en-US" sz="2000"/>
              <a:t>숙박시설</a:t>
            </a:r>
            <a:r>
              <a:rPr lang="en-US" altLang="ko-KR" sz="2000"/>
              <a:t>-</a:t>
            </a:r>
            <a:r>
              <a:rPr lang="ko-KR" altLang="en-US" sz="2000"/>
              <a:t>숙박하지 않음</a:t>
            </a:r>
            <a:r>
              <a:rPr lang="en-US" altLang="ko-KR" sz="2000"/>
              <a:t>’</a:t>
            </a:r>
            <a:r>
              <a:rPr lang="ko-KR" altLang="en-US" sz="2000"/>
              <a:t>과 </a:t>
            </a:r>
            <a:r>
              <a:rPr lang="en-US" altLang="ko-KR" sz="2000"/>
              <a:t>‘</a:t>
            </a:r>
            <a:r>
              <a:rPr lang="ko-KR" altLang="en-US" sz="2000"/>
              <a:t>항목별 만족도</a:t>
            </a:r>
            <a:r>
              <a:rPr lang="en-US" altLang="ko-KR" sz="2000"/>
              <a:t>-</a:t>
            </a:r>
            <a:r>
              <a:rPr lang="ko-KR" altLang="en-US" sz="2000"/>
              <a:t>숙박시설</a:t>
            </a:r>
            <a:r>
              <a:rPr lang="en-US" altLang="ko-KR" sz="2000"/>
              <a:t>’ </a:t>
            </a:r>
            <a:r>
              <a:rPr lang="ko-KR" altLang="en-US" sz="2000"/>
              <a:t>비교</a:t>
            </a:r>
            <a:endParaRPr lang="ko-KR" altLang="en-US" sz="2000"/>
          </a:p>
          <a:p>
            <a:pPr lvl="0">
              <a:defRPr lang="ko-KR" altLang="en-US"/>
            </a:pPr>
            <a:r>
              <a:rPr lang="en-US" altLang="ko-KR" sz="2000"/>
              <a:t>    *’</a:t>
            </a:r>
            <a:r>
              <a:rPr lang="ko-KR" altLang="en-US" sz="2000"/>
              <a:t>함께 여행한 일행존재여부</a:t>
            </a:r>
            <a:r>
              <a:rPr lang="en-US" altLang="ko-KR" sz="2000"/>
              <a:t>’</a:t>
            </a:r>
            <a:r>
              <a:rPr lang="ko-KR" altLang="en-US" sz="2000"/>
              <a:t>와 </a:t>
            </a:r>
            <a:r>
              <a:rPr lang="en-US" altLang="ko-KR" sz="2000"/>
              <a:t>‘</a:t>
            </a:r>
            <a:r>
              <a:rPr lang="ko-KR" altLang="en-US" sz="2000"/>
              <a:t>함께 여행한 일행수</a:t>
            </a:r>
            <a:r>
              <a:rPr lang="en-US" altLang="ko-KR" sz="2000"/>
              <a:t>’ </a:t>
            </a:r>
            <a:r>
              <a:rPr lang="ko-KR" altLang="en-US" sz="2000"/>
              <a:t>비교</a:t>
            </a:r>
            <a:endParaRPr lang="ko-KR" altLang="en-US" sz="2000"/>
          </a:p>
          <a:p>
            <a:pPr lvl="0">
              <a:defRPr lang="ko-KR" altLang="en-US"/>
            </a:pPr>
            <a:r>
              <a:rPr lang="en-US" altLang="ko-KR" sz="2000"/>
              <a:t>    *’</a:t>
            </a:r>
            <a:r>
              <a:rPr lang="ko-KR" altLang="en-US" sz="2000"/>
              <a:t>숙박시설</a:t>
            </a:r>
            <a:r>
              <a:rPr lang="en-US" altLang="ko-KR" sz="2000"/>
              <a:t>-</a:t>
            </a:r>
            <a:r>
              <a:rPr lang="ko-KR" altLang="en-US" sz="2000"/>
              <a:t>숙박하지 않음</a:t>
            </a:r>
            <a:r>
              <a:rPr lang="en-US" altLang="ko-KR" sz="2000"/>
              <a:t>’</a:t>
            </a:r>
            <a:r>
              <a:rPr lang="ko-KR" altLang="en-US" sz="2000"/>
              <a:t>과 </a:t>
            </a:r>
            <a:r>
              <a:rPr lang="en-US" altLang="ko-KR" sz="2000"/>
              <a:t>‘</a:t>
            </a:r>
            <a:r>
              <a:rPr lang="ko-KR" altLang="en-US" sz="2000"/>
              <a:t>지출</a:t>
            </a:r>
            <a:r>
              <a:rPr lang="en-US" altLang="ko-KR" sz="2000"/>
              <a:t>-</a:t>
            </a:r>
            <a:r>
              <a:rPr lang="ko-KR" altLang="en-US" sz="2000"/>
              <a:t>숙박비</a:t>
            </a:r>
            <a:r>
              <a:rPr lang="en-US" altLang="ko-KR" sz="2000"/>
              <a:t>’</a:t>
            </a:r>
            <a:r>
              <a:rPr lang="ko-KR" altLang="en-US" sz="2000"/>
              <a:t>와 비교</a:t>
            </a:r>
            <a:endParaRPr lang="ko-KR" altLang="en-US" sz="2000"/>
          </a:p>
          <a:p>
            <a:pPr lvl="0">
              <a:defRPr lang="ko-KR" altLang="en-US"/>
            </a:pPr>
            <a:r>
              <a:rPr lang="en-US" altLang="ko-KR" sz="2000"/>
              <a:t>    * </a:t>
            </a:r>
            <a:r>
              <a:rPr lang="ko-KR" altLang="en-US" sz="2000"/>
              <a:t>대중교통 이용 여부와 교통비 지출의 여부 확인</a:t>
            </a:r>
            <a:endParaRPr lang="ko-KR" altLang="en-US" sz="2000"/>
          </a:p>
          <a:p>
            <a:pPr lvl="0">
              <a:defRPr lang="ko-KR" altLang="en-US"/>
            </a:pPr>
            <a:r>
              <a:rPr lang="en-US" altLang="ko-KR" sz="2000"/>
              <a:t>    </a:t>
            </a:r>
            <a:endParaRPr lang="en-US" altLang="ko-KR" sz="20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-9525"/>
            <a:ext cx="2628900" cy="2628900"/>
            <a:chOff x="8711382" y="3377381"/>
            <a:chExt cx="3480619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제목 1"/>
          <p:cNvSpPr/>
          <p:nvPr/>
        </p:nvSpPr>
        <p:spPr>
          <a:xfrm>
            <a:off x="990600" y="874712"/>
            <a:ext cx="10515600" cy="96837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ko-KR" altLang="en-US" sz="4400"/>
              <a:t>내국인 </a:t>
            </a:r>
            <a:r>
              <a:rPr lang="en-US" altLang="ko-KR" sz="4400"/>
              <a:t>Data</a:t>
            </a:r>
            <a:r>
              <a:rPr lang="ko-KR" altLang="en-US" sz="4400"/>
              <a:t> 전처리 </a:t>
            </a:r>
            <a:endParaRPr lang="ko-KR" altLang="en-US" sz="4400"/>
          </a:p>
        </p:txBody>
      </p:sp>
      <p:grpSp>
        <p:nvGrpSpPr>
          <p:cNvPr id="2" name="그룹 9"/>
          <p:cNvGrpSpPr/>
          <p:nvPr/>
        </p:nvGrpSpPr>
        <p:grpSpPr>
          <a:xfrm rot="0">
            <a:off x="1087706" y="2115896"/>
            <a:ext cx="9107910" cy="4035349"/>
            <a:chOff x="722929" y="529661"/>
            <a:chExt cx="9107910" cy="4035349"/>
          </a:xfrm>
        </p:grpSpPr>
        <p:sp>
          <p:nvSpPr>
            <p:cNvPr id="3" name="TextBox 3"/>
            <p:cNvSpPr txBox="1"/>
            <p:nvPr/>
          </p:nvSpPr>
          <p:spPr>
            <a:xfrm>
              <a:off x="722929" y="529661"/>
              <a:ext cx="7370108" cy="40353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500" b="1"/>
                <a:t>범주형 변수 처리</a:t>
              </a:r>
              <a:endParaRPr lang="ko-KR" altLang="en-US"/>
            </a:p>
            <a:p>
              <a:pPr lvl="0">
                <a:defRPr lang="ko-KR" altLang="en-US"/>
              </a:pPr>
              <a:r>
                <a:rPr lang="en-US" altLang="ko-KR"/>
                <a:t>    </a:t>
              </a:r>
              <a:endParaRPr lang="ko-KR" altLang="en-US"/>
            </a:p>
            <a:p>
              <a:pPr lvl="0">
                <a:defRPr lang="ko-KR" altLang="en-US"/>
              </a:pPr>
              <a:r>
                <a:rPr lang="ko-KR" altLang="en-US"/>
                <a:t>중복응답 처리</a:t>
              </a:r>
              <a:endParaRPr lang="ko-KR" altLang="en-US"/>
            </a:p>
            <a:p>
              <a:pPr lvl="0">
                <a:defRPr lang="ko-KR" altLang="en-US"/>
              </a:pPr>
              <a:endParaRPr lang="en-US" altLang="ko-KR"/>
            </a:p>
            <a:p>
              <a:pPr lvl="0">
                <a:defRPr lang="ko-KR" altLang="en-US"/>
              </a:pPr>
              <a:endParaRPr lang="en-US" altLang="ko-KR"/>
            </a:p>
            <a:p>
              <a:pPr lvl="0">
                <a:defRPr lang="ko-KR" altLang="en-US"/>
              </a:pPr>
              <a:endParaRPr lang="en-US" altLang="ko-KR"/>
            </a:p>
            <a:p>
              <a:pPr lvl="0">
                <a:defRPr lang="ko-KR" altLang="en-US"/>
              </a:pPr>
              <a:r>
                <a:rPr lang="en-US" altLang="ko-KR"/>
                <a:t>     </a:t>
              </a:r>
              <a:endParaRPr lang="en-US" altLang="ko-KR"/>
            </a:p>
            <a:p>
              <a:pPr lvl="0">
                <a:defRPr lang="ko-KR" altLang="en-US"/>
              </a:pPr>
              <a:endParaRPr lang="en-US" altLang="ko-KR"/>
            </a:p>
            <a:p>
              <a:pPr lvl="0">
                <a:defRPr lang="ko-KR" altLang="en-US"/>
              </a:pPr>
              <a:endParaRPr lang="en-US" altLang="ko-KR"/>
            </a:p>
            <a:p>
              <a:pPr lvl="0">
                <a:defRPr lang="ko-KR" altLang="en-US"/>
              </a:pPr>
              <a:r>
                <a:rPr lang="en-US" altLang="ko-KR"/>
                <a:t>one-hot encoding</a:t>
              </a:r>
              <a:endParaRPr lang="en-US" altLang="ko-KR"/>
            </a:p>
            <a:p>
              <a:pPr lvl="0">
                <a:defRPr lang="ko-KR" altLang="en-US"/>
              </a:pPr>
              <a:r>
                <a:rPr lang="en-US" altLang="ko-KR"/>
                <a:t> R</a:t>
              </a:r>
              <a:r>
                <a:rPr lang="ko-KR" altLang="en-US"/>
                <a:t> </a:t>
              </a:r>
              <a:r>
                <a:rPr lang="en-US" altLang="ko-KR"/>
                <a:t>:</a:t>
              </a:r>
              <a:r>
                <a:rPr lang="ko-KR" altLang="en-US"/>
                <a:t> 범주형 변수 </a:t>
              </a:r>
              <a:r>
                <a:rPr lang="en-US" altLang="ko-KR"/>
                <a:t>factor</a:t>
              </a:r>
              <a:r>
                <a:rPr lang="ko-KR" altLang="en-US"/>
                <a:t>처리</a:t>
              </a:r>
              <a:endParaRPr lang="ko-KR" altLang="en-US"/>
            </a:p>
            <a:p>
              <a:pPr lvl="0">
                <a:defRPr lang="ko-KR" altLang="en-US"/>
              </a:pPr>
              <a:r>
                <a:rPr lang="en-US" altLang="ko-KR"/>
                <a:t> python : one hot encoding </a:t>
              </a:r>
              <a:r>
                <a:rPr lang="ko-KR" altLang="en-US"/>
                <a:t>처리</a:t>
              </a:r>
              <a:endParaRPr lang="ko-KR" altLang="en-US"/>
            </a:p>
            <a:p>
              <a:pPr lvl="0">
                <a:defRPr lang="ko-KR" altLang="en-US"/>
              </a:pPr>
              <a:endParaRPr lang="ko-KR" altLang="en-US"/>
            </a:p>
            <a:p>
              <a:pPr lvl="0">
                <a:defRPr lang="ko-KR" altLang="en-US"/>
              </a:pPr>
              <a:r>
                <a:rPr lang="en-US" altLang="ko-KR"/>
                <a:t>-</a:t>
              </a:r>
              <a:r>
                <a:rPr lang="ko-KR" altLang="en-US"/>
                <a:t>결측값</a:t>
              </a:r>
              <a:r>
                <a:rPr lang="en-US" altLang="ko-KR"/>
                <a:t>, </a:t>
              </a:r>
              <a:r>
                <a:rPr lang="ko-KR" altLang="en-US"/>
                <a:t>무응답은 없음</a:t>
              </a:r>
              <a:endParaRPr lang="ko-KR" altLang="en-US"/>
            </a:p>
          </p:txBody>
        </p:sp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510062" y="1631429"/>
              <a:ext cx="4320778" cy="1224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024386" y="1682103"/>
              <a:ext cx="3949145" cy="1030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오른쪽 화살표 8"/>
            <p:cNvSpPr/>
            <p:nvPr/>
          </p:nvSpPr>
          <p:spPr>
            <a:xfrm>
              <a:off x="5063302" y="2161534"/>
              <a:ext cx="347394" cy="163258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 rot="10800000">
            <a:off x="0" y="-9525"/>
            <a:ext cx="2628900" cy="2628900"/>
            <a:chOff x="8711382" y="3377381"/>
            <a:chExt cx="3480619" cy="3480619"/>
          </a:xfrm>
        </p:grpSpPr>
        <p:sp>
          <p:nvSpPr>
            <p:cNvPr id="3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제목 1"/>
          <p:cNvSpPr/>
          <p:nvPr/>
        </p:nvSpPr>
        <p:spPr>
          <a:xfrm>
            <a:off x="990600" y="874712"/>
            <a:ext cx="10515600" cy="96837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ko-KR" altLang="en-US" sz="4400"/>
              <a:t>내국인 데이터_변수 중요도 </a:t>
            </a:r>
            <a:endParaRPr lang="ko-KR" altLang="en-US" sz="440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2922" y="2849832"/>
            <a:ext cx="3884240" cy="277702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5"/>
          <p:cNvSpPr txBox="1"/>
          <p:nvPr/>
        </p:nvSpPr>
        <p:spPr>
          <a:xfrm>
            <a:off x="1109248" y="5717914"/>
            <a:ext cx="3573356" cy="64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경험자의 추천</a:t>
            </a:r>
            <a:r>
              <a:rPr lang="en-US" altLang="ko-KR"/>
              <a:t>(=12)</a:t>
            </a:r>
            <a:r>
              <a:rPr lang="ko-KR" altLang="en-US"/>
              <a:t>으로 여행을 떠난 사람의 비율이 매우 적다. 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939669" y="1910951"/>
            <a:ext cx="11029446" cy="138279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500" b="1"/>
              <a:t>타겟 변수: 만족도</a:t>
            </a:r>
            <a:endParaRPr lang="ko-KR" altLang="en-US" sz="2000"/>
          </a:p>
          <a:p>
            <a:pPr>
              <a:defRPr lang="ko-KR" altLang="en-US"/>
            </a:pP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실태조사 문항의 </a:t>
            </a:r>
            <a:r>
              <a:rPr lang="en-US" altLang="ko-KR" sz="2000"/>
              <a:t>q6_7, q6_8, q6_9</a:t>
            </a:r>
            <a:r>
              <a:rPr lang="ko-KR" altLang="en-US" sz="2000"/>
              <a:t> 번이 각각 전반적 만족도, 재방문의사, 타인추천에 해당한다. </a:t>
            </a:r>
            <a:endParaRPr lang="ko-KR" altLang="en-US" sz="2000"/>
          </a:p>
          <a:p>
            <a:pPr>
              <a:defRPr lang="ko-KR" altLang="en-US"/>
            </a:pPr>
            <a:endParaRPr lang="ko-KR" altLang="en-US" sz="2000"/>
          </a:p>
        </p:txBody>
      </p:sp>
      <p:sp>
        <p:nvSpPr>
          <p:cNvPr id="15" name=""/>
          <p:cNvSpPr/>
          <p:nvPr/>
        </p:nvSpPr>
        <p:spPr>
          <a:xfrm>
            <a:off x="3477816" y="5095877"/>
            <a:ext cx="520898" cy="47625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4697611" y="3958216"/>
            <a:ext cx="743751" cy="429848"/>
          </a:xfrm>
          <a:prstGeom prst="rightArrow">
            <a:avLst>
              <a:gd name="adj1" fmla="val 50000"/>
              <a:gd name="adj2" fmla="val 740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79901" y="3198018"/>
            <a:ext cx="5581650" cy="1057275"/>
          </a:xfrm>
          <a:prstGeom prst="rect">
            <a:avLst/>
          </a:prstGeom>
        </p:spPr>
      </p:pic>
      <p:sp>
        <p:nvSpPr>
          <p:cNvPr id="18" name=""/>
          <p:cNvSpPr txBox="1"/>
          <p:nvPr/>
        </p:nvSpPr>
        <p:spPr>
          <a:xfrm>
            <a:off x="5589979" y="4396382"/>
            <a:ext cx="6341035" cy="69758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000"/>
              <a:t>전반적 만족도, 재방문 의사, 타인 추천의 평균 점수가 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4.6점 이상일 시 5로 내용을 적는다. </a:t>
            </a:r>
            <a:endParaRPr lang="ko-KR" altLang="en-US" sz="20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7"/>
          <p:cNvGrpSpPr/>
          <p:nvPr/>
        </p:nvGrpSpPr>
        <p:grpSpPr>
          <a:xfrm rot="10800000">
            <a:off x="0" y="-9525"/>
            <a:ext cx="2628900" cy="2628900"/>
            <a:chOff x="8711382" y="3377381"/>
            <a:chExt cx="3480619" cy="3480619"/>
          </a:xfrm>
        </p:grpSpPr>
        <p:sp>
          <p:nvSpPr>
            <p:cNvPr id="6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50114" cy="4351338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/>
              <a:t>1. </a:t>
            </a:r>
            <a:r>
              <a:rPr lang="en-US" altLang="ko-KR"/>
              <a:t>Motivation</a:t>
            </a:r>
            <a:endParaRPr lang="en-US" altLang="ko-KR"/>
          </a:p>
          <a:p>
            <a:pPr>
              <a:buNone/>
              <a:defRPr lang="ko-KR" altLang="en-US"/>
            </a:pPr>
            <a:endParaRPr lang="en-US" altLang="ko-KR"/>
          </a:p>
          <a:p>
            <a:pPr>
              <a:buNone/>
              <a:defRPr lang="ko-KR" altLang="en-US"/>
            </a:pPr>
            <a:r>
              <a:rPr lang="ko-KR" altLang="en-US"/>
              <a:t>2.</a:t>
            </a:r>
            <a:r>
              <a:rPr lang="en-US" altLang="ko-KR"/>
              <a:t> </a:t>
            </a:r>
            <a:r>
              <a:rPr lang="ko-KR" altLang="en-US"/>
              <a:t>분석</a:t>
            </a:r>
            <a:r>
              <a:rPr lang="en-US" altLang="ko-KR"/>
              <a:t> </a:t>
            </a:r>
            <a:r>
              <a:rPr lang="ko-KR" altLang="en-US"/>
              <a:t>지역 설정 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3. </a:t>
            </a:r>
            <a:r>
              <a:rPr lang="en-US" altLang="ko-KR"/>
              <a:t>Random Forest</a:t>
            </a:r>
            <a:r>
              <a:rPr lang="ko-KR" altLang="en-US"/>
              <a:t>를 이용한 변수 중요도 추출 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4. </a:t>
            </a:r>
            <a:r>
              <a:rPr lang="en-US" altLang="ko-KR"/>
              <a:t>Regression</a:t>
            </a:r>
            <a:r>
              <a:rPr lang="ko-KR" altLang="en-US"/>
              <a:t>을 이용한 요인 분석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5. 제언</a:t>
            </a:r>
            <a:endParaRPr lang="ko-KR" altLang="en-US"/>
          </a:p>
        </p:txBody>
      </p:sp>
      <p:sp>
        <p:nvSpPr>
          <p:cNvPr id="11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 rot="10800000">
            <a:off x="0" y="-9525"/>
            <a:ext cx="2628900" cy="2628900"/>
            <a:chOff x="8711382" y="3377381"/>
            <a:chExt cx="3480619" cy="3480619"/>
          </a:xfrm>
        </p:grpSpPr>
        <p:sp>
          <p:nvSpPr>
            <p:cNvPr id="3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제목 1"/>
          <p:cNvSpPr/>
          <p:nvPr/>
        </p:nvSpPr>
        <p:spPr>
          <a:xfrm>
            <a:off x="990600" y="874712"/>
            <a:ext cx="10515600" cy="96837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ko-KR" altLang="en-US" sz="4400"/>
              <a:t>내국인 데이터_변수 중요도 </a:t>
            </a:r>
            <a:endParaRPr lang="ko-KR" altLang="en-US" sz="4400"/>
          </a:p>
        </p:txBody>
      </p:sp>
      <p:sp>
        <p:nvSpPr>
          <p:cNvPr id="8" name=""/>
          <p:cNvSpPr txBox="1"/>
          <p:nvPr/>
        </p:nvSpPr>
        <p:spPr>
          <a:xfrm>
            <a:off x="1080487" y="2000249"/>
            <a:ext cx="9088402" cy="39397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2000"/>
              <a:t>RandomForest</a:t>
            </a:r>
            <a:r>
              <a:rPr lang="ko-KR" altLang="en-US" sz="2000"/>
              <a:t>를 이용하여 내국인 데이터 변수 중요도 상위 30개를 추출한다. </a:t>
            </a:r>
            <a:endParaRPr lang="ko-KR" altLang="en-US" sz="2000"/>
          </a:p>
        </p:txBody>
      </p:sp>
      <p:pic>
        <p:nvPicPr>
          <p:cNvPr id="9" name="내용 개체 틀 3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7448" y="2506265"/>
            <a:ext cx="4745310" cy="2934985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1884" y="5532163"/>
            <a:ext cx="5400600" cy="107282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"/>
          <p:cNvSpPr txBox="1"/>
          <p:nvPr/>
        </p:nvSpPr>
        <p:spPr>
          <a:xfrm>
            <a:off x="5991224" y="2654497"/>
            <a:ext cx="5711191" cy="100119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000"/>
              <a:t>자연경관, 지출비용, 교통관련 분야, 각종 시설, 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숙박시설이</a:t>
            </a:r>
            <a:r>
              <a:rPr lang="en-US" altLang="ko-KR" sz="2000"/>
              <a:t> </a:t>
            </a:r>
            <a:r>
              <a:rPr lang="ko-KR" altLang="en-US" sz="2000"/>
              <a:t>내국인의 만족도에 영향을 미친다고 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볼 수 있다. </a:t>
            </a:r>
            <a:endParaRPr lang="ko-KR" altLang="en-US" sz="20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3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제목 1"/>
          <p:cNvSpPr/>
          <p:nvPr/>
        </p:nvSpPr>
        <p:spPr>
          <a:xfrm>
            <a:off x="838200" y="722312"/>
            <a:ext cx="10515600" cy="96837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ko-KR" altLang="en-US" sz="4400"/>
              <a:t>외국인 </a:t>
            </a:r>
            <a:r>
              <a:rPr lang="en-US" altLang="ko-KR" sz="4400"/>
              <a:t>Data </a:t>
            </a:r>
            <a:r>
              <a:rPr lang="ko-KR" altLang="en-US" sz="4400"/>
              <a:t>전처리 </a:t>
            </a:r>
            <a:endParaRPr lang="ko-KR" altLang="en-US" sz="4400"/>
          </a:p>
        </p:txBody>
      </p:sp>
      <p:sp>
        <p:nvSpPr>
          <p:cNvPr id="8" name=""/>
          <p:cNvSpPr txBox="1"/>
          <p:nvPr/>
        </p:nvSpPr>
        <p:spPr>
          <a:xfrm>
            <a:off x="932868" y="1624960"/>
            <a:ext cx="6516039" cy="42279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2200"/>
              <a:t>q8b</a:t>
            </a:r>
            <a:r>
              <a:rPr lang="en-US" altLang="ko-KR" sz="2200"/>
              <a:t>, q8a1, q8a2, q8a3, q12a1, q5a1, q5a2, q5a3  </a:t>
            </a:r>
            <a:endParaRPr lang="en-US" altLang="ko-KR" sz="2200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rcRect l="24880" t="20050" r="24200" b="14110"/>
          <a:stretch>
            <a:fillRect/>
          </a:stretch>
        </p:blipFill>
        <p:spPr>
          <a:xfrm>
            <a:off x="355688" y="2565157"/>
            <a:ext cx="2223513" cy="395887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rcRect l="23180" t="20490" r="24540" b="8510"/>
          <a:stretch>
            <a:fillRect/>
          </a:stretch>
        </p:blipFill>
        <p:spPr>
          <a:xfrm>
            <a:off x="3244432" y="2586033"/>
            <a:ext cx="2283044" cy="3971338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rcRect l="23410" t="16930" r="25820" b="25610"/>
          <a:stretch>
            <a:fillRect/>
          </a:stretch>
        </p:blipFill>
        <p:spPr>
          <a:xfrm>
            <a:off x="6096000" y="2568178"/>
            <a:ext cx="2194787" cy="3940969"/>
          </a:xfrm>
          <a:prstGeom prst="rect">
            <a:avLst/>
          </a:prstGeom>
        </p:spPr>
      </p:pic>
      <p:cxnSp>
        <p:nvCxnSpPr>
          <p:cNvPr id="14" name=""/>
          <p:cNvCxnSpPr>
            <a:endCxn id="10" idx="0"/>
          </p:cNvCxnSpPr>
          <p:nvPr/>
        </p:nvCxnSpPr>
        <p:spPr>
          <a:xfrm rot="16200000" flipH="1">
            <a:off x="1129181" y="2226893"/>
            <a:ext cx="490492" cy="186035"/>
          </a:xfrm>
          <a:prstGeom prst="straightConnector1">
            <a:avLst/>
          </a:prstGeom>
          <a:ln w="25400" algn="ctr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endCxn id="11" idx="0"/>
          </p:cNvCxnSpPr>
          <p:nvPr/>
        </p:nvCxnSpPr>
        <p:spPr>
          <a:xfrm rot="16200000" flipH="1">
            <a:off x="4081161" y="2281241"/>
            <a:ext cx="570900" cy="38684"/>
          </a:xfrm>
          <a:prstGeom prst="straightConnector1">
            <a:avLst/>
          </a:prstGeom>
          <a:ln w="25400" algn="ctr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>
            <a:endCxn id="12" idx="0"/>
          </p:cNvCxnSpPr>
          <p:nvPr/>
        </p:nvCxnSpPr>
        <p:spPr>
          <a:xfrm>
            <a:off x="6609456" y="2030015"/>
            <a:ext cx="583938" cy="538162"/>
          </a:xfrm>
          <a:prstGeom prst="straightConnector1">
            <a:avLst/>
          </a:prstGeom>
          <a:ln w="25400" algn="ctr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2740521" y="4132064"/>
            <a:ext cx="398919" cy="4094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100" b="1"/>
              <a:t>...</a:t>
            </a:r>
            <a:endParaRPr lang="en-US" altLang="ko-KR" sz="2100" b="1"/>
          </a:p>
        </p:txBody>
      </p:sp>
      <p:sp>
        <p:nvSpPr>
          <p:cNvPr id="20" name=""/>
          <p:cNvSpPr txBox="1"/>
          <p:nvPr/>
        </p:nvSpPr>
        <p:spPr>
          <a:xfrm>
            <a:off x="5630406" y="4187428"/>
            <a:ext cx="398919" cy="4112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100" b="1"/>
              <a:t>...</a:t>
            </a:r>
            <a:endParaRPr lang="en-US" altLang="ko-KR" sz="2100" b="1"/>
          </a:p>
        </p:txBody>
      </p:sp>
      <p:sp>
        <p:nvSpPr>
          <p:cNvPr id="21" name=""/>
          <p:cNvSpPr txBox="1"/>
          <p:nvPr/>
        </p:nvSpPr>
        <p:spPr>
          <a:xfrm>
            <a:off x="8652213" y="2974300"/>
            <a:ext cx="2840295" cy="100524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defRPr lang="ko-KR" altLang="en-US"/>
            </a:pPr>
            <a:r>
              <a:rPr lang="ko-KR" altLang="en-US" sz="2000" b="0" spc="0">
                <a:solidFill>
                  <a:schemeClr val="tx1"/>
                </a:solidFill>
              </a:rPr>
              <a:t>수 많은 데이터 범주를 </a:t>
            </a:r>
            <a:endParaRPr lang="ko-KR" altLang="en-US" sz="2000" b="0" spc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2000" b="0" spc="0">
                <a:solidFill>
                  <a:schemeClr val="tx1"/>
                </a:solidFill>
              </a:rPr>
              <a:t>비슷한 범주끼리 묶어</a:t>
            </a:r>
            <a:endParaRPr lang="ko-KR" altLang="en-US" sz="2000" b="0" spc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2000" b="0" spc="0">
                <a:solidFill>
                  <a:schemeClr val="tx1"/>
                </a:solidFill>
              </a:rPr>
              <a:t>재범주화를 실시한다. </a:t>
            </a:r>
            <a:r>
              <a:rPr lang="ko-KR" altLang="en-US" sz="2000" b="0" spc="200">
                <a:solidFill>
                  <a:schemeClr val="tx1"/>
                </a:solidFill>
              </a:rPr>
              <a:t> </a:t>
            </a:r>
            <a:r>
              <a:rPr lang="ko-KR" altLang="en-US" b="0" spc="200">
                <a:solidFill>
                  <a:schemeClr val="tx1"/>
                </a:solidFill>
              </a:rPr>
              <a:t> </a:t>
            </a:r>
            <a:endParaRPr lang="ko-KR" altLang="en-US" b="0" spc="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3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2107" y="1842492"/>
            <a:ext cx="6331744" cy="1115492"/>
          </a:xfrm>
          <a:prstGeom prst="rect">
            <a:avLst/>
          </a:prstGeom>
        </p:spPr>
      </p:pic>
      <p:sp>
        <p:nvSpPr>
          <p:cNvPr id="5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제목 1"/>
          <p:cNvSpPr/>
          <p:nvPr/>
        </p:nvSpPr>
        <p:spPr>
          <a:xfrm>
            <a:off x="838200" y="722312"/>
            <a:ext cx="10515600" cy="96837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ko-KR" altLang="en-US" sz="4400"/>
              <a:t>외국인 데이터_변수 중요도</a:t>
            </a:r>
            <a:endParaRPr lang="ko-KR" altLang="en-US" sz="4400"/>
          </a:p>
        </p:txBody>
      </p:sp>
      <p:sp>
        <p:nvSpPr>
          <p:cNvPr id="11" name=""/>
          <p:cNvSpPr txBox="1"/>
          <p:nvPr/>
        </p:nvSpPr>
        <p:spPr>
          <a:xfrm>
            <a:off x="5083962" y="2852648"/>
            <a:ext cx="6657744" cy="69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/>
              <a:t>내국인 데이터와 같이 전반적 만족도, 재방문 의사, 타인 추천의평균 점수가 4.6점 이상일 시 5로 내용을 적는다. </a:t>
            </a:r>
            <a:endParaRPr lang="ko-KR" altLang="en-US" sz="2000"/>
          </a:p>
        </p:txBody>
      </p:sp>
      <p:grpSp>
        <p:nvGrpSpPr>
          <p:cNvPr id="16" name=""/>
          <p:cNvGrpSpPr/>
          <p:nvPr/>
        </p:nvGrpSpPr>
        <p:grpSpPr>
          <a:xfrm rot="0">
            <a:off x="835456" y="3741539"/>
            <a:ext cx="6316627" cy="2612423"/>
            <a:chOff x="2993465" y="1233487"/>
            <a:chExt cx="4337212" cy="4041173"/>
          </a:xfrm>
        </p:grpSpPr>
        <p:pic>
          <p:nvPicPr>
            <p:cNvPr id="1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993465" y="1233487"/>
              <a:ext cx="2513342" cy="2198578"/>
            </a:xfrm>
            <a:prstGeom prst="rect">
              <a:avLst/>
            </a:prstGeom>
          </p:spPr>
        </p:pic>
        <p:pic>
          <p:nvPicPr>
            <p:cNvPr id="14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062288" y="3429000"/>
              <a:ext cx="4268389" cy="1845661"/>
            </a:xfrm>
            <a:prstGeom prst="rect">
              <a:avLst/>
            </a:prstGeom>
          </p:spPr>
        </p:pic>
      </p:grpSp>
      <p:sp>
        <p:nvSpPr>
          <p:cNvPr id="18" name=""/>
          <p:cNvSpPr txBox="1"/>
          <p:nvPr/>
        </p:nvSpPr>
        <p:spPr>
          <a:xfrm>
            <a:off x="5083962" y="4313425"/>
            <a:ext cx="6657744" cy="694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/>
              <a:t>Randomforest</a:t>
            </a:r>
            <a:r>
              <a:rPr lang="ko-KR" altLang="en-US" sz="2000"/>
              <a:t>를 수행하여 변수 중요도에 대한 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그래프를 추출하였다.</a:t>
            </a:r>
            <a:endParaRPr lang="ko-KR" altLang="en-US" sz="20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11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635166" y="1045748"/>
            <a:ext cx="10921668" cy="4766503"/>
            <a:chOff x="780251" y="1741095"/>
            <a:chExt cx="10921668" cy="4766503"/>
          </a:xfrm>
        </p:grpSpPr>
        <p:sp>
          <p:nvSpPr>
            <p:cNvPr id="14" name="사각형: 둥근 모서리 11"/>
            <p:cNvSpPr/>
            <p:nvPr/>
          </p:nvSpPr>
          <p:spPr>
            <a:xfrm>
              <a:off x="780251" y="1741095"/>
              <a:ext cx="10921668" cy="4766503"/>
            </a:xfrm>
            <a:prstGeom prst="roundRect">
              <a:avLst>
                <a:gd name="adj" fmla="val 2553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사각형: 둥근 모서리 12"/>
            <p:cNvSpPr/>
            <p:nvPr/>
          </p:nvSpPr>
          <p:spPr>
            <a:xfrm>
              <a:off x="899885" y="1870003"/>
              <a:ext cx="10726057" cy="4519093"/>
            </a:xfrm>
            <a:prstGeom prst="roundRect">
              <a:avLst>
                <a:gd name="adj" fmla="val 255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5523092" y="3924290"/>
              <a:ext cx="1232783" cy="388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>
                  <a:solidFill>
                    <a:schemeClr val="bg1"/>
                  </a:solidFill>
                  <a:latin typeface="배달의민족 도현"/>
                  <a:ea typeface="배달의민족 도현"/>
                </a:rPr>
                <a:t>VISION</a:t>
              </a:r>
              <a:endParaRPr lang="ko-KR" altLang="en-US" sz="2000">
                <a:solidFill>
                  <a:schemeClr val="bg1"/>
                </a:solidFill>
                <a:latin typeface="배달의민족 도현"/>
                <a:ea typeface="배달의민족 도현"/>
              </a:endParaRPr>
            </a:p>
          </p:txBody>
        </p:sp>
      </p:grpSp>
      <p:sp>
        <p:nvSpPr>
          <p:cNvPr id="17" name=""/>
          <p:cNvSpPr txBox="1"/>
          <p:nvPr/>
        </p:nvSpPr>
        <p:spPr>
          <a:xfrm>
            <a:off x="1024502" y="2849946"/>
            <a:ext cx="10157880" cy="805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700"/>
              <a:t>Logistic Regression</a:t>
            </a:r>
            <a:r>
              <a:rPr lang="ko-KR" altLang="en-US" sz="4700"/>
              <a:t>을 통한 요인 해석 </a:t>
            </a:r>
            <a:endParaRPr lang="ko-KR" altLang="en-US" sz="4700"/>
          </a:p>
        </p:txBody>
      </p:sp>
      <p:sp>
        <p:nvSpPr>
          <p:cNvPr id="18" name=""/>
          <p:cNvSpPr txBox="1"/>
          <p:nvPr/>
        </p:nvSpPr>
        <p:spPr>
          <a:xfrm>
            <a:off x="9392543" y="4694038"/>
            <a:ext cx="1938396" cy="7243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100"/>
              <a:t>1. </a:t>
            </a:r>
            <a:r>
              <a:rPr lang="ko-KR" altLang="en-US" sz="2100"/>
              <a:t>내국인</a:t>
            </a:r>
            <a:r>
              <a:rPr lang="en-US" altLang="ko-KR" sz="2100"/>
              <a:t> Data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2. </a:t>
            </a:r>
            <a:r>
              <a:rPr lang="ko-KR" altLang="en-US" sz="2100"/>
              <a:t>외국인 </a:t>
            </a:r>
            <a:r>
              <a:rPr lang="en-US" altLang="ko-KR" sz="2100"/>
              <a:t>Data</a:t>
            </a:r>
            <a:endParaRPr lang="en-US" altLang="ko-KR" sz="21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3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제목 1"/>
          <p:cNvSpPr/>
          <p:nvPr/>
        </p:nvSpPr>
        <p:spPr>
          <a:xfrm>
            <a:off x="838200" y="722312"/>
            <a:ext cx="10515600" cy="96837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en-US" altLang="ko-KR" sz="4400"/>
              <a:t>Logistic Regression - </a:t>
            </a:r>
            <a:r>
              <a:rPr lang="ko-KR" altLang="en-US" sz="4400"/>
              <a:t>내국인 데이터 </a:t>
            </a:r>
            <a:endParaRPr lang="ko-KR" altLang="en-US" sz="440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/>
          <a:srcRect l="-20780" t="-590" r="20780" b="49270"/>
          <a:stretch>
            <a:fillRect/>
          </a:stretch>
        </p:blipFill>
        <p:spPr>
          <a:xfrm>
            <a:off x="-475231" y="1569726"/>
            <a:ext cx="4115238" cy="37185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095999" y="5313682"/>
            <a:ext cx="5858221" cy="999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cs typeface="맑은 고딕"/>
              </a:rPr>
              <a:t>Logistic Regression </a:t>
            </a:r>
            <a:r>
              <a:rPr lang="ko-KR" altLang="en-US" sz="2000"/>
              <a:t>사용이유</a:t>
            </a:r>
            <a:endParaRPr lang="ko-KR" altLang="en-US" sz="2000"/>
          </a:p>
          <a:p>
            <a:pPr lvl="0">
              <a:defRPr lang="ko-KR" altLang="en-US"/>
            </a:pPr>
            <a:r>
              <a:rPr lang="en-US" altLang="ko-KR" sz="2000">
                <a:cs typeface="맑은 고딕"/>
              </a:rPr>
              <a:t>-</a:t>
            </a:r>
            <a:r>
              <a:rPr lang="ko-KR" altLang="en-US" sz="2000"/>
              <a:t>만족도에 영향을 미치는 요인을 분석하기 위함</a:t>
            </a:r>
            <a:r>
              <a:rPr lang="en-US" altLang="ko-KR" sz="2000">
                <a:cs typeface="맑은 고딕"/>
              </a:rPr>
              <a:t>.</a:t>
            </a:r>
            <a:endParaRPr lang="en-US" altLang="ko-KR" sz="2000"/>
          </a:p>
          <a:p>
            <a:pPr lvl="0">
              <a:defRPr lang="ko-KR" altLang="en-US"/>
            </a:pPr>
            <a:r>
              <a:rPr lang="en-US" altLang="ko-KR" sz="2000">
                <a:cs typeface="맑은 고딕"/>
              </a:rPr>
              <a:t>-</a:t>
            </a:r>
            <a:r>
              <a:rPr lang="ko-KR" altLang="en-US" sz="2000"/>
              <a:t>통계적으로 무의미한 변수 기각</a:t>
            </a:r>
            <a:endParaRPr lang="ko-KR" altLang="en-US" sz="200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/>
          <a:srcRect t="50450"/>
          <a:stretch>
            <a:fillRect/>
          </a:stretch>
        </p:blipFill>
        <p:spPr>
          <a:xfrm>
            <a:off x="3944963" y="1796160"/>
            <a:ext cx="3743168" cy="326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"/>
          <p:cNvSpPr/>
          <p:nvPr/>
        </p:nvSpPr>
        <p:spPr>
          <a:xfrm>
            <a:off x="1065608" y="1626988"/>
            <a:ext cx="461366" cy="3676054"/>
          </a:xfrm>
          <a:prstGeom prst="rect">
            <a:avLst/>
          </a:prstGeom>
          <a:solidFill>
            <a:schemeClr val="accent1">
              <a:alpha val="32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2679500" y="1682352"/>
            <a:ext cx="461366" cy="3571875"/>
          </a:xfrm>
          <a:prstGeom prst="rect">
            <a:avLst/>
          </a:prstGeom>
          <a:solidFill>
            <a:schemeClr val="accent4">
              <a:alpha val="32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4979788" y="1835347"/>
            <a:ext cx="461366" cy="3125390"/>
          </a:xfrm>
          <a:prstGeom prst="rect">
            <a:avLst/>
          </a:prstGeom>
          <a:solidFill>
            <a:schemeClr val="accent1">
              <a:alpha val="32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6444852" y="1846063"/>
            <a:ext cx="461366" cy="3080742"/>
          </a:xfrm>
          <a:prstGeom prst="rect">
            <a:avLst/>
          </a:prstGeom>
          <a:solidFill>
            <a:schemeClr val="accent4">
              <a:alpha val="32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7646788" y="1865709"/>
            <a:ext cx="461366" cy="253008"/>
          </a:xfrm>
          <a:prstGeom prst="rect">
            <a:avLst/>
          </a:prstGeom>
          <a:solidFill>
            <a:schemeClr val="accent1">
              <a:alpha val="32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7646788" y="2550319"/>
            <a:ext cx="461366" cy="253008"/>
          </a:xfrm>
          <a:prstGeom prst="rect">
            <a:avLst/>
          </a:prstGeom>
          <a:solidFill>
            <a:schemeClr val="accent4">
              <a:alpha val="32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8130479" y="1806772"/>
            <a:ext cx="2881968" cy="639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해당 변수와 타겟 변수가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정비례 하는지 알 수 있다 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8130479" y="2521148"/>
            <a:ext cx="3415368" cy="639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해당 변수와 타겟 변수가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의미 있는 변수인지 알 수 있다 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3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150805"/>
            <a:ext cx="3775686" cy="664787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5"/>
          <p:cNvSpPr txBox="1"/>
          <p:nvPr/>
        </p:nvSpPr>
        <p:spPr>
          <a:xfrm>
            <a:off x="5065985" y="2978766"/>
            <a:ext cx="4320481" cy="3591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500" b="1"/>
              <a:t>선택한 변수 </a:t>
            </a:r>
            <a:endParaRPr lang="ko-KR" altLang="en-US" sz="2500" b="1"/>
          </a:p>
          <a:p>
            <a:pPr lvl="0">
              <a:defRPr lang="ko-KR" altLang="en-US"/>
            </a:pPr>
            <a:endParaRPr lang="ko-KR" altLang="en-US" sz="2500" b="1"/>
          </a:p>
          <a:p>
            <a:pPr lvl="0">
              <a:defRPr lang="ko-KR" altLang="en-US"/>
            </a:pPr>
            <a:r>
              <a:rPr lang="ko-KR" altLang="en-US" sz="2000"/>
              <a:t>자연경관 </a:t>
            </a:r>
            <a:endParaRPr lang="ko-KR" altLang="en-US" sz="2000"/>
          </a:p>
          <a:p>
            <a:pPr lvl="0">
              <a:defRPr lang="ko-KR" altLang="en-US"/>
            </a:pPr>
            <a:r>
              <a:rPr lang="ko-KR" altLang="en-US" sz="2000"/>
              <a:t>지출비용이 적을수록</a:t>
            </a:r>
            <a:endParaRPr lang="ko-KR" altLang="en-US" sz="2000"/>
          </a:p>
          <a:p>
            <a:pPr lvl="0">
              <a:defRPr lang="ko-KR" altLang="en-US"/>
            </a:pPr>
            <a:r>
              <a:rPr lang="ko-KR" altLang="en-US" sz="2000"/>
              <a:t>교통만족도 높을수록</a:t>
            </a:r>
            <a:endParaRPr lang="ko-KR" altLang="en-US" sz="2000"/>
          </a:p>
          <a:p>
            <a:pPr lvl="0">
              <a:defRPr lang="ko-KR" altLang="en-US"/>
            </a:pPr>
            <a:r>
              <a:rPr lang="ko-KR" altLang="en-US" sz="2000"/>
              <a:t>관광지 편의시설 좋을수록</a:t>
            </a:r>
            <a:endParaRPr lang="ko-KR" altLang="en-US" sz="2000"/>
          </a:p>
          <a:p>
            <a:pPr lvl="0">
              <a:defRPr lang="ko-KR" altLang="en-US"/>
            </a:pPr>
            <a:r>
              <a:rPr lang="ko-KR" altLang="en-US" sz="2000"/>
              <a:t>관광지 안내시설 좋을수록</a:t>
            </a:r>
            <a:endParaRPr lang="ko-KR" altLang="en-US" sz="2000"/>
          </a:p>
          <a:p>
            <a:pPr lvl="0">
              <a:defRPr lang="ko-KR" altLang="en-US"/>
            </a:pPr>
            <a:r>
              <a:rPr lang="ko-KR" altLang="en-US" sz="2000"/>
              <a:t>관광지 쇼핑</a:t>
            </a:r>
            <a:endParaRPr lang="ko-KR" altLang="en-US" sz="2000"/>
          </a:p>
          <a:p>
            <a:pPr lvl="0">
              <a:defRPr lang="ko-KR" altLang="en-US"/>
            </a:pPr>
            <a:r>
              <a:rPr lang="ko-KR" altLang="en-US" sz="2000"/>
              <a:t>숙박하는곳이 호텔</a:t>
            </a:r>
            <a:endParaRPr lang="ko-KR" altLang="en-US" sz="2000"/>
          </a:p>
          <a:p>
            <a:pPr lvl="0">
              <a:defRPr lang="ko-KR" altLang="en-US"/>
            </a:pPr>
            <a:r>
              <a:rPr lang="ko-KR" altLang="en-US" sz="2000"/>
              <a:t>체험프로그램 만족 할수록</a:t>
            </a:r>
            <a:endParaRPr lang="ko-KR" altLang="en-US" sz="2000"/>
          </a:p>
          <a:p>
            <a:pPr lvl="0">
              <a:defRPr lang="ko-KR" altLang="en-US"/>
            </a:pPr>
            <a:r>
              <a:rPr lang="ko-KR" altLang="en-US" sz="2000"/>
              <a:t>관광지 물가 낮을수록</a:t>
            </a:r>
            <a:endParaRPr lang="ko-KR" altLang="en-US" sz="2000"/>
          </a:p>
        </p:txBody>
      </p:sp>
      <p:sp>
        <p:nvSpPr>
          <p:cNvPr id="10" name="오른쪽 화살표 6"/>
          <p:cNvSpPr/>
          <p:nvPr/>
        </p:nvSpPr>
        <p:spPr>
          <a:xfrm>
            <a:off x="4092980" y="3150704"/>
            <a:ext cx="760818" cy="64807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7"/>
          <p:cNvSpPr txBox="1"/>
          <p:nvPr/>
        </p:nvSpPr>
        <p:spPr>
          <a:xfrm>
            <a:off x="4920258" y="441875"/>
            <a:ext cx="6096000" cy="2347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500" b="1"/>
              <a:t>선택 기준</a:t>
            </a:r>
            <a:endParaRPr lang="ko-KR" altLang="en-US" sz="2500" b="1"/>
          </a:p>
          <a:p>
            <a:pPr lvl="0">
              <a:defRPr lang="ko-KR" altLang="en-US"/>
            </a:pPr>
            <a:endParaRPr lang="ko-KR" altLang="en-US" sz="2500" b="1"/>
          </a:p>
          <a:p>
            <a:pPr lvl="0">
              <a:defRPr lang="ko-KR" altLang="en-US"/>
            </a:pPr>
            <a:r>
              <a:rPr lang="en-US" altLang="ko-KR" sz="2000">
                <a:cs typeface="맑은 고딕"/>
              </a:rPr>
              <a:t>p-value&lt;0.05</a:t>
            </a:r>
            <a:r>
              <a:rPr lang="ko-KR" altLang="en-US" sz="2000"/>
              <a:t>면 기각함</a:t>
            </a:r>
            <a:endParaRPr lang="ko-KR" altLang="en-US" sz="2000"/>
          </a:p>
          <a:p>
            <a:pPr lvl="0">
              <a:defRPr lang="ko-KR" altLang="en-US"/>
            </a:pPr>
            <a:r>
              <a:rPr lang="en-US" altLang="ko-KR" sz="2000">
                <a:cs typeface="맑은 고딕"/>
              </a:rPr>
              <a:t>p-value</a:t>
            </a:r>
            <a:r>
              <a:rPr lang="ko-KR" altLang="en-US" sz="2000"/>
              <a:t>에 의해선 기각되지안 의미있는 변수라 여겨질 시에 채택</a:t>
            </a:r>
            <a:endParaRPr lang="ko-KR" altLang="en-US" sz="2000"/>
          </a:p>
          <a:p>
            <a:pPr lvl="0">
              <a:defRPr lang="ko-KR" altLang="en-US"/>
            </a:pPr>
            <a:r>
              <a:rPr lang="ko-KR" altLang="en-US" sz="2000"/>
              <a:t>음 </a:t>
            </a:r>
            <a:r>
              <a:rPr lang="en-US" altLang="ko-KR" sz="2000">
                <a:cs typeface="맑은 고딕"/>
              </a:rPr>
              <a:t>or </a:t>
            </a:r>
            <a:r>
              <a:rPr lang="ko-KR" altLang="en-US" sz="2000"/>
              <a:t>양의 상관관계 파악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991193" y="213121"/>
            <a:ext cx="461366" cy="6616899"/>
          </a:xfrm>
          <a:prstGeom prst="rect">
            <a:avLst/>
          </a:prstGeom>
          <a:solidFill>
            <a:schemeClr val="accent1">
              <a:alpha val="32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2456258" y="223836"/>
            <a:ext cx="461366" cy="6634163"/>
          </a:xfrm>
          <a:prstGeom prst="rect">
            <a:avLst/>
          </a:prstGeom>
          <a:solidFill>
            <a:schemeClr val="accent4">
              <a:alpha val="32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8707932" y="4738686"/>
            <a:ext cx="3054608" cy="4886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600" b="1"/>
              <a:t>만족도가 상승한다</a:t>
            </a:r>
            <a:endParaRPr lang="ko-KR" altLang="en-US" sz="2600" b="1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rcRect l="44790"/>
          <a:stretch>
            <a:fillRect/>
          </a:stretch>
        </p:blipFill>
        <p:spPr>
          <a:xfrm>
            <a:off x="8270080" y="3718917"/>
            <a:ext cx="427260" cy="269378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3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제목 1"/>
          <p:cNvSpPr/>
          <p:nvPr/>
        </p:nvSpPr>
        <p:spPr>
          <a:xfrm>
            <a:off x="838200" y="722312"/>
            <a:ext cx="10515600" cy="96837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en-US" altLang="ko-KR" sz="4400"/>
              <a:t>Logistic Regression - </a:t>
            </a:r>
            <a:r>
              <a:rPr lang="ko-KR" altLang="en-US" sz="4400"/>
              <a:t>외국인 데이터</a:t>
            </a:r>
            <a:endParaRPr lang="ko-KR" altLang="en-US" sz="44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917" y="1674018"/>
            <a:ext cx="3561754" cy="54947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4699" y="2409229"/>
            <a:ext cx="4136462" cy="4382095"/>
          </a:xfrm>
          <a:prstGeom prst="rect">
            <a:avLst/>
          </a:prstGeom>
        </p:spPr>
      </p:pic>
      <p:grpSp>
        <p:nvGrpSpPr>
          <p:cNvPr id="12" name=""/>
          <p:cNvGrpSpPr/>
          <p:nvPr/>
        </p:nvGrpSpPr>
        <p:grpSpPr>
          <a:xfrm rot="0">
            <a:off x="4947045" y="1806775"/>
            <a:ext cx="3519106" cy="4793453"/>
            <a:chOff x="5044344" y="1657946"/>
            <a:chExt cx="4293012" cy="5656656"/>
          </a:xfrm>
        </p:grpSpPr>
        <p:pic>
          <p:nvPicPr>
            <p:cNvPr id="1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44344" y="2653901"/>
              <a:ext cx="4293012" cy="4660701"/>
            </a:xfrm>
            <a:prstGeom prst="rect">
              <a:avLst/>
            </a:prstGeom>
          </p:spPr>
        </p:pic>
        <p:pic>
          <p:nvPicPr>
            <p:cNvPr id="11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116115" y="1657946"/>
              <a:ext cx="3954065" cy="1021722"/>
            </a:xfrm>
            <a:prstGeom prst="rect">
              <a:avLst/>
            </a:prstGeom>
          </p:spPr>
        </p:pic>
      </p:grpSp>
      <p:sp>
        <p:nvSpPr>
          <p:cNvPr id="13" name=""/>
          <p:cNvSpPr/>
          <p:nvPr/>
        </p:nvSpPr>
        <p:spPr>
          <a:xfrm>
            <a:off x="1303733" y="4886324"/>
            <a:ext cx="461366" cy="1905000"/>
          </a:xfrm>
          <a:prstGeom prst="rect">
            <a:avLst/>
          </a:prstGeom>
          <a:solidFill>
            <a:schemeClr val="accent1">
              <a:alpha val="32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5634633" y="1821060"/>
            <a:ext cx="461366" cy="4732734"/>
          </a:xfrm>
          <a:prstGeom prst="rect">
            <a:avLst/>
          </a:prstGeom>
          <a:solidFill>
            <a:schemeClr val="accent1">
              <a:alpha val="32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2813446" y="4867274"/>
            <a:ext cx="461366" cy="1905000"/>
          </a:xfrm>
          <a:prstGeom prst="rect">
            <a:avLst/>
          </a:prstGeom>
          <a:solidFill>
            <a:schemeClr val="accent4">
              <a:alpha val="32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6950867" y="1838324"/>
            <a:ext cx="386952" cy="4688086"/>
          </a:xfrm>
          <a:prstGeom prst="rect">
            <a:avLst/>
          </a:prstGeom>
          <a:solidFill>
            <a:schemeClr val="accent4">
              <a:alpha val="32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8422480" y="1895475"/>
            <a:ext cx="461366" cy="253008"/>
          </a:xfrm>
          <a:prstGeom prst="rect">
            <a:avLst/>
          </a:prstGeom>
          <a:solidFill>
            <a:schemeClr val="accent1">
              <a:alpha val="32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8422480" y="2580084"/>
            <a:ext cx="461366" cy="253008"/>
          </a:xfrm>
          <a:prstGeom prst="rect">
            <a:avLst/>
          </a:prstGeom>
          <a:solidFill>
            <a:schemeClr val="accent4">
              <a:alpha val="32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8906171" y="1836539"/>
            <a:ext cx="2881969" cy="63805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해당 변수와 타겟 변수가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정비례 하는지 알 수 있다 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8906171" y="2550914"/>
            <a:ext cx="3415369" cy="63805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해당 변수와 타겟 변수가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의미 있는 변수인지 알 수 있다 </a:t>
            </a:r>
            <a:endParaRPr lang="ko-KR" altLang="en-US"/>
          </a:p>
        </p:txBody>
      </p:sp>
      <p:sp>
        <p:nvSpPr>
          <p:cNvPr id="22" name=""/>
          <p:cNvSpPr/>
          <p:nvPr/>
        </p:nvSpPr>
        <p:spPr>
          <a:xfrm rot="5400000">
            <a:off x="9530093" y="3599890"/>
            <a:ext cx="743573" cy="401794"/>
          </a:xfrm>
          <a:prstGeom prst="rightArrow">
            <a:avLst>
              <a:gd name="adj1" fmla="val 50000"/>
              <a:gd name="adj2" fmla="val 740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8206918" y="4827984"/>
            <a:ext cx="3990797" cy="130421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000"/>
              <a:t>해외 관광객의 국내 여행 시 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만족도를 높일 수 있는 중요 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변수를 통계적으로 구할 수 있다. 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  </a:t>
            </a:r>
            <a:endParaRPr lang="ko-KR" altLang="en-US" sz="20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3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제목 1"/>
          <p:cNvSpPr/>
          <p:nvPr/>
        </p:nvSpPr>
        <p:spPr>
          <a:xfrm>
            <a:off x="838200" y="722312"/>
            <a:ext cx="10515600" cy="96837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en-US" altLang="ko-KR" sz="4400"/>
              <a:t>Logistic Regression - </a:t>
            </a:r>
            <a:r>
              <a:rPr lang="ko-KR" altLang="en-US" sz="4400"/>
              <a:t>외국인 데이터</a:t>
            </a:r>
            <a:endParaRPr lang="ko-KR" altLang="en-US" sz="44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68774" y="1466560"/>
            <a:ext cx="3559252" cy="263623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3"/>
          <p:cNvSpPr txBox="1"/>
          <p:nvPr/>
        </p:nvSpPr>
        <p:spPr>
          <a:xfrm>
            <a:off x="237358" y="4656167"/>
            <a:ext cx="6011042" cy="361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내국인 데이터:</a:t>
            </a:r>
            <a:r>
              <a:rPr lang="en-US" altLang="ko-KR"/>
              <a:t> </a:t>
            </a:r>
            <a:r>
              <a:rPr lang="ko-KR" altLang="en-US"/>
              <a:t>로지스틱 회귀모형 결과</a:t>
            </a:r>
            <a:endParaRPr lang="ko-KR" altLang="en-US"/>
          </a:p>
        </p:txBody>
      </p:sp>
      <p:graphicFrame>
        <p:nvGraphicFramePr>
          <p:cNvPr id="13" name="표 4"/>
          <p:cNvGraphicFramePr>
            <a:graphicFrameLocks noGrp="1"/>
          </p:cNvGraphicFramePr>
          <p:nvPr/>
        </p:nvGraphicFramePr>
        <p:xfrm>
          <a:off x="325057" y="5157182"/>
          <a:ext cx="5970277" cy="101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0092"/>
                <a:gridCol w="1990092"/>
                <a:gridCol w="1990092"/>
              </a:tblGrid>
              <a:tr h="22760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coef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p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22760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Q10_6(</a:t>
                      </a:r>
                      <a:r>
                        <a:rPr lang="ko-KR" altLang="en-US"/>
                        <a:t>쇼핑 만족도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-0.0304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0.0178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4" name="TextBox 5"/>
          <p:cNvSpPr txBox="1"/>
          <p:nvPr/>
        </p:nvSpPr>
        <p:spPr>
          <a:xfrm>
            <a:off x="239590" y="6413792"/>
            <a:ext cx="6518244" cy="366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-&gt;</a:t>
            </a:r>
            <a:r>
              <a:rPr lang="ko-KR" altLang="en-US"/>
              <a:t>국내관광에 있어</a:t>
            </a:r>
            <a:r>
              <a:rPr lang="en-US" altLang="ko-KR"/>
              <a:t>, </a:t>
            </a:r>
            <a:r>
              <a:rPr lang="ko-KR" altLang="en-US"/>
              <a:t>쇼핑에 대한 관심이 크다는 것을 확인</a:t>
            </a:r>
            <a:endParaRPr lang="ko-KR" altLang="en-US"/>
          </a:p>
        </p:txBody>
      </p:sp>
      <p:sp>
        <p:nvSpPr>
          <p:cNvPr id="15" name="TextBox 9"/>
          <p:cNvSpPr txBox="1"/>
          <p:nvPr/>
        </p:nvSpPr>
        <p:spPr>
          <a:xfrm>
            <a:off x="7039764" y="4691981"/>
            <a:ext cx="3852060" cy="363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외국인 데이터: 랜덤포레스트 결과</a:t>
            </a:r>
            <a:endParaRPr lang="ko-KR" altLang="en-US"/>
          </a:p>
        </p:txBody>
      </p:sp>
      <p:graphicFrame>
        <p:nvGraphicFramePr>
          <p:cNvPr id="16" name="표 12"/>
          <p:cNvGraphicFramePr>
            <a:graphicFrameLocks noGrp="1"/>
          </p:cNvGraphicFramePr>
          <p:nvPr/>
        </p:nvGraphicFramePr>
        <p:xfrm>
          <a:off x="7080030" y="5204417"/>
          <a:ext cx="2853727" cy="735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6863"/>
                <a:gridCol w="1426863"/>
              </a:tblGrid>
              <a:tr h="22565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imp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22565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Q12b1_1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0.005282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7" name="TextBox 13"/>
          <p:cNvSpPr txBox="1"/>
          <p:nvPr/>
        </p:nvSpPr>
        <p:spPr>
          <a:xfrm>
            <a:off x="7069110" y="6210403"/>
            <a:ext cx="4931392" cy="359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-&gt; </a:t>
            </a:r>
            <a:r>
              <a:rPr lang="ko-KR" altLang="en-US"/>
              <a:t>해외 관광만족도에 중요한 변수이다. 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7636306" y="2057398"/>
            <a:ext cx="2725698" cy="639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신한 카드 외국인 데이터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&gt; 소비 용도의 비율</a:t>
            </a: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6248400" y="4120276"/>
            <a:ext cx="626626" cy="697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4000" b="1"/>
              <a:t>&amp;</a:t>
            </a:r>
            <a:endParaRPr lang="ko-KR" altLang="en-US" sz="40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11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635166" y="1045748"/>
            <a:ext cx="10921668" cy="4766503"/>
            <a:chOff x="780251" y="1741095"/>
            <a:chExt cx="10921668" cy="4766503"/>
          </a:xfrm>
        </p:grpSpPr>
        <p:sp>
          <p:nvSpPr>
            <p:cNvPr id="14" name="사각형: 둥근 모서리 11"/>
            <p:cNvSpPr/>
            <p:nvPr/>
          </p:nvSpPr>
          <p:spPr>
            <a:xfrm>
              <a:off x="780251" y="1741095"/>
              <a:ext cx="10921668" cy="4766503"/>
            </a:xfrm>
            <a:prstGeom prst="roundRect">
              <a:avLst>
                <a:gd name="adj" fmla="val 2553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사각형: 둥근 모서리 12"/>
            <p:cNvSpPr/>
            <p:nvPr/>
          </p:nvSpPr>
          <p:spPr>
            <a:xfrm>
              <a:off x="899885" y="1870003"/>
              <a:ext cx="10726057" cy="4519093"/>
            </a:xfrm>
            <a:prstGeom prst="roundRect">
              <a:avLst>
                <a:gd name="adj" fmla="val 255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5523092" y="3924290"/>
              <a:ext cx="1232783" cy="388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>
                  <a:solidFill>
                    <a:schemeClr val="bg1"/>
                  </a:solidFill>
                  <a:latin typeface="배달의민족 도현"/>
                  <a:ea typeface="배달의민족 도현"/>
                </a:rPr>
                <a:t>VISION</a:t>
              </a:r>
              <a:endParaRPr lang="ko-KR" altLang="en-US" sz="2000">
                <a:solidFill>
                  <a:schemeClr val="bg1"/>
                </a:solidFill>
                <a:latin typeface="배달의민족 도현"/>
                <a:ea typeface="배달의민족 도현"/>
              </a:endParaRPr>
            </a:p>
          </p:txBody>
        </p:sp>
      </p:grpSp>
      <p:sp>
        <p:nvSpPr>
          <p:cNvPr id="17" name=""/>
          <p:cNvSpPr txBox="1"/>
          <p:nvPr/>
        </p:nvSpPr>
        <p:spPr>
          <a:xfrm>
            <a:off x="1024502" y="2849946"/>
            <a:ext cx="10157880" cy="805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700"/>
              <a:t>제언</a:t>
            </a:r>
            <a:endParaRPr lang="ko-KR" altLang="en-US" sz="47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3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제목 1"/>
          <p:cNvSpPr/>
          <p:nvPr/>
        </p:nvSpPr>
        <p:spPr>
          <a:xfrm>
            <a:off x="838200" y="722312"/>
            <a:ext cx="10515600" cy="96837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ko-KR" altLang="en-US" sz="4400"/>
              <a:t>제언 </a:t>
            </a:r>
            <a:endParaRPr lang="ko-KR" altLang="en-US" sz="4400"/>
          </a:p>
        </p:txBody>
      </p:sp>
      <p:sp>
        <p:nvSpPr>
          <p:cNvPr id="8" name=""/>
          <p:cNvSpPr txBox="1"/>
          <p:nvPr/>
        </p:nvSpPr>
        <p:spPr>
          <a:xfrm>
            <a:off x="1043282" y="1881185"/>
            <a:ext cx="10113231" cy="38223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500" b="1"/>
              <a:t>내국인 데이터 </a:t>
            </a:r>
            <a:endParaRPr lang="ko-KR" altLang="en-US" sz="2000"/>
          </a:p>
          <a:p>
            <a:pPr>
              <a:defRPr lang="ko-KR" altLang="en-US"/>
            </a:pP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호텔에 머무르는 것과 관광만족도는 비례관계  </a:t>
            </a:r>
            <a:endParaRPr lang="ko-KR" altLang="en-US" sz="2000"/>
          </a:p>
          <a:p>
            <a:pPr>
              <a:defRPr lang="ko-KR" altLang="en-US"/>
            </a:pPr>
            <a:endParaRPr lang="ko-KR" altLang="en-US" sz="2000"/>
          </a:p>
          <a:p>
            <a:pPr>
              <a:defRPr lang="ko-KR" altLang="en-US"/>
            </a:pPr>
            <a:r>
              <a:rPr lang="en-US" altLang="ko-KR" sz="2000">
                <a:cs typeface="맑은 고딕"/>
              </a:rPr>
              <a:t>BUT</a:t>
            </a:r>
            <a:r>
              <a:rPr lang="ko-KR" altLang="en-US" sz="2000"/>
              <a:t> 호텔에서 묵었던 사람은</a:t>
            </a:r>
            <a:r>
              <a:rPr lang="en-US" altLang="ko-KR" sz="2000">
                <a:cs typeface="맑은 고딕"/>
              </a:rPr>
              <a:t>7%</a:t>
            </a:r>
            <a:r>
              <a:rPr lang="ko-KR" altLang="en-US" sz="2000"/>
              <a:t>로 굉장히 적다.</a:t>
            </a:r>
            <a:endParaRPr lang="ko-KR" altLang="en-US" sz="2000"/>
          </a:p>
          <a:p>
            <a:pPr>
              <a:defRPr lang="ko-KR" altLang="en-US"/>
            </a:pP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국내 숙박 업체인 '야놀자'는 국내 예약하고 싶은 숙소 유형이라는 설문조사에서</a:t>
            </a:r>
            <a:endParaRPr lang="ko-KR" altLang="en-US" sz="2000"/>
          </a:p>
          <a:p>
            <a:pPr>
              <a:defRPr lang="ko-KR" altLang="en-US"/>
            </a:pP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호텔이 무려 49%의</a:t>
            </a:r>
            <a:r>
              <a:rPr lang="en-US" altLang="ko-KR" sz="2000">
                <a:cs typeface="맑은 고딕"/>
              </a:rPr>
              <a:t> </a:t>
            </a:r>
            <a:r>
              <a:rPr lang="ko-KR" altLang="en-US" sz="2000"/>
              <a:t>비율이었다고 한다. 호텔이 좋았던 이유는 '조식제공', '대접받는 느낌' 이기 때문이었다. </a:t>
            </a:r>
            <a:endParaRPr lang="ko-KR" altLang="en-US" sz="2000"/>
          </a:p>
          <a:p>
            <a:pPr>
              <a:defRPr lang="ko-KR" altLang="en-US"/>
            </a:pP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이러한 설문 조사 결과에 따라 관광만족도를 향상 시킬</a:t>
            </a:r>
            <a:r>
              <a:rPr lang="en-US" altLang="ko-KR" sz="2000">
                <a:cs typeface="맑은 고딕"/>
              </a:rPr>
              <a:t> </a:t>
            </a:r>
            <a:r>
              <a:rPr lang="ko-KR" altLang="en-US" sz="2000"/>
              <a:t>수 있는 </a:t>
            </a:r>
            <a:r>
              <a:rPr lang="en-US" altLang="ko-KR" sz="2000">
                <a:cs typeface="맑은 고딕"/>
              </a:rPr>
              <a:t>DMO</a:t>
            </a:r>
            <a:r>
              <a:rPr lang="ko-KR" altLang="en-US" sz="2000"/>
              <a:t>를 제언한다. </a:t>
            </a:r>
            <a:endParaRPr lang="ko-KR" altLang="en-US" sz="2000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30008" y="2617769"/>
            <a:ext cx="5283399" cy="81123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160797" y="3429000"/>
            <a:ext cx="273668" cy="64341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8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33" name=""/>
          <p:cNvGrpSpPr/>
          <p:nvPr/>
        </p:nvGrpSpPr>
        <p:grpSpPr>
          <a:xfrm rot="0">
            <a:off x="635166" y="1045748"/>
            <a:ext cx="10921668" cy="4766503"/>
            <a:chOff x="780251" y="1741095"/>
            <a:chExt cx="10921668" cy="4766503"/>
          </a:xfrm>
        </p:grpSpPr>
        <p:sp>
          <p:nvSpPr>
            <p:cNvPr id="11" name="사각형: 둥근 모서리 11"/>
            <p:cNvSpPr/>
            <p:nvPr/>
          </p:nvSpPr>
          <p:spPr>
            <a:xfrm>
              <a:off x="780251" y="1741095"/>
              <a:ext cx="10921668" cy="4766503"/>
            </a:xfrm>
            <a:prstGeom prst="roundRect">
              <a:avLst>
                <a:gd name="adj" fmla="val 2553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사각형: 둥근 모서리 12"/>
            <p:cNvSpPr/>
            <p:nvPr/>
          </p:nvSpPr>
          <p:spPr>
            <a:xfrm>
              <a:off x="899885" y="1870003"/>
              <a:ext cx="10726057" cy="4519093"/>
            </a:xfrm>
            <a:prstGeom prst="roundRect">
              <a:avLst>
                <a:gd name="adj" fmla="val 255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5523092" y="3924290"/>
              <a:ext cx="1232783" cy="388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>
                  <a:solidFill>
                    <a:schemeClr val="bg1"/>
                  </a:solidFill>
                  <a:latin typeface="배달의민족 도현"/>
                  <a:ea typeface="배달의민족 도현"/>
                </a:rPr>
                <a:t>VISION</a:t>
              </a:r>
              <a:endParaRPr lang="ko-KR" altLang="en-US" sz="2000">
                <a:solidFill>
                  <a:schemeClr val="bg1"/>
                </a:solidFill>
                <a:latin typeface="배달의민족 도현"/>
                <a:ea typeface="배달의민족 도현"/>
              </a:endParaRPr>
            </a:p>
          </p:txBody>
        </p:sp>
      </p:grpSp>
      <p:sp>
        <p:nvSpPr>
          <p:cNvPr id="34" name=""/>
          <p:cNvSpPr txBox="1"/>
          <p:nvPr/>
        </p:nvSpPr>
        <p:spPr>
          <a:xfrm>
            <a:off x="3815030" y="2851338"/>
            <a:ext cx="4561940" cy="11567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7000"/>
              <a:t>Motivation</a:t>
            </a:r>
            <a:endParaRPr lang="en-US" altLang="ko-KR" sz="70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3"/>
          <p:cNvSpPr/>
          <p:nvPr/>
        </p:nvSpPr>
        <p:spPr>
          <a:xfrm>
            <a:off x="8703940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자유형: 도형 5"/>
          <p:cNvSpPr/>
          <p:nvPr/>
        </p:nvSpPr>
        <p:spPr>
          <a:xfrm>
            <a:off x="9456108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" name="그룹 7"/>
          <p:cNvGrpSpPr/>
          <p:nvPr/>
        </p:nvGrpSpPr>
        <p:grpSpPr>
          <a:xfrm rot="10800000">
            <a:off x="-7442" y="-9525"/>
            <a:ext cx="2628900" cy="2628900"/>
            <a:chOff x="8711382" y="3377381"/>
            <a:chExt cx="3480619" cy="3480619"/>
          </a:xfrm>
        </p:grpSpPr>
        <p:sp>
          <p:nvSpPr>
            <p:cNvPr id="5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3" name="제목 1"/>
          <p:cNvSpPr/>
          <p:nvPr/>
        </p:nvSpPr>
        <p:spPr>
          <a:xfrm>
            <a:off x="838200" y="722312"/>
            <a:ext cx="10515600" cy="96837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ko-KR" altLang="en-US" sz="4400"/>
              <a:t>제언 </a:t>
            </a:r>
            <a:endParaRPr lang="ko-KR" altLang="en-US" sz="4400"/>
          </a:p>
        </p:txBody>
      </p:sp>
      <p:grpSp>
        <p:nvGrpSpPr>
          <p:cNvPr id="30" name=""/>
          <p:cNvGrpSpPr/>
          <p:nvPr/>
        </p:nvGrpSpPr>
        <p:grpSpPr>
          <a:xfrm rot="0">
            <a:off x="3599557" y="928971"/>
            <a:ext cx="6243042" cy="3691629"/>
            <a:chOff x="3040023" y="1241509"/>
            <a:chExt cx="6243042" cy="3691629"/>
          </a:xfrm>
        </p:grpSpPr>
        <p:sp>
          <p:nvSpPr>
            <p:cNvPr id="15" name=""/>
            <p:cNvSpPr/>
            <p:nvPr/>
          </p:nvSpPr>
          <p:spPr>
            <a:xfrm>
              <a:off x="5343600" y="2237400"/>
              <a:ext cx="1504800" cy="1191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r>
                <a:rPr lang="ko-KR" altLang="en-US" sz="2000" b="1">
                  <a:solidFill>
                    <a:schemeClr val="tx1"/>
                  </a:solidFill>
                </a:rPr>
                <a:t>민간기관</a:t>
              </a:r>
              <a:endParaRPr lang="ko-KR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3040023" y="2275865"/>
              <a:ext cx="1741289" cy="111621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  <a:alpha val="91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r>
                <a:rPr lang="ko-KR" altLang="en-US" sz="2000" b="1">
                  <a:solidFill>
                    <a:schemeClr val="tx1"/>
                  </a:solidFill>
                </a:rPr>
                <a:t>관광객</a:t>
              </a:r>
              <a:endParaRPr lang="ko-KR" altLang="en-US" sz="2000" b="1">
                <a:solidFill>
                  <a:schemeClr val="tx1"/>
                </a:solidFill>
              </a:endParaRPr>
            </a:p>
          </p:txBody>
        </p:sp>
        <p:cxnSp>
          <p:nvCxnSpPr>
            <p:cNvPr id="18" name=""/>
            <p:cNvCxnSpPr>
              <a:stCxn id="17" idx="3"/>
              <a:endCxn id="15" idx="1"/>
            </p:cNvCxnSpPr>
            <p:nvPr/>
          </p:nvCxnSpPr>
          <p:spPr>
            <a:xfrm flipV="1">
              <a:off x="4781312" y="2833200"/>
              <a:ext cx="562288" cy="771"/>
            </a:xfrm>
            <a:prstGeom prst="straightConnector1">
              <a:avLst/>
            </a:prstGeom>
            <a:ln w="12700" algn="ctr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"/>
            <p:cNvSpPr/>
            <p:nvPr/>
          </p:nvSpPr>
          <p:spPr>
            <a:xfrm>
              <a:off x="7452479" y="2262173"/>
              <a:ext cx="1830585" cy="1131093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  <a:alpha val="91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r>
                <a:rPr lang="ko-KR" altLang="en-US" sz="2000" b="1">
                  <a:solidFill>
                    <a:schemeClr val="tx1"/>
                  </a:solidFill>
                </a:rPr>
                <a:t>지역 주민</a:t>
              </a:r>
              <a:endParaRPr lang="ko-KR" altLang="en-US" sz="2000" b="1">
                <a:solidFill>
                  <a:schemeClr val="tx1"/>
                </a:solidFill>
              </a:endParaRPr>
            </a:p>
          </p:txBody>
        </p:sp>
        <p:cxnSp>
          <p:nvCxnSpPr>
            <p:cNvPr id="20" name=""/>
            <p:cNvCxnSpPr>
              <a:stCxn id="15" idx="3"/>
              <a:endCxn id="19" idx="1"/>
            </p:cNvCxnSpPr>
            <p:nvPr/>
          </p:nvCxnSpPr>
          <p:spPr>
            <a:xfrm flipV="1">
              <a:off x="6848400" y="2827720"/>
              <a:ext cx="604079" cy="5479"/>
            </a:xfrm>
            <a:prstGeom prst="straightConnector1">
              <a:avLst/>
            </a:prstGeom>
            <a:ln w="12700" algn="ctr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"/>
            <p:cNvSpPr txBox="1"/>
            <p:nvPr/>
          </p:nvSpPr>
          <p:spPr>
            <a:xfrm>
              <a:off x="4970368" y="1241509"/>
              <a:ext cx="2257738" cy="39488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 lang="ko-KR" altLang="en-US"/>
              </a:pPr>
              <a:r>
                <a:rPr lang="en-US" altLang="ko-KR" sz="2000" b="1"/>
                <a:t>DMO_bnb</a:t>
              </a:r>
              <a:r>
                <a:rPr lang="ko-KR" altLang="en-US" sz="2000" b="1"/>
                <a:t> </a:t>
              </a:r>
              <a:r>
                <a:rPr lang="en-US" altLang="ko-KR" sz="2000" b="1"/>
                <a:t>Model</a:t>
              </a:r>
              <a:endParaRPr lang="en-US" altLang="ko-KR" sz="2000" b="1"/>
            </a:p>
          </p:txBody>
        </p:sp>
        <p:cxnSp>
          <p:nvCxnSpPr>
            <p:cNvPr id="22" name=""/>
            <p:cNvCxnSpPr>
              <a:stCxn id="19" idx="0"/>
              <a:endCxn id="15" idx="0"/>
            </p:cNvCxnSpPr>
            <p:nvPr/>
          </p:nvCxnSpPr>
          <p:spPr>
            <a:xfrm rot="5400000" flipH="1">
              <a:off x="7219498" y="1113901"/>
              <a:ext cx="24774" cy="2271772"/>
            </a:xfrm>
            <a:prstGeom prst="bentConnector3">
              <a:avLst>
                <a:gd name="adj1" fmla="val 639810"/>
              </a:avLst>
            </a:prstGeom>
            <a:ln w="12700" algn="ctr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"/>
            <p:cNvCxnSpPr/>
            <p:nvPr/>
          </p:nvCxnSpPr>
          <p:spPr>
            <a:xfrm rot="5400000" flipH="1">
              <a:off x="4947727" y="1113901"/>
              <a:ext cx="24774" cy="2271772"/>
            </a:xfrm>
            <a:prstGeom prst="bentConnector3">
              <a:avLst>
                <a:gd name="adj1" fmla="val 639810"/>
              </a:avLst>
            </a:prstGeom>
            <a:ln w="12700" algn="ctr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"/>
            <p:cNvSpPr txBox="1"/>
            <p:nvPr/>
          </p:nvSpPr>
          <p:spPr>
            <a:xfrm>
              <a:off x="4868167" y="2833970"/>
              <a:ext cx="312064" cy="364524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 lang="ko-KR" altLang="en-US"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25" name=""/>
            <p:cNvSpPr txBox="1"/>
            <p:nvPr/>
          </p:nvSpPr>
          <p:spPr>
            <a:xfrm>
              <a:off x="6951760" y="2833970"/>
              <a:ext cx="314446" cy="364524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 lang="ko-KR" altLang="en-US"/>
              </a:pPr>
              <a:r>
                <a:rPr lang="en-US" altLang="ko-KR"/>
                <a:t>2</a:t>
              </a:r>
              <a:endParaRPr lang="en-US" altLang="ko-KR"/>
            </a:p>
          </p:txBody>
        </p:sp>
        <p:sp>
          <p:nvSpPr>
            <p:cNvPr id="27" name=""/>
            <p:cNvSpPr txBox="1"/>
            <p:nvPr/>
          </p:nvSpPr>
          <p:spPr>
            <a:xfrm>
              <a:off x="4868167" y="1732642"/>
              <a:ext cx="312064" cy="365998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 lang="ko-KR" altLang="en-US"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28" name=""/>
            <p:cNvSpPr txBox="1"/>
            <p:nvPr/>
          </p:nvSpPr>
          <p:spPr>
            <a:xfrm>
              <a:off x="6951760" y="1732642"/>
              <a:ext cx="314446" cy="365998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 lang="ko-KR" altLang="en-US"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32" name=""/>
            <p:cNvSpPr/>
            <p:nvPr/>
          </p:nvSpPr>
          <p:spPr>
            <a:xfrm>
              <a:off x="7609359" y="3741539"/>
              <a:ext cx="1504800" cy="1191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r>
                <a:rPr lang="ko-KR" altLang="en-US" sz="2000" b="1">
                  <a:solidFill>
                    <a:schemeClr val="tx1"/>
                  </a:solidFill>
                </a:rPr>
                <a:t>민간기관</a:t>
              </a:r>
              <a:endParaRPr lang="ko-KR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4" name=""/>
            <p:cNvSpPr txBox="1"/>
            <p:nvPr/>
          </p:nvSpPr>
          <p:spPr>
            <a:xfrm>
              <a:off x="6951760" y="4337135"/>
              <a:ext cx="314446" cy="364524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 lang="ko-KR" altLang="en-US"/>
              </a:pPr>
              <a:r>
                <a:rPr lang="ko-KR" altLang="en-US"/>
                <a:t>5</a:t>
              </a:r>
              <a:endParaRPr lang="ko-KR" altLang="en-US"/>
            </a:p>
          </p:txBody>
        </p:sp>
      </p:grpSp>
      <p:sp>
        <p:nvSpPr>
          <p:cNvPr id="29" name=""/>
          <p:cNvSpPr txBox="1"/>
          <p:nvPr/>
        </p:nvSpPr>
        <p:spPr>
          <a:xfrm>
            <a:off x="715862" y="3905250"/>
            <a:ext cx="5423953" cy="255079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1. </a:t>
            </a:r>
            <a:r>
              <a:rPr lang="ko-KR" altLang="en-US"/>
              <a:t>관광객이 해당 지역의 민간기관에 숙소를 요청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민간 기관이 지역주민에게 관광객의 정보를 넘김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지역주민의 허락 혹은 거절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4. 민간기관의 전달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5. 가장 가까운 </a:t>
            </a:r>
            <a:r>
              <a:rPr lang="en-US" altLang="ko-KR"/>
              <a:t>DMO</a:t>
            </a:r>
            <a:r>
              <a:rPr lang="ko-KR" altLang="en-US"/>
              <a:t>로 전달</a:t>
            </a:r>
            <a:endParaRPr lang="ko-KR" altLang="en-US"/>
          </a:p>
        </p:txBody>
      </p:sp>
      <p:cxnSp>
        <p:nvCxnSpPr>
          <p:cNvPr id="31" name=""/>
          <p:cNvCxnSpPr>
            <a:stCxn id="15" idx="2"/>
            <a:endCxn id="32" idx="1"/>
          </p:cNvCxnSpPr>
          <p:nvPr/>
        </p:nvCxnSpPr>
        <p:spPr>
          <a:xfrm rot="5400000" flipV="1">
            <a:off x="6958044" y="2813951"/>
            <a:ext cx="908339" cy="1513359"/>
          </a:xfrm>
          <a:prstGeom prst="bentConnector2">
            <a:avLst/>
          </a:prstGeom>
          <a:ln w="12700" algn="ctr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>
            <a:stCxn id="32" idx="0"/>
            <a:endCxn id="19" idx="2"/>
          </p:cNvCxnSpPr>
          <p:nvPr/>
        </p:nvCxnSpPr>
        <p:spPr>
          <a:xfrm rot="5400000" flipH="1" flipV="1">
            <a:off x="8750164" y="3251857"/>
            <a:ext cx="348271" cy="6013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316374" y="1314160"/>
            <a:ext cx="3559252" cy="26362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3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3"/>
          <p:cNvSpPr txBox="1"/>
          <p:nvPr/>
        </p:nvSpPr>
        <p:spPr>
          <a:xfrm>
            <a:off x="84958" y="4503767"/>
            <a:ext cx="6011042" cy="361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내국인 데이터:</a:t>
            </a:r>
            <a:r>
              <a:rPr lang="en-US" altLang="ko-KR"/>
              <a:t> </a:t>
            </a:r>
            <a:r>
              <a:rPr lang="ko-KR" altLang="en-US"/>
              <a:t>로지스틱 회귀모형 결과</a:t>
            </a:r>
            <a:endParaRPr lang="ko-KR" altLang="en-US"/>
          </a:p>
        </p:txBody>
      </p:sp>
      <p:graphicFrame>
        <p:nvGraphicFramePr>
          <p:cNvPr id="11" name="표 4"/>
          <p:cNvGraphicFramePr>
            <a:graphicFrameLocks noGrp="1"/>
          </p:cNvGraphicFramePr>
          <p:nvPr/>
        </p:nvGraphicFramePr>
        <p:xfrm>
          <a:off x="172657" y="5004782"/>
          <a:ext cx="5970277" cy="101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0092"/>
                <a:gridCol w="1990092"/>
                <a:gridCol w="1990092"/>
              </a:tblGrid>
              <a:tr h="22760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coef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p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22760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Q10_6(</a:t>
                      </a:r>
                      <a:r>
                        <a:rPr lang="ko-KR" altLang="en-US"/>
                        <a:t>쇼핑 만족도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-0.0304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0.0178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2" name="TextBox 5"/>
          <p:cNvSpPr txBox="1"/>
          <p:nvPr/>
        </p:nvSpPr>
        <p:spPr>
          <a:xfrm>
            <a:off x="87190" y="6261392"/>
            <a:ext cx="6518244" cy="366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-&gt;</a:t>
            </a:r>
            <a:r>
              <a:rPr lang="ko-KR" altLang="en-US"/>
              <a:t>국내관광에 있어</a:t>
            </a:r>
            <a:r>
              <a:rPr lang="en-US" altLang="ko-KR"/>
              <a:t>, </a:t>
            </a:r>
            <a:r>
              <a:rPr lang="ko-KR" altLang="en-US"/>
              <a:t>쇼핑에 대한 관심이 크다는 것을 확인</a:t>
            </a:r>
            <a:endParaRPr lang="ko-KR" altLang="en-US"/>
          </a:p>
        </p:txBody>
      </p:sp>
      <p:sp>
        <p:nvSpPr>
          <p:cNvPr id="15" name="TextBox 9"/>
          <p:cNvSpPr txBox="1"/>
          <p:nvPr/>
        </p:nvSpPr>
        <p:spPr>
          <a:xfrm>
            <a:off x="6887364" y="4539581"/>
            <a:ext cx="3852060" cy="363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외국인 데이터: 랜덤포레스트 결과</a:t>
            </a:r>
            <a:endParaRPr lang="ko-KR" altLang="en-US"/>
          </a:p>
        </p:txBody>
      </p:sp>
      <p:graphicFrame>
        <p:nvGraphicFramePr>
          <p:cNvPr id="16" name="표 12"/>
          <p:cNvGraphicFramePr>
            <a:graphicFrameLocks noGrp="1"/>
          </p:cNvGraphicFramePr>
          <p:nvPr/>
        </p:nvGraphicFramePr>
        <p:xfrm>
          <a:off x="6927630" y="5052017"/>
          <a:ext cx="2853727" cy="735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6863"/>
                <a:gridCol w="1426863"/>
              </a:tblGrid>
              <a:tr h="22565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imp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22565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Q12b1_1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0.005282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7" name="TextBox 13"/>
          <p:cNvSpPr txBox="1"/>
          <p:nvPr/>
        </p:nvSpPr>
        <p:spPr>
          <a:xfrm>
            <a:off x="6916710" y="6058003"/>
            <a:ext cx="4931392" cy="359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-&gt; </a:t>
            </a:r>
            <a:r>
              <a:rPr lang="ko-KR" altLang="en-US"/>
              <a:t>해외 관광만족도에 중요한 변수이다. 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7483906" y="1904998"/>
            <a:ext cx="2725698" cy="63984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신한 카드 외국인 데이터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&gt; 소비 용도의 비율</a:t>
            </a: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6096000" y="3967876"/>
            <a:ext cx="626626" cy="69746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4000" b="1"/>
              <a:t>&amp;</a:t>
            </a:r>
            <a:endParaRPr lang="ko-KR" altLang="en-US" sz="4000" b="1"/>
          </a:p>
        </p:txBody>
      </p:sp>
      <p:sp>
        <p:nvSpPr>
          <p:cNvPr id="23" name="제목 1"/>
          <p:cNvSpPr/>
          <p:nvPr/>
        </p:nvSpPr>
        <p:spPr>
          <a:xfrm>
            <a:off x="838200" y="722312"/>
            <a:ext cx="10515600" cy="96837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ko-KR" altLang="en-US" sz="4400"/>
              <a:t>제언 - 외국인 데이터 </a:t>
            </a:r>
            <a:endParaRPr lang="ko-KR" altLang="en-US" sz="44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3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제목 1"/>
          <p:cNvSpPr/>
          <p:nvPr/>
        </p:nvSpPr>
        <p:spPr>
          <a:xfrm>
            <a:off x="838200" y="722312"/>
            <a:ext cx="10515600" cy="96837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ko-KR" altLang="en-US" sz="4400"/>
              <a:t>제언 - 외국인 데이터 </a:t>
            </a:r>
            <a:endParaRPr lang="ko-KR" altLang="en-US" sz="4400"/>
          </a:p>
        </p:txBody>
      </p:sp>
      <p:sp>
        <p:nvSpPr>
          <p:cNvPr id="9" name=""/>
          <p:cNvSpPr txBox="1"/>
          <p:nvPr/>
        </p:nvSpPr>
        <p:spPr>
          <a:xfrm>
            <a:off x="997148" y="1968221"/>
            <a:ext cx="9067274" cy="14607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신한카드 데이터를 이용하여 16~18년도까지의 </a:t>
            </a:r>
            <a:r>
              <a:rPr lang="en-US" altLang="ko-KR"/>
              <a:t>data</a:t>
            </a:r>
            <a:r>
              <a:rPr lang="ko-KR" altLang="en-US"/>
              <a:t>에서  </a:t>
            </a:r>
            <a:r>
              <a:rPr lang="en-US" altLang="ko-KR"/>
              <a:t>GB2 column</a:t>
            </a:r>
            <a:r>
              <a:rPr lang="ko-KR" altLang="en-US"/>
              <a:t>이 면세점이다. 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각 지역별 면세점에서 소비 된 금액의 평균(</a:t>
            </a:r>
            <a:r>
              <a:rPr lang="en-US" altLang="ko-KR"/>
              <a:t>dot)</a:t>
            </a:r>
            <a:r>
              <a:rPr lang="ko-KR" altLang="en-US"/>
              <a:t>으로 아래 그래프를 </a:t>
            </a:r>
            <a:r>
              <a:rPr lang="en-US" altLang="ko-KR"/>
              <a:t>plotting</a:t>
            </a:r>
            <a:r>
              <a:rPr lang="ko-KR" altLang="en-US"/>
              <a:t> 하였다.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상위 3개의 지역이 서울 인천, 제주이다. 이를 통해 </a:t>
            </a:r>
            <a:r>
              <a:rPr lang="en-US" altLang="ko-KR"/>
              <a:t>DMO</a:t>
            </a:r>
            <a:r>
              <a:rPr lang="ko-KR" altLang="en-US"/>
              <a:t>와 관련하여 제언하려 한다.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8453" y="3429000"/>
            <a:ext cx="5572125" cy="3429000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5270003" y="4985742"/>
            <a:ext cx="565546" cy="550664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5501878" y="3540323"/>
            <a:ext cx="565546" cy="550664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3517403" y="5331618"/>
            <a:ext cx="565546" cy="550664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rcRect l="28690" r="-9060" b="-10460"/>
          <a:stretch>
            <a:fillRect/>
          </a:stretch>
        </p:blipFill>
        <p:spPr>
          <a:xfrm>
            <a:off x="6969076" y="3429000"/>
            <a:ext cx="2376387" cy="3299838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6490394" y="6302692"/>
            <a:ext cx="3326071" cy="37671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900"/>
              <a:t>[전국 면세점의 위치 및 개수]</a:t>
            </a:r>
            <a:endParaRPr lang="ko-KR" altLang="en-US" sz="19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3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제목 1"/>
          <p:cNvSpPr/>
          <p:nvPr/>
        </p:nvSpPr>
        <p:spPr>
          <a:xfrm>
            <a:off x="838200" y="722312"/>
            <a:ext cx="10515600" cy="96837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ko-KR" altLang="en-US" sz="4400"/>
              <a:t>제언 - 외국인 데이터</a:t>
            </a:r>
            <a:endParaRPr lang="ko-KR" altLang="en-US" sz="4400"/>
          </a:p>
        </p:txBody>
      </p:sp>
      <p:sp>
        <p:nvSpPr>
          <p:cNvPr id="8" name=""/>
          <p:cNvSpPr txBox="1"/>
          <p:nvPr/>
        </p:nvSpPr>
        <p:spPr>
          <a:xfrm>
            <a:off x="820042" y="1874840"/>
            <a:ext cx="10433508" cy="41430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500" b="1"/>
              <a:t>법률: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ko-KR" altLang="en-US"/>
              <a:t>[</a:t>
            </a:r>
            <a:r>
              <a:rPr lang="en-US" altLang="ko-KR"/>
              <a:t>전년도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전체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시내면세점의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이용자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수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및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매출액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중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외국인에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대한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비율이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각각</a:t>
            </a:r>
            <a:r>
              <a:rPr lang="en-US" altLang="ko-KR">
                <a:cs typeface="맑은 고딕"/>
              </a:rPr>
              <a:t> 50% </a:t>
            </a:r>
            <a:r>
              <a:rPr lang="en-US" altLang="ko-KR"/>
              <a:t>이상인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경우</a:t>
            </a:r>
            <a:r>
              <a:rPr lang="ko-KR" altLang="en-US"/>
              <a:t>]</a:t>
            </a:r>
            <a:endParaRPr lang="ko-KR" altLang="en-US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ko-KR" altLang="en-US"/>
              <a:t>[</a:t>
            </a:r>
            <a:r>
              <a:rPr lang="en-US" altLang="ko-KR"/>
              <a:t>광역지자체별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외국인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관광객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방문자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수가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전년대비</a:t>
            </a:r>
            <a:r>
              <a:rPr lang="en-US" altLang="ko-KR">
                <a:cs typeface="맑은 고딕"/>
              </a:rPr>
              <a:t> 30</a:t>
            </a:r>
            <a:r>
              <a:rPr lang="en-US" altLang="ko-KR"/>
              <a:t>만명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이상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증가하는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경우</a:t>
            </a:r>
            <a:r>
              <a:rPr lang="ko-KR" altLang="en-US"/>
              <a:t>]</a:t>
            </a:r>
            <a:endParaRPr lang="ko-KR" altLang="en-US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ko-KR" altLang="en-US" sz="2500" b="1"/>
              <a:t>제언:</a:t>
            </a:r>
            <a:endParaRPr lang="ko-KR" altLang="en-US" sz="2500" b="1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외국인이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상대적으로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많이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입국할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수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밖에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없는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인천</a:t>
            </a:r>
            <a:r>
              <a:rPr lang="en-US" altLang="ko-KR">
                <a:cs typeface="맑은 고딕"/>
              </a:rPr>
              <a:t>, </a:t>
            </a:r>
            <a:r>
              <a:rPr lang="en-US" altLang="ko-KR"/>
              <a:t>서울</a:t>
            </a:r>
            <a:r>
              <a:rPr lang="en-US" altLang="ko-KR">
                <a:cs typeface="맑은 고딕"/>
              </a:rPr>
              <a:t>, </a:t>
            </a:r>
            <a:r>
              <a:rPr lang="en-US" altLang="ko-KR"/>
              <a:t>제주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등등이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면세점의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개수가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많게됨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면세점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외국인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방문자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수에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대한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기준을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지역별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상황에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맞게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조절할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필요가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있음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>
                <a:cs typeface="맑은 고딕"/>
              </a:rPr>
              <a:t>-&gt; </a:t>
            </a:r>
            <a:r>
              <a:rPr lang="en-US" altLang="ko-KR"/>
              <a:t>면세점을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중심으로한</a:t>
            </a:r>
            <a:r>
              <a:rPr lang="en-US" altLang="ko-KR">
                <a:cs typeface="맑은 고딕"/>
              </a:rPr>
              <a:t> </a:t>
            </a:r>
            <a:r>
              <a:rPr lang="en-US" altLang="ko-KR"/>
              <a:t>관광활성화</a:t>
            </a:r>
            <a:r>
              <a:rPr lang="en-US" altLang="ko-KR">
                <a:cs typeface="맑은 고딕"/>
              </a:rPr>
              <a:t>  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3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제목 1"/>
          <p:cNvSpPr/>
          <p:nvPr/>
        </p:nvSpPr>
        <p:spPr>
          <a:xfrm>
            <a:off x="838200" y="722312"/>
            <a:ext cx="10515600" cy="96837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ko-KR" altLang="en-US" sz="4400"/>
              <a:t>출처</a:t>
            </a:r>
            <a:endParaRPr lang="ko-KR" altLang="en-US" sz="4400"/>
          </a:p>
        </p:txBody>
      </p:sp>
      <p:sp>
        <p:nvSpPr>
          <p:cNvPr id="8" name=""/>
          <p:cNvSpPr txBox="1"/>
          <p:nvPr/>
        </p:nvSpPr>
        <p:spPr>
          <a:xfrm>
            <a:off x="953988" y="1940718"/>
            <a:ext cx="8258235" cy="118157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뉴스기사</a:t>
            </a:r>
            <a:endParaRPr lang="ko-KR" altLang="en-US"/>
          </a:p>
          <a:p>
            <a:pPr>
              <a:defRPr lang="ko-KR" altLang="en-US"/>
            </a:pPr>
            <a:r>
              <a:rPr lang="ko-KR" altLang="en-US">
                <a:hlinkClick r:id="rId2"/>
              </a:rPr>
              <a:t> http://news.khan.co.kr/kh_news/khan_art_view.html?art_id=201211212201345</a:t>
            </a:r>
            <a:endParaRPr lang="ko-KR" altLang="en-US"/>
          </a:p>
          <a:p>
            <a:pPr>
              <a:defRPr lang="ko-KR" altLang="en-US"/>
            </a:pPr>
            <a:r>
              <a:rPr lang="ko-KR" altLang="en-US">
                <a:hlinkClick r:id="rId3"/>
              </a:rPr>
              <a:t>https://news.joins.com/article/23104640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981372" y="3101578"/>
            <a:ext cx="7225368" cy="118276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데이터</a:t>
            </a:r>
            <a:endParaRPr lang="ko-KR" altLang="en-US"/>
          </a:p>
          <a:p>
            <a:pPr>
              <a:defRPr lang="ko-KR" altLang="en-US"/>
            </a:pPr>
            <a:r>
              <a:rPr lang="ko-KR" altLang="en-US">
                <a:hlinkClick r:id="rId4"/>
              </a:rPr>
              <a:t>https://www.mcst.go.kr/kor/s_culture/festival/festivalList.jsp</a:t>
            </a:r>
            <a:endParaRPr lang="ko-KR" altLang="en-US"/>
          </a:p>
          <a:p>
            <a:pPr>
              <a:defRPr lang="ko-KR" altLang="en-US"/>
            </a:pPr>
            <a:r>
              <a:rPr lang="ko-KR" altLang="en-US">
                <a:hlinkClick r:id="rId5"/>
              </a:rPr>
              <a:t>http://kosis.kr/statHtml/statHtml.do?orgId=101&amp;tblId=DT_1YL21291</a:t>
            </a:r>
            <a:endParaRPr lang="ko-KR" altLang="en-US"/>
          </a:p>
          <a:p>
            <a:pPr>
              <a:defRPr lang="ko-KR" altLang="en-US"/>
            </a:pPr>
            <a:r>
              <a:rPr lang="ko-KR" altLang="en-US">
                <a:hlinkClick r:id="rId3"/>
              </a:rPr>
              <a:t>http://kosis.kr/statHtml/statHtml.do?orgId=101&amp;tblId=DT_1KA4018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 txBox="1"/>
          <p:nvPr/>
        </p:nvSpPr>
        <p:spPr>
          <a:xfrm>
            <a:off x="1024502" y="2849946"/>
            <a:ext cx="10157880" cy="805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700"/>
              <a:t>제언</a:t>
            </a:r>
            <a:endParaRPr lang="ko-KR" altLang="en-US" sz="4700"/>
          </a:p>
        </p:txBody>
      </p:sp>
      <p:grpSp>
        <p:nvGrpSpPr>
          <p:cNvPr id="14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15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7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"/>
          <p:cNvGrpSpPr/>
          <p:nvPr/>
        </p:nvGrpSpPr>
        <p:grpSpPr>
          <a:xfrm rot="0">
            <a:off x="635166" y="1045748"/>
            <a:ext cx="10921668" cy="4766503"/>
            <a:chOff x="780251" y="1741095"/>
            <a:chExt cx="10921668" cy="4766503"/>
          </a:xfrm>
        </p:grpSpPr>
        <p:sp>
          <p:nvSpPr>
            <p:cNvPr id="9" name="사각형: 둥근 모서리 11"/>
            <p:cNvSpPr/>
            <p:nvPr/>
          </p:nvSpPr>
          <p:spPr>
            <a:xfrm>
              <a:off x="780251" y="1741095"/>
              <a:ext cx="10921668" cy="4766503"/>
            </a:xfrm>
            <a:prstGeom prst="roundRect">
              <a:avLst>
                <a:gd name="adj" fmla="val 2553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사각형: 둥근 모서리 12"/>
            <p:cNvSpPr/>
            <p:nvPr/>
          </p:nvSpPr>
          <p:spPr>
            <a:xfrm>
              <a:off x="899885" y="1870003"/>
              <a:ext cx="10726057" cy="4519093"/>
            </a:xfrm>
            <a:prstGeom prst="roundRect">
              <a:avLst>
                <a:gd name="adj" fmla="val 255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TextBox 16"/>
            <p:cNvSpPr txBox="1"/>
            <p:nvPr/>
          </p:nvSpPr>
          <p:spPr>
            <a:xfrm>
              <a:off x="5523092" y="3924290"/>
              <a:ext cx="1232783" cy="388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>
                  <a:solidFill>
                    <a:schemeClr val="bg1"/>
                  </a:solidFill>
                  <a:latin typeface="배달의민족 도현"/>
                  <a:ea typeface="배달의민족 도현"/>
                </a:rPr>
                <a:t>VISION</a:t>
              </a:r>
              <a:endParaRPr lang="ko-KR" altLang="en-US" sz="2000">
                <a:solidFill>
                  <a:schemeClr val="bg1"/>
                </a:solidFill>
                <a:latin typeface="배달의민족 도현"/>
                <a:ea typeface="배달의민족 도현"/>
              </a:endParaRPr>
            </a:p>
          </p:txBody>
        </p:sp>
      </p:grpSp>
      <p:sp>
        <p:nvSpPr>
          <p:cNvPr id="19" name=""/>
          <p:cNvSpPr txBox="1"/>
          <p:nvPr/>
        </p:nvSpPr>
        <p:spPr>
          <a:xfrm>
            <a:off x="3115538" y="2775704"/>
            <a:ext cx="5960924" cy="13086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8000"/>
              <a:t>감사합니다</a:t>
            </a:r>
            <a:endParaRPr lang="ko-KR" altLang="en-US" sz="80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9" name=""/>
          <p:cNvSpPr/>
          <p:nvPr/>
        </p:nvSpPr>
        <p:spPr>
          <a:xfrm>
            <a:off x="1251644" y="2893219"/>
            <a:ext cx="3199804" cy="3065859"/>
          </a:xfrm>
          <a:prstGeom prst="ellipse">
            <a:avLst/>
          </a:prstGeom>
          <a:noFill/>
          <a:ln w="38100" algn="ctr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half" idx="1"/>
          </p:nvPr>
        </p:nvSpPr>
        <p:spPr>
          <a:xfrm>
            <a:off x="766762" y="1807169"/>
            <a:ext cx="10872787" cy="4351338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en-US" altLang="ko-KR" sz="3000">
                <a:solidFill>
                  <a:schemeClr val="accent5">
                    <a:lumMod val="70000"/>
                  </a:schemeClr>
                </a:solidFill>
              </a:rPr>
              <a:t>D</a:t>
            </a:r>
            <a:r>
              <a:rPr lang="en-US" altLang="ko-KR" sz="3000"/>
              <a:t>estination </a:t>
            </a:r>
            <a:r>
              <a:rPr lang="en-US" altLang="ko-KR" sz="3000">
                <a:solidFill>
                  <a:schemeClr val="accent5">
                    <a:lumMod val="70000"/>
                  </a:schemeClr>
                </a:solidFill>
              </a:rPr>
              <a:t>M</a:t>
            </a:r>
            <a:r>
              <a:rPr lang="en-US" altLang="ko-KR" sz="3000"/>
              <a:t>arketing </a:t>
            </a:r>
            <a:r>
              <a:rPr lang="en-US" altLang="ko-KR" sz="3000">
                <a:solidFill>
                  <a:schemeClr val="accent5">
                    <a:lumMod val="70000"/>
                  </a:schemeClr>
                </a:solidFill>
              </a:rPr>
              <a:t>O</a:t>
            </a:r>
            <a:r>
              <a:rPr lang="en-US" altLang="ko-KR" sz="3000"/>
              <a:t>rganization(</a:t>
            </a:r>
            <a:r>
              <a:rPr lang="ko-KR" altLang="en-US" sz="3000"/>
              <a:t>목적지 마케팅 기구)</a:t>
            </a:r>
            <a:endParaRPr lang="ko-KR" altLang="en-US" sz="3000"/>
          </a:p>
          <a:p>
            <a:pPr>
              <a:defRPr lang="ko-KR" altLang="en-US"/>
            </a:pPr>
            <a:endParaRPr lang="en-US" altLang="ko-KR"/>
          </a:p>
          <a:p>
            <a:pPr marL="342900" lvl="0" indent="-342900" algn="l" defTabSz="871876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0" i="0" u="none" kern="12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lang="ko-KR" altLang="en-US" sz="2000" b="0" i="0" u="none" kern="120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제목 1"/>
          <p:cNvSpPr/>
          <p:nvPr/>
        </p:nvSpPr>
        <p:spPr>
          <a:xfrm>
            <a:off x="838200" y="722312"/>
            <a:ext cx="10515600" cy="96837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en-US" altLang="ko-KR" sz="4400"/>
              <a:t>Motivation_What is DMO</a:t>
            </a:r>
            <a:endParaRPr lang="en-US" altLang="ko-KR" sz="4400"/>
          </a:p>
        </p:txBody>
      </p:sp>
      <p:grpSp>
        <p:nvGrpSpPr>
          <p:cNvPr id="42" name=""/>
          <p:cNvGrpSpPr/>
          <p:nvPr/>
        </p:nvGrpSpPr>
        <p:grpSpPr>
          <a:xfrm rot="0">
            <a:off x="829565" y="2310536"/>
            <a:ext cx="4120158" cy="4085973"/>
            <a:chOff x="829564" y="2310535"/>
            <a:chExt cx="3977592" cy="3952028"/>
          </a:xfrm>
          <a:solidFill>
            <a:schemeClr val="accent1">
              <a:alpha val="81000"/>
            </a:schemeClr>
          </a:solidFill>
        </p:grpSpPr>
        <p:grpSp>
          <p:nvGrpSpPr>
            <p:cNvPr id="38" name=""/>
            <p:cNvGrpSpPr/>
            <p:nvPr/>
          </p:nvGrpSpPr>
          <p:grpSpPr>
            <a:xfrm rot="0">
              <a:off x="829564" y="2310535"/>
              <a:ext cx="3977592" cy="3931318"/>
              <a:chOff x="-348884" y="1923393"/>
              <a:chExt cx="4341836" cy="4453447"/>
            </a:xfrm>
            <a:grpFill/>
          </p:grpSpPr>
          <p:sp>
            <p:nvSpPr>
              <p:cNvPr id="32" name=""/>
              <p:cNvSpPr/>
              <p:nvPr/>
            </p:nvSpPr>
            <p:spPr>
              <a:xfrm>
                <a:off x="1201573" y="3725114"/>
                <a:ext cx="1265039" cy="125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p>
                <a:pPr algn="ctr">
                  <a:defRPr lang="ko-KR" altLang="en-US"/>
                </a:pPr>
                <a:r>
                  <a:rPr lang="en-US" altLang="ko-KR">
                    <a:solidFill>
                      <a:schemeClr val="tx1"/>
                    </a:solidFill>
                  </a:rPr>
                  <a:t>DMO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"/>
              <p:cNvSpPr/>
              <p:nvPr/>
            </p:nvSpPr>
            <p:spPr>
              <a:xfrm>
                <a:off x="1163439" y="1923393"/>
                <a:ext cx="1265039" cy="125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p>
                <a:pPr algn="ctr">
                  <a:defRPr lang="ko-KR" altLang="en-US"/>
                </a:pPr>
                <a:r>
                  <a:rPr lang="ko-KR" altLang="en-US">
                    <a:solidFill>
                      <a:schemeClr val="tx1"/>
                    </a:solidFill>
                  </a:rPr>
                  <a:t>다른 </a:t>
                </a:r>
                <a:endParaRPr lang="ko-KR" altLang="en-US">
                  <a:solidFill>
                    <a:schemeClr val="tx1"/>
                  </a:solidFill>
                </a:endParaRPr>
              </a:p>
              <a:p>
                <a:pPr algn="ctr">
                  <a:defRPr lang="ko-KR" altLang="en-US"/>
                </a:pPr>
                <a:r>
                  <a:rPr lang="en-US" altLang="ko-KR">
                    <a:solidFill>
                      <a:schemeClr val="tx1"/>
                    </a:solidFill>
                  </a:rPr>
                  <a:t>DMO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"/>
              <p:cNvSpPr/>
              <p:nvPr/>
            </p:nvSpPr>
            <p:spPr>
              <a:xfrm>
                <a:off x="2727912" y="3279170"/>
                <a:ext cx="1265039" cy="125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p>
                <a:pPr algn="ctr">
                  <a:defRPr lang="ko-KR" altLang="en-US"/>
                </a:pPr>
                <a:r>
                  <a:rPr lang="ko-KR" altLang="en-US">
                    <a:solidFill>
                      <a:schemeClr val="tx1"/>
                    </a:solidFill>
                  </a:rPr>
                  <a:t>민간</a:t>
                </a:r>
                <a:endParaRPr lang="ko-KR" altLang="en-US">
                  <a:solidFill>
                    <a:schemeClr val="tx1"/>
                  </a:solidFill>
                </a:endParaRPr>
              </a:p>
              <a:p>
                <a:pPr algn="ctr">
                  <a:defRPr lang="ko-KR" altLang="en-US"/>
                </a:pPr>
                <a:r>
                  <a:rPr lang="ko-KR" altLang="en-US">
                    <a:solidFill>
                      <a:schemeClr val="tx1"/>
                    </a:solidFill>
                  </a:rPr>
                  <a:t>기관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"/>
              <p:cNvSpPr/>
              <p:nvPr/>
            </p:nvSpPr>
            <p:spPr>
              <a:xfrm>
                <a:off x="2110239" y="5126685"/>
                <a:ext cx="1265039" cy="125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p>
                <a:pPr algn="ctr">
                  <a:defRPr lang="ko-KR" altLang="en-US"/>
                </a:pPr>
                <a:r>
                  <a:rPr lang="ko-KR" altLang="en-US">
                    <a:solidFill>
                      <a:schemeClr val="tx1"/>
                    </a:solidFill>
                  </a:rPr>
                  <a:t>지역 주민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"/>
              <p:cNvSpPr/>
              <p:nvPr/>
            </p:nvSpPr>
            <p:spPr>
              <a:xfrm>
                <a:off x="-348884" y="3274707"/>
                <a:ext cx="1265039" cy="125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p>
                <a:pPr algn="ctr">
                  <a:defRPr lang="ko-KR" altLang="en-US"/>
                </a:pPr>
                <a:r>
                  <a:rPr lang="ko-KR" altLang="en-US">
                    <a:solidFill>
                      <a:schemeClr val="tx1"/>
                    </a:solidFill>
                  </a:rPr>
                  <a:t>지방</a:t>
                </a:r>
                <a:endParaRPr lang="ko-KR" altLang="en-US">
                  <a:solidFill>
                    <a:schemeClr val="tx1"/>
                  </a:solidFill>
                </a:endParaRPr>
              </a:p>
              <a:p>
                <a:pPr algn="ctr">
                  <a:defRPr lang="ko-KR" altLang="en-US"/>
                </a:pPr>
                <a:r>
                  <a:rPr lang="ko-KR" altLang="en-US">
                    <a:solidFill>
                      <a:schemeClr val="tx1"/>
                    </a:solidFill>
                  </a:rPr>
                  <a:t>자치</a:t>
                </a:r>
                <a:endParaRPr lang="ko-KR" altLang="en-US">
                  <a:solidFill>
                    <a:schemeClr val="tx1"/>
                  </a:solidFill>
                </a:endParaRPr>
              </a:p>
              <a:p>
                <a:pPr algn="ctr">
                  <a:defRPr lang="ko-KR" altLang="en-US"/>
                </a:pPr>
                <a:r>
                  <a:rPr lang="ko-KR" altLang="en-US">
                    <a:solidFill>
                      <a:schemeClr val="tx1"/>
                    </a:solidFill>
                  </a:rPr>
                  <a:t>단체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"/>
            <p:cNvSpPr/>
            <p:nvPr/>
          </p:nvSpPr>
          <p:spPr>
            <a:xfrm>
              <a:off x="1294506" y="5158978"/>
              <a:ext cx="1230751" cy="110358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관광객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"/>
          <p:cNvSpPr txBox="1"/>
          <p:nvPr/>
        </p:nvSpPr>
        <p:spPr>
          <a:xfrm>
            <a:off x="5140517" y="2967631"/>
            <a:ext cx="6761923" cy="191678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2200" b="1"/>
              <a:t>Goal</a:t>
            </a:r>
            <a:endParaRPr lang="en-US" altLang="ko-KR" sz="2200" b="1"/>
          </a:p>
          <a:p>
            <a:pPr>
              <a:defRPr lang="ko-KR" altLang="en-US"/>
            </a:pPr>
            <a:r>
              <a:rPr lang="ko-KR" altLang="en-US" sz="2000" b="1"/>
              <a:t>1.</a:t>
            </a:r>
            <a:r>
              <a:rPr lang="ko-KR" altLang="en-US" sz="2000"/>
              <a:t> 지역 관광 활성화를 통해 근로시간 단축, 여가활성화 등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사회 환경변화에 따라 늘어난 수요를 국내 관광으로 유도</a:t>
            </a:r>
            <a:endParaRPr lang="ko-KR" altLang="en-US" sz="2000"/>
          </a:p>
          <a:p>
            <a:pPr>
              <a:defRPr lang="ko-KR" altLang="en-US"/>
            </a:pPr>
            <a:endParaRPr lang="ko-KR" altLang="en-US" sz="2000"/>
          </a:p>
          <a:p>
            <a:pPr>
              <a:defRPr lang="ko-KR" altLang="en-US"/>
            </a:pPr>
            <a:r>
              <a:rPr lang="ko-KR" altLang="en-US" sz="2000" b="1"/>
              <a:t>2.</a:t>
            </a:r>
            <a:r>
              <a:rPr lang="ko-KR" altLang="en-US" sz="2000"/>
              <a:t> 지역 경제 활성화</a:t>
            </a:r>
            <a:endParaRPr lang="ko-KR" altLang="en-US" sz="2000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rcRect l="14380" t="8790" r="26730" b="6280"/>
          <a:stretch>
            <a:fillRect/>
          </a:stretch>
        </p:blipFill>
        <p:spPr>
          <a:xfrm>
            <a:off x="5610819" y="4348274"/>
            <a:ext cx="3515320" cy="271936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" name="내용 개체 틀 3"/>
          <p:cNvSpPr>
            <a:spLocks noGrp="1"/>
          </p:cNvSpPr>
          <p:nvPr>
            <p:ph sz="half" idx="1"/>
          </p:nvPr>
        </p:nvSpPr>
        <p:spPr>
          <a:xfrm>
            <a:off x="695324" y="1825625"/>
            <a:ext cx="10896600" cy="4351338"/>
          </a:xfrm>
        </p:spPr>
        <p:txBody>
          <a:bodyPr/>
          <a:lstStyle/>
          <a:p>
            <a:pPr lvl="0">
              <a:buNone/>
              <a:defRPr lang="ko-KR" altLang="en-US"/>
            </a:pPr>
            <a:r>
              <a:rPr lang="ko-KR" altLang="en-US" sz="2200" b="1"/>
              <a:t>제안 방향</a:t>
            </a:r>
            <a:r>
              <a:rPr lang="en-US" altLang="ko-KR" sz="2000">
                <a:cs typeface="맑은 고딕"/>
              </a:rPr>
              <a:t>: </a:t>
            </a:r>
            <a:r>
              <a:rPr lang="ko-KR" altLang="en-US" sz="2000"/>
              <a:t>현재 </a:t>
            </a:r>
            <a:r>
              <a:rPr lang="ko-KR" altLang="en-US" sz="2200" b="1"/>
              <a:t>지역의 강점</a:t>
            </a:r>
            <a:r>
              <a:rPr lang="en-US" altLang="ko-KR" sz="2000">
                <a:cs typeface="맑은 고딕"/>
              </a:rPr>
              <a:t>(</a:t>
            </a:r>
            <a:r>
              <a:rPr lang="ko-KR" altLang="en-US" sz="2000"/>
              <a:t>만족도 극대화방안</a:t>
            </a:r>
            <a:r>
              <a:rPr lang="en-US" altLang="ko-KR" sz="2000">
                <a:cs typeface="맑은 고딕"/>
              </a:rPr>
              <a:t>)</a:t>
            </a:r>
            <a:r>
              <a:rPr lang="ko-KR" altLang="en-US" sz="2000"/>
              <a:t>의 </a:t>
            </a:r>
            <a:r>
              <a:rPr lang="ko-KR" altLang="en-US" sz="2200" b="1"/>
              <a:t>강화</a:t>
            </a:r>
            <a:r>
              <a:rPr lang="ko-KR" altLang="en-US" sz="2000"/>
              <a:t>를 통한 </a:t>
            </a:r>
            <a:r>
              <a:rPr lang="ko-KR" altLang="en-US" sz="2200" b="1"/>
              <a:t>지역 관광 활성화</a:t>
            </a:r>
            <a:endParaRPr lang="ko-KR" altLang="en-US" sz="2200" b="1"/>
          </a:p>
          <a:p>
            <a:pPr lvl="0">
              <a:defRPr lang="ko-KR" altLang="en-US"/>
            </a:pPr>
            <a:endParaRPr lang="ko-KR" altLang="en-US" sz="2000"/>
          </a:p>
          <a:p>
            <a:pPr lvl="0">
              <a:buNone/>
              <a:defRPr lang="ko-KR" altLang="en-US"/>
            </a:pPr>
            <a:r>
              <a:rPr lang="ko-KR" altLang="en-US" sz="2200" b="1"/>
              <a:t>장점</a:t>
            </a:r>
            <a:endParaRPr lang="ko-KR" altLang="en-US" sz="2200" b="1"/>
          </a:p>
          <a:p>
            <a:pPr marL="0" indent="0">
              <a:buNone/>
              <a:defRPr lang="ko-KR" altLang="en-US"/>
            </a:pPr>
            <a:r>
              <a:rPr lang="en-US" altLang="ko-KR" sz="2000">
                <a:cs typeface="맑은 고딕"/>
              </a:rPr>
              <a:t>1. </a:t>
            </a:r>
            <a:r>
              <a:rPr lang="ko-KR" altLang="en-US" sz="2000"/>
              <a:t>발전시킬 방향의 관광정책 추진을 통해 일자리 창출</a:t>
            </a:r>
            <a:r>
              <a:rPr lang="en-US" altLang="ko-KR" sz="2000">
                <a:cs typeface="맑은 고딕"/>
              </a:rPr>
              <a:t>, </a:t>
            </a:r>
            <a:r>
              <a:rPr lang="ko-KR" altLang="en-US" sz="2000"/>
              <a:t>지역경제 성장</a:t>
            </a:r>
            <a:endParaRPr lang="ko-KR" altLang="en-US" sz="2000"/>
          </a:p>
          <a:p>
            <a:pPr marL="0" indent="0">
              <a:buNone/>
              <a:defRPr lang="ko-KR" altLang="en-US"/>
            </a:pPr>
            <a:endParaRPr lang="ko-KR" altLang="en-US" sz="2000"/>
          </a:p>
          <a:p>
            <a:pPr marL="0" indent="0">
              <a:buNone/>
              <a:defRPr lang="ko-KR" altLang="en-US"/>
            </a:pPr>
            <a:r>
              <a:rPr lang="en-US" altLang="ko-KR" sz="2000">
                <a:cs typeface="맑은 고딕"/>
              </a:rPr>
              <a:t>2. </a:t>
            </a:r>
            <a:r>
              <a:rPr lang="ko-KR" altLang="en-US" sz="2000"/>
              <a:t>수도권 쏠림현상의 해소 </a:t>
            </a:r>
            <a:r>
              <a:rPr lang="en-US" altLang="ko-KR" sz="2000">
                <a:cs typeface="맑은 고딕"/>
              </a:rPr>
              <a:t>&gt;</a:t>
            </a:r>
            <a:r>
              <a:rPr lang="ko-KR" altLang="en-US" sz="2000">
                <a:cs typeface="맑은 고딕"/>
              </a:rPr>
              <a:t> 지역별 </a:t>
            </a:r>
            <a:r>
              <a:rPr lang="ko-KR" altLang="en-US" sz="2000"/>
              <a:t>균형된 발전</a:t>
            </a:r>
            <a:endParaRPr lang="ko-KR" altLang="en-US" sz="2000"/>
          </a:p>
          <a:p>
            <a:pPr marL="0" indent="0">
              <a:buNone/>
              <a:defRPr lang="ko-KR" altLang="en-US"/>
            </a:pPr>
            <a:endParaRPr lang="en-US" altLang="ko-KR" sz="2000">
              <a:cs typeface="맑은 고딕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>
                <a:cs typeface="맑은 고딕"/>
              </a:rPr>
              <a:t>3. </a:t>
            </a:r>
            <a:r>
              <a:rPr lang="ko-KR" altLang="en-US" sz="2000"/>
              <a:t>관광을 통한 지역 발전</a:t>
            </a:r>
            <a:endParaRPr lang="ko-KR" altLang="en-US" sz="2000"/>
          </a:p>
          <a:p>
            <a:pPr marL="0" indent="0">
              <a:buNone/>
              <a:defRPr lang="ko-KR" altLang="en-US"/>
            </a:pPr>
            <a:endParaRPr lang="en-US" altLang="ko-KR" sz="2000">
              <a:cs typeface="맑은 고딕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>
                <a:cs typeface="맑은 고딕"/>
              </a:rPr>
              <a:t>4. </a:t>
            </a:r>
            <a:r>
              <a:rPr lang="ko-KR" altLang="en-US" sz="2000"/>
              <a:t>분석을 통한 현실에 맞춘 전략을 제시 가능</a:t>
            </a:r>
            <a:endParaRPr lang="ko-KR" altLang="en-US" sz="2000"/>
          </a:p>
        </p:txBody>
      </p:sp>
      <p:sp>
        <p:nvSpPr>
          <p:cNvPr id="11" name="제목 1"/>
          <p:cNvSpPr/>
          <p:nvPr/>
        </p:nvSpPr>
        <p:spPr>
          <a:xfrm>
            <a:off x="838200" y="722312"/>
            <a:ext cx="10515600" cy="96837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en-US" altLang="ko-KR" sz="4400"/>
              <a:t>Motivation_Why DMO</a:t>
            </a:r>
            <a:endParaRPr lang="en-US" altLang="ko-KR" sz="4400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rcRect l="3490" r="10480"/>
          <a:stretch>
            <a:fillRect/>
          </a:stretch>
        </p:blipFill>
        <p:spPr>
          <a:xfrm>
            <a:off x="7983195" y="4627786"/>
            <a:ext cx="3667016" cy="2387971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8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635166" y="1045748"/>
            <a:ext cx="10921668" cy="4766503"/>
            <a:chOff x="780251" y="1741095"/>
            <a:chExt cx="10921668" cy="4766503"/>
          </a:xfrm>
        </p:grpSpPr>
        <p:sp>
          <p:nvSpPr>
            <p:cNvPr id="11" name="사각형: 둥근 모서리 11"/>
            <p:cNvSpPr/>
            <p:nvPr/>
          </p:nvSpPr>
          <p:spPr>
            <a:xfrm>
              <a:off x="780251" y="1741095"/>
              <a:ext cx="10921668" cy="4766503"/>
            </a:xfrm>
            <a:prstGeom prst="roundRect">
              <a:avLst>
                <a:gd name="adj" fmla="val 2553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사각형: 둥근 모서리 12"/>
            <p:cNvSpPr/>
            <p:nvPr/>
          </p:nvSpPr>
          <p:spPr>
            <a:xfrm>
              <a:off x="899885" y="1870003"/>
              <a:ext cx="10726057" cy="4519093"/>
            </a:xfrm>
            <a:prstGeom prst="roundRect">
              <a:avLst>
                <a:gd name="adj" fmla="val 255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TextBox 16"/>
            <p:cNvSpPr txBox="1"/>
            <p:nvPr/>
          </p:nvSpPr>
          <p:spPr>
            <a:xfrm>
              <a:off x="5523092" y="3924290"/>
              <a:ext cx="1232783" cy="388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>
                  <a:solidFill>
                    <a:schemeClr val="bg1"/>
                  </a:solidFill>
                  <a:latin typeface="배달의민족 도현"/>
                  <a:ea typeface="배달의민족 도현"/>
                </a:rPr>
                <a:t>VISION</a:t>
              </a:r>
              <a:endParaRPr lang="ko-KR" altLang="en-US" sz="2000">
                <a:solidFill>
                  <a:schemeClr val="bg1"/>
                </a:solidFill>
                <a:latin typeface="배달의민족 도현"/>
                <a:ea typeface="배달의민족 도현"/>
              </a:endParaRPr>
            </a:p>
          </p:txBody>
        </p:sp>
      </p:grpSp>
      <p:sp>
        <p:nvSpPr>
          <p:cNvPr id="14" name=""/>
          <p:cNvSpPr txBox="1"/>
          <p:nvPr/>
        </p:nvSpPr>
        <p:spPr>
          <a:xfrm>
            <a:off x="3003916" y="2849946"/>
            <a:ext cx="6184168" cy="1158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7000"/>
              <a:t>분석 지역 설정</a:t>
            </a:r>
            <a:endParaRPr lang="ko-KR" altLang="en-US" sz="7000"/>
          </a:p>
        </p:txBody>
      </p:sp>
      <p:sp>
        <p:nvSpPr>
          <p:cNvPr id="16" name=""/>
          <p:cNvSpPr txBox="1"/>
          <p:nvPr/>
        </p:nvSpPr>
        <p:spPr>
          <a:xfrm>
            <a:off x="9392543" y="4694038"/>
            <a:ext cx="1938396" cy="7243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100"/>
              <a:t>1. </a:t>
            </a:r>
            <a:r>
              <a:rPr lang="ko-KR" altLang="en-US" sz="2100"/>
              <a:t>내국인</a:t>
            </a:r>
            <a:r>
              <a:rPr lang="en-US" altLang="ko-KR" sz="2100"/>
              <a:t> Data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2. </a:t>
            </a:r>
            <a:r>
              <a:rPr lang="ko-KR" altLang="en-US" sz="2100"/>
              <a:t>외국인 </a:t>
            </a:r>
            <a:r>
              <a:rPr lang="en-US" altLang="ko-KR" sz="2100"/>
              <a:t>Data</a:t>
            </a:r>
            <a:endParaRPr lang="en-US" altLang="ko-KR" sz="21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7"/>
          <p:cNvGrpSpPr/>
          <p:nvPr/>
        </p:nvGrpSpPr>
        <p:grpSpPr>
          <a:xfrm rot="10800000">
            <a:off x="0" y="-9525"/>
            <a:ext cx="2628900" cy="2628900"/>
            <a:chOff x="8711382" y="3377381"/>
            <a:chExt cx="3480619" cy="3480619"/>
          </a:xfrm>
        </p:grpSpPr>
        <p:sp>
          <p:nvSpPr>
            <p:cNvPr id="6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838200" y="722312"/>
            <a:ext cx="10515600" cy="96837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분석 지역 설정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rcRect t="3270"/>
          <a:stretch>
            <a:fillRect/>
          </a:stretch>
        </p:blipFill>
        <p:spPr>
          <a:xfrm>
            <a:off x="476533" y="1709063"/>
            <a:ext cx="6058524" cy="3931339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2514588" y="3227831"/>
            <a:ext cx="3647790" cy="745284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2517564" y="2825995"/>
            <a:ext cx="3647789" cy="298800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6423794" y="3419475"/>
            <a:ext cx="684220" cy="251254"/>
          </a:xfrm>
          <a:prstGeom prst="rightArrow">
            <a:avLst>
              <a:gd name="adj1" fmla="val 50000"/>
              <a:gd name="adj2" fmla="val 740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6414269" y="2824757"/>
            <a:ext cx="684220" cy="251254"/>
          </a:xfrm>
          <a:prstGeom prst="rightArrow">
            <a:avLst>
              <a:gd name="adj1" fmla="val 50000"/>
              <a:gd name="adj2" fmla="val 740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7221140" y="2767012"/>
            <a:ext cx="843915" cy="3933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000"/>
              <a:t>Y axis</a:t>
            </a:r>
            <a:endParaRPr lang="en-US" altLang="ko-KR" sz="2000"/>
          </a:p>
        </p:txBody>
      </p:sp>
      <p:sp>
        <p:nvSpPr>
          <p:cNvPr id="19" name=""/>
          <p:cNvSpPr txBox="1"/>
          <p:nvPr/>
        </p:nvSpPr>
        <p:spPr>
          <a:xfrm>
            <a:off x="7230665" y="3390900"/>
            <a:ext cx="850760" cy="3886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000"/>
              <a:t>X axis</a:t>
            </a:r>
            <a:endParaRPr lang="en-US" altLang="ko-KR" sz="2000"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rcRect l="44790"/>
          <a:stretch>
            <a:fillRect/>
          </a:stretch>
        </p:blipFill>
        <p:spPr>
          <a:xfrm>
            <a:off x="8027790" y="2918222"/>
            <a:ext cx="427260" cy="773906"/>
          </a:xfrm>
          <a:prstGeom prst="rect">
            <a:avLst/>
          </a:prstGeom>
        </p:spPr>
      </p:pic>
      <p:sp>
        <p:nvSpPr>
          <p:cNvPr id="21" name=""/>
          <p:cNvSpPr txBox="1"/>
          <p:nvPr/>
        </p:nvSpPr>
        <p:spPr>
          <a:xfrm>
            <a:off x="8581430" y="3220641"/>
            <a:ext cx="3006684" cy="90177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K Means Clustering</a:t>
            </a:r>
            <a:r>
              <a:rPr lang="ko-KR" altLang="en-US"/>
              <a:t>을 이용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&gt; 분석할 지역을 선정한다. 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7"/>
          <p:cNvGrpSpPr/>
          <p:nvPr/>
        </p:nvGrpSpPr>
        <p:grpSpPr>
          <a:xfrm rot="10800000">
            <a:off x="0" y="-9525"/>
            <a:ext cx="2628900" cy="2628900"/>
            <a:chOff x="8711382" y="3377381"/>
            <a:chExt cx="3480619" cy="3480619"/>
          </a:xfrm>
        </p:grpSpPr>
        <p:sp>
          <p:nvSpPr>
            <p:cNvPr id="6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722312"/>
            <a:ext cx="10515600" cy="96837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분석 지역 설정_ 전처리</a:t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>
            <a:fillRect/>
          </a:stretch>
        </p:blipFill>
        <p:spPr>
          <a:xfrm>
            <a:off x="6924080" y="1449316"/>
            <a:ext cx="5064919" cy="3274415"/>
          </a:xfrm>
          <a:prstGeom prst="rect">
            <a:avLst/>
          </a:prstGeom>
        </p:spPr>
      </p:pic>
      <p:grpSp>
        <p:nvGrpSpPr>
          <p:cNvPr id="28" name=""/>
          <p:cNvGrpSpPr/>
          <p:nvPr/>
        </p:nvGrpSpPr>
        <p:grpSpPr>
          <a:xfrm rot="0">
            <a:off x="209845" y="2055107"/>
            <a:ext cx="4019850" cy="1914912"/>
            <a:chOff x="552149" y="2009268"/>
            <a:chExt cx="4019850" cy="1914912"/>
          </a:xfrm>
        </p:grpSpPr>
        <p:sp>
          <p:nvSpPr>
            <p:cNvPr id="8" name=""/>
            <p:cNvSpPr txBox="1"/>
            <p:nvPr/>
          </p:nvSpPr>
          <p:spPr>
            <a:xfrm>
              <a:off x="552148" y="2805439"/>
              <a:ext cx="1668128" cy="3662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ko-KR" altLang="en-US"/>
                <a:t>신한카드 </a:t>
              </a:r>
              <a:r>
                <a:rPr lang="en-US" altLang="ko-KR"/>
                <a:t>Data</a:t>
              </a:r>
              <a:endParaRPr lang="en-US" altLang="ko-KR"/>
            </a:p>
          </p:txBody>
        </p:sp>
        <p:sp>
          <p:nvSpPr>
            <p:cNvPr id="9" name=""/>
            <p:cNvSpPr txBox="1"/>
            <p:nvPr/>
          </p:nvSpPr>
          <p:spPr>
            <a:xfrm>
              <a:off x="2531802" y="3557081"/>
              <a:ext cx="2040197" cy="367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/>
                <a:t>사용 금액: '</a:t>
              </a:r>
              <a:r>
                <a:rPr lang="en-US" altLang="ko-KR"/>
                <a:t>VLM'</a:t>
              </a:r>
              <a:endParaRPr lang="en-US" altLang="ko-KR"/>
            </a:p>
          </p:txBody>
        </p:sp>
        <p:cxnSp>
          <p:nvCxnSpPr>
            <p:cNvPr id="12" name=""/>
            <p:cNvCxnSpPr>
              <a:stCxn id="8" idx="3"/>
              <a:endCxn id="9" idx="1"/>
            </p:cNvCxnSpPr>
            <p:nvPr/>
          </p:nvCxnSpPr>
          <p:spPr>
            <a:xfrm>
              <a:off x="2220277" y="2987843"/>
              <a:ext cx="311525" cy="74896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"/>
            <p:cNvSpPr txBox="1"/>
            <p:nvPr/>
          </p:nvSpPr>
          <p:spPr>
            <a:xfrm>
              <a:off x="2531803" y="2009268"/>
              <a:ext cx="2040197" cy="364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/>
                <a:t>사용 목적: 여행</a:t>
              </a:r>
              <a:endParaRPr lang="ko-KR" altLang="en-US"/>
            </a:p>
          </p:txBody>
        </p:sp>
        <p:cxnSp>
          <p:nvCxnSpPr>
            <p:cNvPr id="21" name=""/>
            <p:cNvCxnSpPr>
              <a:stCxn id="8" idx="3"/>
              <a:endCxn id="19" idx="1"/>
            </p:cNvCxnSpPr>
            <p:nvPr/>
          </p:nvCxnSpPr>
          <p:spPr>
            <a:xfrm flipV="1">
              <a:off x="2220277" y="2191374"/>
              <a:ext cx="311526" cy="79646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"/>
            <p:cNvCxnSpPr>
              <a:stCxn id="8" idx="3"/>
            </p:cNvCxnSpPr>
            <p:nvPr/>
          </p:nvCxnSpPr>
          <p:spPr>
            <a:xfrm flipV="1">
              <a:off x="2220277" y="2984033"/>
              <a:ext cx="311527" cy="38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"/>
            <p:cNvSpPr txBox="1"/>
            <p:nvPr/>
          </p:nvSpPr>
          <p:spPr>
            <a:xfrm>
              <a:off x="2516920" y="2805439"/>
              <a:ext cx="1826241" cy="3662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ko-KR" altLang="en-US"/>
                <a:t>사용 지역: '</a:t>
              </a:r>
              <a:r>
                <a:rPr lang="en-US" altLang="ko-KR"/>
                <a:t>sido'</a:t>
              </a:r>
              <a:endParaRPr lang="en-US" altLang="ko-KR"/>
            </a:p>
          </p:txBody>
        </p:sp>
      </p:grpSp>
      <p:sp>
        <p:nvSpPr>
          <p:cNvPr id="27" name=""/>
          <p:cNvSpPr txBox="1"/>
          <p:nvPr/>
        </p:nvSpPr>
        <p:spPr>
          <a:xfrm>
            <a:off x="224696" y="5059676"/>
            <a:ext cx="7236091" cy="904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num = </a:t>
            </a:r>
            <a:r>
              <a:rPr lang="ko-KR" altLang="en-US"/>
              <a:t>(인력 * 관광시설 * 예산 * 축제 수)/ 면적</a:t>
            </a:r>
            <a:endParaRPr lang="ko-KR" altLang="en-US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ko-KR" altLang="en-US"/>
              <a:t>새로운 </a:t>
            </a:r>
            <a:r>
              <a:rPr lang="en-US" altLang="ko-KR"/>
              <a:t>column</a:t>
            </a:r>
            <a:r>
              <a:rPr lang="ko-KR" altLang="en-US"/>
              <a:t>을 만들어 </a:t>
            </a:r>
            <a:r>
              <a:rPr lang="en-US" altLang="ko-KR"/>
              <a:t>x</a:t>
            </a:r>
            <a:r>
              <a:rPr lang="ko-KR" altLang="en-US"/>
              <a:t> 축 자료로 활용</a:t>
            </a:r>
            <a:endParaRPr lang="ko-KR" altLang="en-US"/>
          </a:p>
        </p:txBody>
      </p:sp>
      <p:sp>
        <p:nvSpPr>
          <p:cNvPr id="30" name=""/>
          <p:cNvSpPr txBox="1"/>
          <p:nvPr/>
        </p:nvSpPr>
        <p:spPr>
          <a:xfrm>
            <a:off x="4176115" y="2476498"/>
            <a:ext cx="1201700" cy="36540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groupby()</a:t>
            </a:r>
            <a:endParaRPr lang="en-US" altLang="ko-KR"/>
          </a:p>
        </p:txBody>
      </p:sp>
      <p:sp>
        <p:nvSpPr>
          <p:cNvPr id="32" name=""/>
          <p:cNvSpPr txBox="1"/>
          <p:nvPr/>
        </p:nvSpPr>
        <p:spPr>
          <a:xfrm>
            <a:off x="5697733" y="3065978"/>
            <a:ext cx="758192" cy="3630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sum()</a:t>
            </a:r>
            <a:endParaRPr lang="en-US" altLang="ko-KR"/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rcRect l="44790"/>
          <a:stretch>
            <a:fillRect/>
          </a:stretch>
        </p:blipFill>
        <p:spPr>
          <a:xfrm>
            <a:off x="3848695" y="2268140"/>
            <a:ext cx="427260" cy="773906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rcRect l="44790"/>
          <a:stretch>
            <a:fillRect/>
          </a:stretch>
        </p:blipFill>
        <p:spPr>
          <a:xfrm>
            <a:off x="5366742" y="2655094"/>
            <a:ext cx="427260" cy="1175742"/>
          </a:xfrm>
          <a:prstGeom prst="rect">
            <a:avLst/>
          </a:prstGeom>
        </p:spPr>
      </p:pic>
      <p:sp>
        <p:nvSpPr>
          <p:cNvPr id="35" name=""/>
          <p:cNvSpPr/>
          <p:nvPr/>
        </p:nvSpPr>
        <p:spPr>
          <a:xfrm>
            <a:off x="6531845" y="3159886"/>
            <a:ext cx="460977" cy="221488"/>
          </a:xfrm>
          <a:prstGeom prst="rightArrow">
            <a:avLst>
              <a:gd name="adj1" fmla="val 50000"/>
              <a:gd name="adj2" fmla="val 740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"/>
          <p:cNvSpPr txBox="1"/>
          <p:nvPr/>
        </p:nvSpPr>
        <p:spPr>
          <a:xfrm>
            <a:off x="5381625" y="735211"/>
            <a:ext cx="272415" cy="35825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endParaRPr lang="en-US" altLang="ko-KR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rcRect l="200" t="520" r="47810" b="54770"/>
          <a:stretch>
            <a:fillRect/>
          </a:stretch>
        </p:blipFill>
        <p:spPr>
          <a:xfrm>
            <a:off x="6687740" y="4945017"/>
            <a:ext cx="3900487" cy="1287905"/>
          </a:xfrm>
          <a:prstGeom prst="rect">
            <a:avLst/>
          </a:prstGeom>
        </p:spPr>
      </p:pic>
      <p:sp>
        <p:nvSpPr>
          <p:cNvPr id="39" name=""/>
          <p:cNvSpPr/>
          <p:nvPr/>
        </p:nvSpPr>
        <p:spPr>
          <a:xfrm>
            <a:off x="5687096" y="5410762"/>
            <a:ext cx="460977" cy="221488"/>
          </a:xfrm>
          <a:prstGeom prst="rightArrow">
            <a:avLst>
              <a:gd name="adj1" fmla="val 50000"/>
              <a:gd name="adj2" fmla="val 740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7"/>
          <p:cNvGrpSpPr/>
          <p:nvPr/>
        </p:nvGrpSpPr>
        <p:grpSpPr>
          <a:xfrm rot="10800000">
            <a:off x="0" y="-9525"/>
            <a:ext cx="2628900" cy="2628900"/>
            <a:chOff x="8711382" y="3377381"/>
            <a:chExt cx="3480619" cy="3480619"/>
          </a:xfrm>
        </p:grpSpPr>
        <p:sp>
          <p:nvSpPr>
            <p:cNvPr id="6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제목 1"/>
          <p:cNvSpPr/>
          <p:nvPr/>
        </p:nvSpPr>
        <p:spPr>
          <a:xfrm>
            <a:off x="867966" y="737195"/>
            <a:ext cx="10515600" cy="96837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ko-KR" altLang="en-US" sz="4400"/>
              <a:t>분석 지역 설정_</a:t>
            </a:r>
            <a:r>
              <a:rPr lang="en-US" altLang="ko-KR" sz="4400"/>
              <a:t>k</a:t>
            </a:r>
            <a:r>
              <a:rPr lang="ko-KR" altLang="en-US" sz="4400"/>
              <a:t> 값 설정</a:t>
            </a:r>
            <a:endParaRPr lang="ko-KR" altLang="en-US" sz="44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2240" y="2775856"/>
            <a:ext cx="6118027" cy="2382339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77100" y="2431256"/>
            <a:ext cx="4418409" cy="2973698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671212" y="5765601"/>
            <a:ext cx="10488278" cy="39516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000"/>
              <a:t>&gt; 이를 통해 </a:t>
            </a:r>
            <a:r>
              <a:rPr lang="en-US" altLang="ko-KR" sz="2000"/>
              <a:t>K </a:t>
            </a:r>
            <a:r>
              <a:rPr lang="ko-KR" altLang="en-US" sz="2000"/>
              <a:t>값으로 적절한 값은 </a:t>
            </a:r>
            <a:r>
              <a:rPr lang="en-US" altLang="ko-KR" sz="2000"/>
              <a:t>SSE</a:t>
            </a:r>
            <a:r>
              <a:rPr lang="ko-KR" altLang="en-US" sz="2000"/>
              <a:t> 그래프가 많이 꺾이는 지점인 </a:t>
            </a:r>
            <a:r>
              <a:rPr lang="en-US" altLang="ko-KR" sz="2000"/>
              <a:t>k=3</a:t>
            </a:r>
            <a:r>
              <a:rPr lang="ko-KR" altLang="en-US" sz="2000"/>
              <a:t>이 적당할 것이다</a:t>
            </a:r>
            <a:endParaRPr lang="ko-KR" altLang="en-US" sz="2000"/>
          </a:p>
        </p:txBody>
      </p:sp>
      <p:sp>
        <p:nvSpPr>
          <p:cNvPr id="15" name=""/>
          <p:cNvSpPr txBox="1"/>
          <p:nvPr/>
        </p:nvSpPr>
        <p:spPr>
          <a:xfrm>
            <a:off x="686929" y="2059780"/>
            <a:ext cx="8293359" cy="39576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2000"/>
              <a:t>K Means Clustering</a:t>
            </a:r>
            <a:r>
              <a:rPr lang="ko-KR" altLang="en-US" sz="2000"/>
              <a:t>을 이용하기 전에, 어떤 </a:t>
            </a:r>
            <a:r>
              <a:rPr lang="en-US" altLang="ko-KR" sz="2000"/>
              <a:t>k</a:t>
            </a:r>
            <a:r>
              <a:rPr lang="ko-KR" altLang="en-US" sz="2000"/>
              <a:t> 값이 적당한지 확인한다.  </a:t>
            </a:r>
            <a:endParaRPr lang="ko-KR" altLang="en-US" sz="20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1210</ep:Words>
  <ep:PresentationFormat>와이드스크린</ep:PresentationFormat>
  <ep:Paragraphs>212</ep:Paragraphs>
  <ep:Slides>35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ep:HeadingPairs>
  <ep:TitlesOfParts>
    <vt:vector size="36" baseType="lpstr">
      <vt:lpstr>default theme</vt:lpstr>
      <vt:lpstr>지역 관광 활성화 방안</vt:lpstr>
      <vt:lpstr>제 목</vt:lpstr>
      <vt:lpstr>목차</vt:lpstr>
      <vt:lpstr>슬라이드 4</vt:lpstr>
      <vt:lpstr>슬라이드 5</vt:lpstr>
      <vt:lpstr>분석 지역 설정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2017-09-11T08:07:01.000</dcterms:created>
  <dc:creator>이혜강</dc:creator>
  <cp:lastModifiedBy>a</cp:lastModifiedBy>
  <dcterms:modified xsi:type="dcterms:W3CDTF">2019-08-12T05:44:19.684</dcterms:modified>
  <cp:revision>97</cp:revision>
  <dc:title>PowerPoint 프레젠테이션</dc:title>
</cp:coreProperties>
</file>