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536" y="-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872393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제목 텍스트"/>
          <p:cNvSpPr txBox="1">
            <a:spLocks noGrp="1"/>
          </p:cNvSpPr>
          <p:nvPr>
            <p:ph type="title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제목 텍스트</a:t>
            </a:r>
          </a:p>
        </p:txBody>
      </p:sp>
      <p:sp>
        <p:nvSpPr>
          <p:cNvPr id="9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9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8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13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텍스트"/>
          <p:cNvSpPr txBox="1">
            <a:spLocks noGrp="1"/>
          </p:cNvSpPr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제목 텍스트</a:t>
            </a:r>
          </a:p>
        </p:txBody>
      </p:sp>
      <p:sp>
        <p:nvSpPr>
          <p:cNvPr id="5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제목 텍스트"/>
          <p:cNvSpPr txBox="1">
            <a:spLocks noGrp="1"/>
          </p:cNvSpPr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제목 텍스트</a:t>
            </a:r>
          </a:p>
        </p:txBody>
      </p:sp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73" name="제목 텍스트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제목 텍스트</a:t>
            </a:r>
          </a:p>
        </p:txBody>
      </p:sp>
      <p:sp>
        <p:nvSpPr>
          <p:cNvPr id="7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3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684347" y="4700820"/>
            <a:ext cx="336812" cy="318394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spAutoFit/>
          </a:bodyPr>
          <a:lstStyle>
            <a:lvl1pPr algn="r">
              <a:defRPr sz="1000">
                <a:solidFill>
                  <a:srgbClr val="585858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6pPr>
      <a:lvl7pPr marL="3291113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7pPr>
      <a:lvl8pPr marL="37483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8pPr>
      <a:lvl9pPr marL="42055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zeppelin.apache.org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B%A7%88%EC%9D%B4%ED%81%AC%EB%A1%9C%EC%86%8C%ED%94%84%ED%8A%B8_SQL_%EC%84%9C%EB%B2%84" TargetMode="External"/><Relationship Id="rId13" Type="http://schemas.openxmlformats.org/officeDocument/2006/relationships/hyperlink" Target="https://ko.wikipedia.org/w/index.php?title=SAP_Sybase_IQ&amp;action=edit&amp;redlink=1" TargetMode="External"/><Relationship Id="rId18" Type="http://schemas.openxmlformats.org/officeDocument/2006/relationships/hyperlink" Target="https://ko.wikipedia.org/wiki/%ED%8F%AC%ED%81%AC_(%EC%86%8C%ED%94%84%ED%8A%B8%EC%9B%A8%EC%96%B4_%EA%B0%9C%EB%B0%9C)" TargetMode="External"/><Relationship Id="rId3" Type="http://schemas.openxmlformats.org/officeDocument/2006/relationships/hyperlink" Target="https://ko.wikipedia.org/wiki/%EC%97%90%EB%93%9C%EA%B1%B0_F._%EC%BB%A4%EB%93%9C" TargetMode="External"/><Relationship Id="rId7" Type="http://schemas.openxmlformats.org/officeDocument/2006/relationships/hyperlink" Target="https://ko.wikipedia.org/wiki/%EC%98%A4%EB%9D%BC%ED%81%B4_%EB%8D%B0%EC%9D%B4%ED%84%B0%EB%B2%A0%EC%9D%B4%EC%8A%A4" TargetMode="External"/><Relationship Id="rId12" Type="http://schemas.openxmlformats.org/officeDocument/2006/relationships/hyperlink" Target="https://ko.wikipedia.org/w/index.php?title=SAP_Sybase_Adaptive_Server_Enterprise&amp;action=edit&amp;redlink=1" TargetMode="External"/><Relationship Id="rId17" Type="http://schemas.openxmlformats.org/officeDocument/2006/relationships/hyperlink" Target="https://ko.wikipedia.org/wiki/SQLite" TargetMode="External"/><Relationship Id="rId2" Type="http://schemas.openxmlformats.org/officeDocument/2006/relationships/hyperlink" Target="https://ko.wikipedia.org/wiki/IBM" TargetMode="External"/><Relationship Id="rId16" Type="http://schemas.openxmlformats.org/officeDocument/2006/relationships/hyperlink" Target="https://ko.wikipedia.org/wiki/PostgreSQ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ko.wikipedia.org/wiki/%EA%B4%80%EA%B3%84%ED%98%95_%EB%8D%B0%EC%9D%B4%ED%84%B0%EB%B2%A0%EC%9D%B4%EC%8A%A4" TargetMode="External"/><Relationship Id="rId11" Type="http://schemas.openxmlformats.org/officeDocument/2006/relationships/hyperlink" Target="https://ko.wikipedia.org/wiki/Informix" TargetMode="External"/><Relationship Id="rId5" Type="http://schemas.openxmlformats.org/officeDocument/2006/relationships/hyperlink" Target="https://ko.wikipedia.org/wiki/%EB%8D%B0%EC%9D%B4%ED%84%B0%EB%B2%A0%EC%9D%B4%EC%8A%A4_%EA%B4%80%EB%A6%AC_%EC%8B%9C%EC%8A%A4%ED%85%9C" TargetMode="External"/><Relationship Id="rId15" Type="http://schemas.openxmlformats.org/officeDocument/2006/relationships/hyperlink" Target="https://ko.wikipedia.org/wiki/%EC%98%A4%ED%94%88_%EC%86%8C%EC%8A%A4" TargetMode="External"/><Relationship Id="rId10" Type="http://schemas.openxmlformats.org/officeDocument/2006/relationships/hyperlink" Target="https://ko.wikipedia.org/wiki/DB2" TargetMode="External"/><Relationship Id="rId19" Type="http://schemas.openxmlformats.org/officeDocument/2006/relationships/hyperlink" Target="https://ko.wikipedia.org/wiki/MariaDB" TargetMode="External"/><Relationship Id="rId4" Type="http://schemas.openxmlformats.org/officeDocument/2006/relationships/hyperlink" Target="https://ko.wikipedia.org/wiki/%EA%B4%80%EA%B3%84%ED%98%95_%EB%AA%A8%EB%8D%B8" TargetMode="External"/><Relationship Id="rId9" Type="http://schemas.openxmlformats.org/officeDocument/2006/relationships/hyperlink" Target="https://ko.wikipedia.org/wiki/MySQL" TargetMode="External"/><Relationship Id="rId14" Type="http://schemas.openxmlformats.org/officeDocument/2006/relationships/hyperlink" Target="https://ko.wikipedia.org/w/index.php?title=%ED%85%8C%EB%9D%BC%EB%8D%B0%EC%9D%B4%ED%84%B0&amp;action=edit&amp;redlink=1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/index.php?title=%EC%95%84%ED%8C%8C%EC%B9%98_%EC%95%84%ED%81%90%EB%AC%BC%EB%A1%9C&amp;action=edit&amp;redlink=1" TargetMode="External"/><Relationship Id="rId13" Type="http://schemas.openxmlformats.org/officeDocument/2006/relationships/hyperlink" Target="https://ko.wikipedia.org/wiki/%EB%A0%88%EB%94%94%EC%8A%A4" TargetMode="External"/><Relationship Id="rId18" Type="http://schemas.openxmlformats.org/officeDocument/2006/relationships/hyperlink" Target="https://ko.wikipedia.org/w/index.php?title=%EC%95%8C%EB%A0%88%EA%B7%B8%EB%A1%9C%EA%B7%B8%EB%9E%98%ED%94%84&amp;action=edit&amp;redlink=1" TargetMode="External"/><Relationship Id="rId3" Type="http://schemas.openxmlformats.org/officeDocument/2006/relationships/hyperlink" Target="https://ko.wikipedia.org/w/index.php?title=%EC%9D%BC%EA%B4%80%EC%84%B1_%EB%AA%A8%EB%8D%B8&amp;action=edit&amp;redlink=1" TargetMode="External"/><Relationship Id="rId7" Type="http://schemas.openxmlformats.org/officeDocument/2006/relationships/hyperlink" Target="https://ko.wikipedia.org/wiki/H%EB%B2%A0%EC%9D%B4%EC%8A%A4" TargetMode="External"/><Relationship Id="rId12" Type="http://schemas.openxmlformats.org/officeDocument/2006/relationships/hyperlink" Target="https://ko.wikipedia.org/w/index.php?title=%EB%A6%AC%EC%95%85&amp;action=edit&amp;redlink=1" TargetMode="External"/><Relationship Id="rId17" Type="http://schemas.openxmlformats.org/officeDocument/2006/relationships/hyperlink" Target="https://ko.wikipedia.org/wiki/%EB%B9%84%ED%8A%B8%EB%82%98%EC%9D%B8" TargetMode="External"/><Relationship Id="rId2" Type="http://schemas.openxmlformats.org/officeDocument/2006/relationships/hyperlink" Target="https://ko.wikipedia.org/wiki/%EA%B4%80%EA%B3%84%ED%98%95_%EB%8D%B0%EC%9D%B4%ED%84%B0%EB%B2%A0%EC%9D%B4%EC%8A%A4" TargetMode="External"/><Relationship Id="rId16" Type="http://schemas.openxmlformats.org/officeDocument/2006/relationships/hyperlink" Target="https://ko.wikipedia.org/wiki/Neo4J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ko.wikipedia.org/wiki/SQL" TargetMode="External"/><Relationship Id="rId11" Type="http://schemas.openxmlformats.org/officeDocument/2006/relationships/hyperlink" Target="https://ko.wikipedia.org/wiki/%EB%8B%A4%EC%9D%B4%EB%82%98%EB%AA%A8" TargetMode="External"/><Relationship Id="rId5" Type="http://schemas.openxmlformats.org/officeDocument/2006/relationships/hyperlink" Target="https://ko.wikipedia.org/wiki/%EC%8B%A4%EC%8B%9C%EA%B0%84_%EC%9B%B9" TargetMode="External"/><Relationship Id="rId15" Type="http://schemas.openxmlformats.org/officeDocument/2006/relationships/hyperlink" Target="https://ko.wikipedia.org/w/index.php?title=%ED%94%84%EB%A1%9C%EC%A0%9D%ED%8A%B8_%EB%B3%BC%EB%93%9C%EB%AA%A8%ED%8A%B8&amp;action=edit&amp;redlink=1" TargetMode="External"/><Relationship Id="rId10" Type="http://schemas.openxmlformats.org/officeDocument/2006/relationships/hyperlink" Target="https://ko.wikipedia.org/wiki/%EC%B9%B4%EC%9A%B0%EC%B9%98%EB%B2%A0%EC%9D%B4%EC%8A%A4" TargetMode="External"/><Relationship Id="rId19" Type="http://schemas.openxmlformats.org/officeDocument/2006/relationships/hyperlink" Target="https://ko.wikipedia.org/w/index.php?title=%EB%B2%84%ED%88%AC%EC%98%A4%EC%86%8C_%EC%9C%A0%EB%8B%88%EB%B2%84%EC%84%A4_%EC%84%9C%EB%B2%84&amp;action=edit&amp;redlink=1" TargetMode="External"/><Relationship Id="rId4" Type="http://schemas.openxmlformats.org/officeDocument/2006/relationships/hyperlink" Target="https://ko.wikipedia.org/wiki/%EB%B9%85%EB%8D%B0%EC%9D%B4%ED%84%B0" TargetMode="External"/><Relationship Id="rId9" Type="http://schemas.openxmlformats.org/officeDocument/2006/relationships/hyperlink" Target="https://ko.wikipedia.org/wiki/%EB%AA%BD%EA%B3%A0DB" TargetMode="External"/><Relationship Id="rId14" Type="http://schemas.openxmlformats.org/officeDocument/2006/relationships/hyperlink" Target="https://ko.wikipedia.org/w/index.php?title=MemcacheDB&amp;action=edit&amp;redlink=1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ariadb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>
            <a:spLocks noGrp="1"/>
          </p:cNvSpPr>
          <p:nvPr>
            <p:ph type="ctrTitle"/>
          </p:nvPr>
        </p:nvSpPr>
        <p:spPr>
          <a:xfrm>
            <a:off x="311707" y="744575"/>
            <a:ext cx="8520602" cy="2052598"/>
          </a:xfrm>
          <a:prstGeom prst="rect">
            <a:avLst/>
          </a:prstGeom>
        </p:spPr>
        <p:txBody>
          <a:bodyPr anchor="ctr"/>
          <a:lstStyle/>
          <a:p>
            <a:r>
              <a:t>데이터 분석가를 위한 SQL 기초</a:t>
            </a:r>
          </a:p>
        </p:txBody>
      </p:sp>
      <p:sp>
        <p:nvSpPr>
          <p:cNvPr id="110" name="Google Shape;55;p13"/>
          <p:cNvSpPr txBox="1">
            <a:spLocks noGrp="1"/>
          </p:cNvSpPr>
          <p:nvPr>
            <p:ph type="subTitle" sz="quarter" idx="1"/>
          </p:nvPr>
        </p:nvSpPr>
        <p:spPr>
          <a:xfrm>
            <a:off x="311699" y="4076272"/>
            <a:ext cx="8520602" cy="792602"/>
          </a:xfrm>
          <a:prstGeom prst="rect">
            <a:avLst/>
          </a:prstGeom>
        </p:spPr>
        <p:txBody>
          <a:bodyPr anchor="b"/>
          <a:lstStyle>
            <a:lvl1pPr marL="0" indent="0"/>
          </a:lstStyle>
          <a:p>
            <a:r>
              <a:t>T 아카데미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60;p14"/>
          <p:cNvSpPr txBox="1">
            <a:spLocks noGrp="1"/>
          </p:cNvSpPr>
          <p:nvPr>
            <p:ph type="title"/>
          </p:nvPr>
        </p:nvSpPr>
        <p:spPr>
          <a:xfrm>
            <a:off x="252895" y="2082244"/>
            <a:ext cx="8520602" cy="841803"/>
          </a:xfrm>
          <a:prstGeom prst="rect">
            <a:avLst/>
          </a:prstGeom>
        </p:spPr>
        <p:txBody>
          <a:bodyPr/>
          <a:lstStyle/>
          <a:p>
            <a:r>
              <a:t>데이터 분석 방법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65;p1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13816">
              <a:defRPr sz="2400"/>
            </a:lvl1pPr>
          </a:lstStyle>
          <a:p>
            <a:r>
              <a:t>데이터 분석 방법 - 기술기반</a:t>
            </a:r>
          </a:p>
        </p:txBody>
      </p:sp>
      <p:sp>
        <p:nvSpPr>
          <p:cNvPr id="138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416051" indent="-312038" defTabSz="832103">
              <a:buSzPts val="1600"/>
              <a:buChar char="-"/>
              <a:defRPr sz="1600"/>
            </a:pPr>
            <a:r>
              <a:t>프로그래밍 기반</a:t>
            </a:r>
          </a:p>
          <a:p>
            <a:pPr marL="832103" lvl="1" indent="-288925" defTabSz="832103">
              <a:buSzPts val="1200"/>
              <a:buChar char="-"/>
              <a:defRPr sz="1200" b="1"/>
            </a:pPr>
            <a:r>
              <a:t>R</a:t>
            </a:r>
          </a:p>
          <a:p>
            <a:pPr marL="832103" lvl="1" indent="-288925" defTabSz="832103">
              <a:buSzPts val="1200"/>
              <a:buChar char="-"/>
              <a:defRPr sz="1200" b="1"/>
            </a:pPr>
            <a:r>
              <a:t>Python</a:t>
            </a:r>
          </a:p>
          <a:p>
            <a:pPr marL="416051" indent="-312038" defTabSz="832103">
              <a:buSzPts val="1600"/>
              <a:buChar char="-"/>
              <a:defRPr sz="1600"/>
            </a:pPr>
            <a:r>
              <a:t>솔류션 기반 프로그래밍(솔류션 포함, 유료)</a:t>
            </a:r>
          </a:p>
          <a:p>
            <a:pPr marL="855217" lvl="1" indent="-312038" defTabSz="832103">
              <a:buSzPts val="1200"/>
              <a:buChar char="-"/>
              <a:defRPr sz="1200" b="1"/>
            </a:pPr>
            <a:r>
              <a:t>SAS</a:t>
            </a:r>
          </a:p>
          <a:p>
            <a:pPr marL="855217" lvl="1" indent="-312038" defTabSz="832103">
              <a:buSzPts val="1200"/>
              <a:buChar char="-"/>
              <a:defRPr sz="1200" b="1"/>
            </a:pPr>
            <a:r>
              <a:t>SPSS</a:t>
            </a:r>
          </a:p>
          <a:p>
            <a:pPr marL="855217" lvl="1" indent="-312038" defTabSz="832103">
              <a:buSzPts val="1200"/>
              <a:buChar char="-"/>
              <a:defRPr sz="1200"/>
            </a:pPr>
            <a:r>
              <a:t>STATA</a:t>
            </a:r>
          </a:p>
          <a:p>
            <a:pPr marL="855217" lvl="1" indent="-312038" defTabSz="832103">
              <a:buSzPts val="1200"/>
              <a:buChar char="-"/>
              <a:defRPr sz="1200"/>
            </a:pPr>
            <a:r>
              <a:t>MatLab</a:t>
            </a:r>
          </a:p>
          <a:p>
            <a:pPr marL="855217" lvl="1" indent="-312038" defTabSz="832103">
              <a:buSzPts val="1200"/>
              <a:buChar char="-"/>
              <a:defRPr sz="1200"/>
            </a:pPr>
            <a:r>
              <a:t>S-plus</a:t>
            </a:r>
          </a:p>
          <a:p>
            <a:pPr marL="855217" lvl="1" indent="-312038" defTabSz="832103">
              <a:buSzPts val="1200"/>
              <a:buChar char="-"/>
              <a:defRPr sz="1200"/>
            </a:pPr>
            <a:r>
              <a:t>Minitab</a:t>
            </a:r>
          </a:p>
          <a:p>
            <a:pPr marL="855217" lvl="1" indent="-312038" defTabSz="832103">
              <a:buSzPts val="1200"/>
              <a:buChar char="-"/>
              <a:defRPr sz="1200"/>
            </a:pPr>
            <a:r>
              <a:t>MedCalc</a:t>
            </a:r>
          </a:p>
          <a:p>
            <a:pPr marL="855217" lvl="1" indent="-312038" defTabSz="832103">
              <a:buSzPts val="1200"/>
              <a:buChar char="-"/>
              <a:defRPr sz="1200"/>
            </a:pPr>
            <a:r>
              <a:t>PASS</a:t>
            </a:r>
          </a:p>
          <a:p>
            <a:pPr marL="855217" lvl="1" indent="-312038" defTabSz="832103">
              <a:buSzPts val="1200"/>
              <a:buChar char="-"/>
              <a:defRPr sz="1200"/>
            </a:pPr>
            <a:r>
              <a:t>RevMan</a:t>
            </a:r>
          </a:p>
          <a:p>
            <a:pPr marL="855217" lvl="1" indent="-312038" defTabSz="832103">
              <a:buSzPts val="1200"/>
              <a:buChar char="-"/>
              <a:defRPr sz="1200"/>
            </a:pPr>
            <a:r>
              <a:t>Comprehensive Meta-Analysis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65;p1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13816">
              <a:defRPr sz="2400"/>
            </a:lvl1pPr>
          </a:lstStyle>
          <a:p>
            <a:r>
              <a:t>데이터 분석 방법 - 기술기반</a:t>
            </a:r>
          </a:p>
        </p:txBody>
      </p:sp>
      <p:sp>
        <p:nvSpPr>
          <p:cNvPr id="141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379474" indent="-284606" defTabSz="758951">
              <a:buSzPts val="1400"/>
              <a:buChar char="-"/>
              <a:defRPr sz="1400"/>
            </a:pPr>
            <a:r>
              <a:t>툴 기반</a:t>
            </a:r>
          </a:p>
          <a:p>
            <a:pPr marL="758951" lvl="1" indent="-263525" defTabSz="758951">
              <a:buSzPts val="1100"/>
              <a:buChar char="-"/>
              <a:defRPr sz="1100" b="1"/>
            </a:pPr>
            <a:r>
              <a:t>엑셀</a:t>
            </a:r>
          </a:p>
          <a:p>
            <a:pPr marL="379474" indent="-284606" defTabSz="758951">
              <a:buSzPts val="1400"/>
              <a:buChar char="-"/>
              <a:defRPr sz="1400" b="1"/>
            </a:pPr>
            <a:r>
              <a:t>데이터베이스</a:t>
            </a:r>
          </a:p>
          <a:p>
            <a:pPr marL="780033" lvl="1" indent="-284605" defTabSz="758951">
              <a:buSzPts val="1100"/>
              <a:buChar char="-"/>
              <a:defRPr sz="1100"/>
            </a:pPr>
            <a:r>
              <a:t>시각화 </a:t>
            </a:r>
          </a:p>
          <a:p>
            <a:pPr marL="780033" lvl="1" indent="-284605" defTabSz="758951">
              <a:buSzPts val="1100"/>
              <a:buChar char="-"/>
              <a:defRPr sz="1100"/>
            </a:pPr>
            <a:r>
              <a:t>데이터 저장소</a:t>
            </a:r>
          </a:p>
          <a:p>
            <a:pPr marL="780033" lvl="1" indent="-284605" defTabSz="758951">
              <a:buSzPts val="1100"/>
              <a:buChar char="-"/>
              <a:defRPr sz="1100"/>
            </a:pPr>
            <a:r>
              <a:t>데이터 분석 프로그래밍 언어나 솔루션에 데이터를 공급하는, 데이터에 접근하는 가장 기본적인 기술</a:t>
            </a:r>
          </a:p>
          <a:p>
            <a:pPr marL="780033" lvl="1" indent="-284605" defTabSz="758951">
              <a:buSzPts val="1100"/>
              <a:buChar char="-"/>
              <a:defRPr sz="1100"/>
            </a:pPr>
            <a:r>
              <a:t>중요한 이유</a:t>
            </a:r>
          </a:p>
          <a:p>
            <a:pPr marL="1159508" lvl="2" indent="-284605" defTabSz="758951">
              <a:buSzPts val="1100"/>
              <a:buChar char="-"/>
              <a:defRPr sz="1100"/>
            </a:pPr>
            <a:r>
              <a:t>대부분의 회사의 데이터는 데이터베이스(RDBMS, No SQL등)에 저장되어 있다</a:t>
            </a:r>
          </a:p>
          <a:p>
            <a:pPr marL="1159508" lvl="2" indent="-284605" defTabSz="758951">
              <a:buSzPts val="1100"/>
              <a:buChar char="-"/>
              <a:defRPr sz="1100"/>
            </a:pPr>
            <a:r>
              <a:t>저장된 데이터를 사용 or 분석을 위해 SQL을 사용하여 뽑아야 한다 </a:t>
            </a:r>
          </a:p>
          <a:p>
            <a:pPr marL="1159508" lvl="2" indent="-284605" defTabSz="758951">
              <a:buSzPts val="1100"/>
              <a:buChar char="-"/>
              <a:defRPr sz="1100"/>
            </a:pPr>
            <a:r>
              <a:t>매번 DB 엔지니어에게 부탁할수 없다. 내가 필요한 시점에 내가 필요한 데이터를 뽑는다</a:t>
            </a:r>
          </a:p>
          <a:p>
            <a:pPr marL="1159508" lvl="2" indent="-284605" defTabSz="758951">
              <a:buSzPts val="1100"/>
              <a:buChar char="-"/>
              <a:defRPr sz="1100"/>
            </a:pPr>
            <a:r>
              <a:t>현업부서가 SQL 어느 정도 다룰 수 있다면, 아주 편하다</a:t>
            </a:r>
          </a:p>
          <a:p>
            <a:pPr marL="1538986" lvl="3" indent="-284605" defTabSz="758951">
              <a:buSzPts val="1100"/>
              <a:buChar char="-"/>
              <a:defRPr sz="1100"/>
            </a:pPr>
            <a:r>
              <a:t>DB 엔지니어에게 설명할 필요가 없이  데이터를 이용 할수록 우리 회사의 데이터의 구조, 특성등을 이해하게 된다</a:t>
            </a:r>
          </a:p>
          <a:p>
            <a:pPr marL="1538986" lvl="3" indent="-284605" defTabSz="758951">
              <a:buSzPts val="1100"/>
              <a:buChar char="-"/>
              <a:defRPr sz="1100"/>
            </a:pPr>
            <a:r>
              <a:t>우리 회사의 부족한 부분을 알게 된다</a:t>
            </a:r>
          </a:p>
          <a:p>
            <a:pPr marL="1538986" lvl="3" indent="-284605" defTabSz="758951">
              <a:buSzPts val="1100"/>
              <a:buChar char="-"/>
              <a:defRPr sz="1100" b="1"/>
            </a:pPr>
            <a:r>
              <a:t>빠른 데이터의 확인으로 의사 결정 속도가 빠르다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65;p1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13816">
              <a:defRPr sz="2400"/>
            </a:lvl1pPr>
          </a:lstStyle>
          <a:p>
            <a:r>
              <a:t>데이터 분석 방법 - 기술기반</a:t>
            </a:r>
          </a:p>
        </p:txBody>
      </p:sp>
      <p:sp>
        <p:nvSpPr>
          <p:cNvPr id="144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buChar char="-"/>
            </a:pPr>
            <a:r>
              <a:t>데이터베이스</a:t>
            </a:r>
          </a:p>
          <a:p>
            <a:pPr marL="939800" lvl="1" indent="-342900">
              <a:buSzPts val="1400"/>
              <a:buChar char="-"/>
              <a:defRPr sz="1400"/>
            </a:pPr>
            <a:r>
              <a:t>중요한 이유</a:t>
            </a:r>
          </a:p>
          <a:p>
            <a:pPr marL="1397000" lvl="2" indent="-342900">
              <a:buSzPts val="1400"/>
              <a:buChar char="-"/>
              <a:defRPr sz="1400"/>
            </a:pPr>
            <a:r>
              <a:t>방법</a:t>
            </a:r>
          </a:p>
          <a:p>
            <a:pPr marL="1854200" lvl="3" indent="-342900">
              <a:buSzPts val="1400"/>
              <a:buChar char="-"/>
              <a:defRPr sz="1400"/>
            </a:pPr>
            <a:r>
              <a:t>데이터를 대시 보드에서 뽑아서 csv로 저장해서 R 혹은 파이썬으로 불러와 분석</a:t>
            </a:r>
          </a:p>
          <a:p>
            <a:pPr marL="1854200" lvl="3" indent="-342900">
              <a:buSzPts val="1400"/>
              <a:buChar char="-"/>
              <a:defRPr sz="1400"/>
            </a:pPr>
            <a:r>
              <a:t>R 혹은 파이썬에서 직접 디비에 연결해서 데이터를 뽑아와서 분석</a:t>
            </a:r>
          </a:p>
          <a:p>
            <a:pPr marL="1397000" lvl="2" indent="-342900">
              <a:buSzPts val="1400"/>
              <a:buChar char="-"/>
              <a:defRPr sz="1400"/>
            </a:pPr>
            <a:r>
              <a:t>여러 분야 적용</a:t>
            </a:r>
          </a:p>
          <a:p>
            <a:pPr marL="1854200" lvl="3" indent="-342900">
              <a:buSzPts val="1400"/>
              <a:buChar char="-"/>
              <a:defRPr sz="1400"/>
            </a:pPr>
            <a:r>
              <a:t>데이터 시각화 툴 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https://zeppelin.apache.org/</a:t>
            </a:r>
          </a:p>
          <a:p>
            <a:pPr marL="1854200" lvl="3" indent="-342900">
              <a:buSzPts val="1400"/>
              <a:buChar char="-"/>
              <a:defRPr sz="1400"/>
            </a:pPr>
            <a:r>
              <a:t>여기서도 시각화를 위해 SQL을 사용한다</a:t>
            </a:r>
          </a:p>
          <a:p>
            <a:pPr marL="1397000" lvl="2" indent="-342900">
              <a:buSzPts val="1400"/>
              <a:buChar char="-"/>
              <a:defRPr sz="1400"/>
            </a:pPr>
            <a:r>
              <a:t>효용성</a:t>
            </a:r>
          </a:p>
          <a:p>
            <a:pPr marL="1854200" lvl="3" indent="-342900">
              <a:buSzPts val="1400"/>
              <a:buChar char="-"/>
              <a:defRPr sz="1400"/>
            </a:pPr>
            <a:r>
              <a:t>데이터 전체를 부르는 것만 않다면 전체 데이터를 불러서 R/Python에서 전체 데이터를 두고 전처리를 시작해야 한다.</a:t>
            </a:r>
          </a:p>
          <a:p>
            <a:pPr marL="1854200" lvl="3" indent="-342900">
              <a:buSzPts val="1400"/>
              <a:buChar char="-"/>
              <a:defRPr sz="1400"/>
            </a:pPr>
            <a:r>
              <a:t>SQL을 잘 않다면 처음부터 필요한 부분만 뽑아서 분석을 시작할수 있다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60;p14"/>
          <p:cNvSpPr txBox="1">
            <a:spLocks noGrp="1"/>
          </p:cNvSpPr>
          <p:nvPr>
            <p:ph type="title"/>
          </p:nvPr>
        </p:nvSpPr>
        <p:spPr>
          <a:xfrm>
            <a:off x="252895" y="2082244"/>
            <a:ext cx="8520602" cy="841803"/>
          </a:xfrm>
          <a:prstGeom prst="rect">
            <a:avLst/>
          </a:prstGeom>
        </p:spPr>
        <p:txBody>
          <a:bodyPr/>
          <a:lstStyle/>
          <a:p>
            <a:r>
              <a:t>데이터 분석 절차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71;p1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338327">
              <a:lnSpc>
                <a:spcPts val="3200"/>
              </a:lnSpc>
              <a:defRPr sz="1406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일반 절차</a:t>
            </a:r>
          </a:p>
        </p:txBody>
      </p:sp>
      <p:sp>
        <p:nvSpPr>
          <p:cNvPr id="149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ctr"/>
          <a:lstStyle/>
          <a:p>
            <a:pPr marL="0" indent="0" algn="ctr">
              <a:spcBef>
                <a:spcPts val="1600"/>
              </a:spcBef>
              <a:buSzTx/>
              <a:buNone/>
            </a:pPr>
            <a:r>
              <a:t>연구목표 정의</a:t>
            </a:r>
          </a:p>
          <a:p>
            <a:pPr marL="0" indent="0" algn="ctr">
              <a:spcBef>
                <a:spcPts val="1600"/>
              </a:spcBef>
              <a:buSzTx/>
              <a:buNone/>
            </a:pPr>
            <a:r>
              <a:t>데이터 수집 </a:t>
            </a:r>
          </a:p>
          <a:p>
            <a:pPr marL="0" indent="0" algn="ctr">
              <a:spcBef>
                <a:spcPts val="1600"/>
              </a:spcBef>
              <a:buSzTx/>
              <a:buNone/>
            </a:pPr>
            <a:r>
              <a:t>데이터 준비</a:t>
            </a:r>
          </a:p>
          <a:p>
            <a:pPr marL="0" indent="0" algn="ctr">
              <a:spcBef>
                <a:spcPts val="1600"/>
              </a:spcBef>
              <a:buSzTx/>
              <a:buNone/>
            </a:pPr>
            <a:r>
              <a:t>데이터 분석</a:t>
            </a:r>
          </a:p>
          <a:p>
            <a:pPr marL="0" indent="0" algn="ctr">
              <a:spcBef>
                <a:spcPts val="1600"/>
              </a:spcBef>
              <a:buSzTx/>
              <a:buNone/>
            </a:pPr>
            <a:r>
              <a:t>예측 모델링 </a:t>
            </a:r>
          </a:p>
          <a:p>
            <a:pPr marL="0" indent="0" algn="ctr">
              <a:spcBef>
                <a:spcPts val="1600"/>
              </a:spcBef>
              <a:buSzTx/>
              <a:buNone/>
            </a:pPr>
            <a:r>
              <a:t>시스템 통합</a:t>
            </a:r>
          </a:p>
        </p:txBody>
      </p:sp>
      <p:sp>
        <p:nvSpPr>
          <p:cNvPr id="150" name="선"/>
          <p:cNvSpPr/>
          <p:nvPr/>
        </p:nvSpPr>
        <p:spPr>
          <a:xfrm flipH="1">
            <a:off x="3623235" y="1488912"/>
            <a:ext cx="2" cy="274352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71;p1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338327">
              <a:lnSpc>
                <a:spcPts val="3200"/>
              </a:lnSpc>
              <a:defRPr sz="1406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데이터 분석 유형 1.  Descriptive analysis(설명 분석)</a:t>
            </a:r>
          </a:p>
        </p:txBody>
      </p:sp>
      <p:sp>
        <p:nvSpPr>
          <p:cNvPr id="153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170446" indent="-170446" defTabSz="457200">
              <a:lnSpc>
                <a:spcPct val="100000"/>
              </a:lnSpc>
              <a:buClrTx/>
              <a:buSzPct val="100000"/>
              <a:buFontTx/>
              <a:buChar char="•"/>
              <a:defRPr sz="17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기초 기본 분석</a:t>
            </a:r>
          </a:p>
          <a:p>
            <a:pPr marL="170446" indent="-170446" defTabSz="457200">
              <a:lnSpc>
                <a:spcPct val="100000"/>
              </a:lnSpc>
              <a:buClrTx/>
              <a:buSzPct val="100000"/>
              <a:buFontTx/>
              <a:buChar char="•"/>
              <a:defRPr sz="17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주어진 데이터를 요약/집계하여 결과를 도출</a:t>
            </a:r>
          </a:p>
          <a:p>
            <a:pPr marL="170446" indent="-170446" defTabSz="457200">
              <a:lnSpc>
                <a:spcPct val="100000"/>
              </a:lnSpc>
              <a:buClrTx/>
              <a:buSzPct val="100000"/>
              <a:buFontTx/>
              <a:buChar char="•"/>
              <a:defRPr sz="17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분석 결과 :이번 달 매출액, 평균 세션 타임, 설문 응답자의 남/녀 비중 </a:t>
            </a:r>
          </a:p>
          <a:p>
            <a:pPr marL="170446" indent="-170446" defTabSz="457200">
              <a:lnSpc>
                <a:spcPct val="100000"/>
              </a:lnSpc>
              <a:buClrTx/>
              <a:buSzPct val="100000"/>
              <a:buFontTx/>
              <a:buChar char="•"/>
              <a:defRPr sz="17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경영자, 주주 및 여러 이해관계자들이 가장 눈여겨 보는 지표</a:t>
            </a:r>
          </a:p>
          <a:p>
            <a:pPr marL="170446" indent="-170446" defTabSz="457200">
              <a:lnSpc>
                <a:spcPct val="100000"/>
              </a:lnSpc>
              <a:buClrTx/>
              <a:buSzPct val="100000"/>
              <a:buFontTx/>
              <a:buChar char="•"/>
              <a:defRPr sz="17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회사 차원에서 가장 중요한 수치 </a:t>
            </a:r>
          </a:p>
          <a:p>
            <a:pPr marL="170446" indent="-170446" defTabSz="457200">
              <a:lnSpc>
                <a:spcPct val="100000"/>
              </a:lnSpc>
              <a:buClrTx/>
              <a:buSzPct val="100000"/>
              <a:buFontTx/>
              <a:buChar char="•"/>
              <a:defRPr sz="17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단, 과거의 데이터를 단순 계산/집계하여 얻어진 사실</a:t>
            </a:r>
          </a:p>
          <a:p>
            <a:pPr marL="170446" indent="-170446" defTabSz="457200">
              <a:lnSpc>
                <a:spcPct val="100000"/>
              </a:lnSpc>
              <a:buClrTx/>
              <a:buSzPct val="100000"/>
              <a:buFontTx/>
              <a:buChar char="•"/>
              <a:defRPr sz="17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분석 결과를 따로 해석하는 과정은 종종 생략됨 </a:t>
            </a:r>
          </a:p>
          <a:p>
            <a:pPr marL="170446" indent="-170446" defTabSz="457200">
              <a:lnSpc>
                <a:spcPct val="100000"/>
              </a:lnSpc>
              <a:buClrTx/>
              <a:buSzPct val="100000"/>
              <a:buFontTx/>
              <a:buChar char="•"/>
              <a:defRPr sz="17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시각화 자료 </a:t>
            </a:r>
          </a:p>
          <a:p>
            <a:pPr marL="551447" lvl="1" indent="-170447" defTabSz="457200">
              <a:lnSpc>
                <a:spcPct val="100000"/>
              </a:lnSpc>
              <a:buClrTx/>
              <a:buSzPct val="100000"/>
              <a:buFontTx/>
              <a:buChar char="•"/>
              <a:defRPr sz="17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Pie chart, Box plot, Bar plot</a:t>
            </a:r>
          </a:p>
          <a:p>
            <a:pPr marL="170446" indent="-170446" defTabSz="457200">
              <a:lnSpc>
                <a:spcPct val="100000"/>
              </a:lnSpc>
              <a:buClrTx/>
              <a:buSzPct val="100000"/>
              <a:buFontTx/>
              <a:buChar char="•"/>
              <a:defRPr sz="17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표</a:t>
            </a:r>
          </a:p>
          <a:p>
            <a:pPr marL="551447" lvl="1" indent="-170447" defTabSz="457200">
              <a:lnSpc>
                <a:spcPct val="100000"/>
              </a:lnSpc>
              <a:buClrTx/>
              <a:buSzPct val="100000"/>
              <a:buFontTx/>
              <a:buChar char="•"/>
              <a:defRPr sz="17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요약 형식의 테이블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71;p1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338327">
              <a:lnSpc>
                <a:spcPts val="3200"/>
              </a:lnSpc>
              <a:defRPr sz="1406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데이터 분석 유형 2.  Exploratory analysis(탐색 분석)</a:t>
            </a:r>
          </a:p>
        </p:txBody>
      </p:sp>
      <p:sp>
        <p:nvSpPr>
          <p:cNvPr id="156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112395" indent="-112395" defTabSz="269747">
              <a:lnSpc>
                <a:spcPct val="120000"/>
              </a:lnSpc>
              <a:buClrTx/>
              <a:buSzPct val="100000"/>
              <a:buFontTx/>
              <a:buChar char="•"/>
              <a:defRPr sz="11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EDA라고도 불리우는 Exploratory Analysis (탐색적분석)</a:t>
            </a:r>
          </a:p>
          <a:p>
            <a:pPr marL="112395" indent="-112395" defTabSz="269747">
              <a:lnSpc>
                <a:spcPct val="120000"/>
              </a:lnSpc>
              <a:buClrTx/>
              <a:buSzPct val="100000"/>
              <a:buFontTx/>
              <a:buChar char="•"/>
              <a:defRPr sz="11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시각화 분석이 주목받으면서 주목받음</a:t>
            </a:r>
          </a:p>
          <a:p>
            <a:pPr marL="112395" indent="-112395" defTabSz="269747">
              <a:lnSpc>
                <a:spcPct val="120000"/>
              </a:lnSpc>
              <a:buClrTx/>
              <a:buSzPct val="100000"/>
              <a:buFontTx/>
              <a:buChar char="•"/>
              <a:defRPr sz="11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Exploratory Analysis의 주요 목표는 여러 변수 간 트렌드나 패턴, 관계를 찾는 것을 그래프로 찾는것</a:t>
            </a:r>
          </a:p>
          <a:p>
            <a:pPr marL="112395" indent="-112395" defTabSz="269747">
              <a:lnSpc>
                <a:spcPct val="120000"/>
              </a:lnSpc>
              <a:buClrTx/>
              <a:buSzPct val="100000"/>
              <a:buFontTx/>
              <a:buChar char="•"/>
              <a:defRPr sz="11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다음 용도</a:t>
            </a:r>
          </a:p>
          <a:p>
            <a:pPr marL="337183" lvl="1" indent="-112393" defTabSz="269747">
              <a:lnSpc>
                <a:spcPct val="120000"/>
              </a:lnSpc>
              <a:buClrTx/>
              <a:buSzPct val="100000"/>
              <a:buFontTx/>
              <a:buChar char="•"/>
              <a:defRPr sz="11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프로젝트 초기에 가설을 수립하기 위해</a:t>
            </a:r>
          </a:p>
          <a:p>
            <a:pPr marL="337183" lvl="1" indent="-112393" defTabSz="269747">
              <a:lnSpc>
                <a:spcPct val="120000"/>
              </a:lnSpc>
              <a:buClrTx/>
              <a:buSzPct val="100000"/>
              <a:buFontTx/>
              <a:buChar char="•"/>
              <a:defRPr sz="11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변수간의 관계를 분석</a:t>
            </a:r>
          </a:p>
          <a:p>
            <a:pPr marL="112395" indent="-112395" defTabSz="269747">
              <a:lnSpc>
                <a:spcPct val="120000"/>
              </a:lnSpc>
              <a:buClrTx/>
              <a:buSzPct val="100000"/>
              <a:buFontTx/>
              <a:buChar char="•"/>
              <a:defRPr sz="11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유의사항 </a:t>
            </a:r>
          </a:p>
          <a:p>
            <a:pPr marL="337183" lvl="1" indent="-112393" defTabSz="269747">
              <a:lnSpc>
                <a:spcPct val="120000"/>
              </a:lnSpc>
              <a:buClrTx/>
              <a:buSzPct val="100000"/>
              <a:buFontTx/>
              <a:buChar char="•"/>
              <a:defRPr sz="11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A. 분석 목적을 잊지말자.</a:t>
            </a:r>
          </a:p>
          <a:p>
            <a:pPr marL="561973" lvl="2" indent="-112394" defTabSz="269747">
              <a:lnSpc>
                <a:spcPct val="120000"/>
              </a:lnSpc>
              <a:buClrTx/>
              <a:buSzPct val="100000"/>
              <a:buFontTx/>
              <a:buChar char="•"/>
              <a:defRPr sz="11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탐색적 분석과정</a:t>
            </a:r>
            <a:br/>
            <a:r>
              <a:t>각 변수들의 조합, 범주형 변수 끼리의 조합등</a:t>
            </a:r>
          </a:p>
          <a:p>
            <a:pPr marL="561973" lvl="2" indent="-112394" defTabSz="269747">
              <a:lnSpc>
                <a:spcPct val="120000"/>
              </a:lnSpc>
              <a:buClrTx/>
              <a:buSzPct val="100000"/>
              <a:buFontTx/>
              <a:buChar char="•"/>
              <a:defRPr sz="11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분석의 목적이 가설 수립인지, 특정 변수들 간의 관계 파악인지, 트렌드 파악인지 잊지 말것.</a:t>
            </a:r>
          </a:p>
          <a:p>
            <a:pPr marL="337183" lvl="1" indent="-112393" defTabSz="269747">
              <a:lnSpc>
                <a:spcPct val="120000"/>
              </a:lnSpc>
              <a:buClrTx/>
              <a:buSzPct val="100000"/>
              <a:buFontTx/>
              <a:buChar char="•"/>
              <a:defRPr sz="11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B. 재현성</a:t>
            </a:r>
          </a:p>
          <a:p>
            <a:pPr marL="561973" lvl="2" indent="-112394" defTabSz="269747">
              <a:lnSpc>
                <a:spcPct val="120000"/>
              </a:lnSpc>
              <a:buClrTx/>
              <a:buSzPct val="100000"/>
              <a:buFontTx/>
              <a:buChar char="•"/>
              <a:defRPr sz="11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중요한 플로팅 결과는 어떤 과정으로 생성하였는지, 잘 기록해 둘것</a:t>
            </a:r>
          </a:p>
          <a:p>
            <a:pPr marL="786763" lvl="3" indent="-112394" defTabSz="269747">
              <a:lnSpc>
                <a:spcPct val="120000"/>
              </a:lnSpc>
              <a:buClrTx/>
              <a:buSzPct val="100000"/>
              <a:buFontTx/>
              <a:buChar char="•"/>
              <a:defRPr sz="11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R/Python으로 진행하면 이미 결과를 도출한 과정이 다 기록되어 있음</a:t>
            </a:r>
          </a:p>
          <a:p>
            <a:pPr marL="561973" lvl="2" indent="-112394" defTabSz="269747">
              <a:lnSpc>
                <a:spcPct val="120000"/>
              </a:lnSpc>
              <a:buClrTx/>
              <a:buSzPct val="100000"/>
              <a:buFontTx/>
              <a:buChar char="•"/>
              <a:defRPr sz="11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주 사용 그래프는 Scatter plot, Bobble chart ,시계열 차트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71;p1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338327">
              <a:lnSpc>
                <a:spcPts val="3200"/>
              </a:lnSpc>
              <a:defRPr sz="1406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데이터 분석 유형 3 - Inferential analysis (추론분석-통계적분석 기법)</a:t>
            </a:r>
          </a:p>
        </p:txBody>
      </p:sp>
      <p:sp>
        <p:nvSpPr>
          <p:cNvPr id="159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190500" indent="-190500" defTabSz="457200">
              <a:lnSpc>
                <a:spcPct val="120000"/>
              </a:lnSpc>
              <a:buClrTx/>
              <a:buSzPct val="100000"/>
              <a:buFontTx/>
              <a:buChar char="•"/>
              <a:defRPr sz="19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목적</a:t>
            </a:r>
          </a:p>
          <a:p>
            <a:pPr marL="571500" lvl="1" indent="-190500" defTabSz="457200">
              <a:lnSpc>
                <a:spcPct val="120000"/>
              </a:lnSpc>
              <a:buClrTx/>
              <a:buSzPct val="100000"/>
              <a:buFontTx/>
              <a:buChar char="•"/>
              <a:defRPr sz="19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샘플(표본) – 모집단 간의 관계를 탐구</a:t>
            </a:r>
          </a:p>
          <a:p>
            <a:pPr marL="190500" indent="-190500" defTabSz="457200">
              <a:lnSpc>
                <a:spcPct val="120000"/>
              </a:lnSpc>
              <a:buClrTx/>
              <a:buSzPct val="100000"/>
              <a:buFontTx/>
              <a:buChar char="•"/>
              <a:defRPr sz="19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샘플에서 얻어낸 정보가 모집단에도 적용될 수 있는지를 검토</a:t>
            </a:r>
          </a:p>
          <a:p>
            <a:pPr marL="190500" indent="-190500" defTabSz="457200">
              <a:lnSpc>
                <a:spcPct val="120000"/>
              </a:lnSpc>
              <a:buClrTx/>
              <a:buSzPct val="100000"/>
              <a:buFontTx/>
              <a:buChar char="•"/>
              <a:defRPr sz="19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이는 자원이 한정되어 있어 샘플 크기를 무한정 늘릴 수 없기 때문에 발생하는 일반적인 문제를 해결하기 위한 분석 유형 (전수 조사 불가)</a:t>
            </a:r>
          </a:p>
          <a:p>
            <a:pPr marL="190500" indent="-190500" defTabSz="457200">
              <a:lnSpc>
                <a:spcPct val="120000"/>
              </a:lnSpc>
              <a:buClrTx/>
              <a:buSzPct val="100000"/>
              <a:buFontTx/>
              <a:buChar char="•"/>
              <a:defRPr sz="19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결론 표현 </a:t>
            </a:r>
          </a:p>
          <a:p>
            <a:pPr marL="571500" lvl="1" indent="-190500" defTabSz="457200">
              <a:lnSpc>
                <a:spcPct val="120000"/>
              </a:lnSpc>
              <a:buClrTx/>
              <a:buSzPct val="100000"/>
              <a:buFontTx/>
              <a:buChar char="•"/>
              <a:defRPr sz="19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“95%의 확률로 모집단의 평균 점수는 80~85점 사이라고 말할 수 있다” ,</a:t>
            </a:r>
          </a:p>
          <a:p>
            <a:pPr marL="571500" lvl="1" indent="-190500" defTabSz="457200">
              <a:lnSpc>
                <a:spcPct val="120000"/>
              </a:lnSpc>
              <a:buClrTx/>
              <a:buSzPct val="100000"/>
              <a:buFontTx/>
              <a:buChar char="•"/>
              <a:defRPr sz="19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“그룹 A의 성적이 그룹 B보다 유의미하게 높았다”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71;p1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338327">
              <a:lnSpc>
                <a:spcPts val="3200"/>
              </a:lnSpc>
              <a:defRPr sz="1406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데이터 분석 유형 4 - Predictive analysis (예측 분석-통계적분석,머신러닝)</a:t>
            </a:r>
          </a:p>
        </p:txBody>
      </p:sp>
      <p:sp>
        <p:nvSpPr>
          <p:cNvPr id="16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163829" indent="-163829" defTabSz="393191">
              <a:lnSpc>
                <a:spcPct val="120000"/>
              </a:lnSpc>
              <a:buClrTx/>
              <a:buSzPct val="100000"/>
              <a:buFontTx/>
              <a:buChar char="•"/>
              <a:defRPr sz="16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미래 혹은 발생하지 않은 어떤 사건에 대한 예측</a:t>
            </a:r>
          </a:p>
          <a:p>
            <a:pPr marL="163829" indent="-163829" defTabSz="393191">
              <a:lnSpc>
                <a:spcPct val="120000"/>
              </a:lnSpc>
              <a:buClrTx/>
              <a:buSzPct val="100000"/>
              <a:buFontTx/>
              <a:buChar char="•"/>
              <a:defRPr sz="16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“왜” 보다는 “정확한 예측”을 하는 것이 주요 관심사</a:t>
            </a:r>
          </a:p>
          <a:p>
            <a:pPr marL="163829" indent="-163829" defTabSz="393191">
              <a:lnSpc>
                <a:spcPct val="120000"/>
              </a:lnSpc>
              <a:buClrTx/>
              <a:buSzPct val="100000"/>
              <a:buFontTx/>
              <a:buChar char="•"/>
              <a:defRPr sz="16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특정 변수가 어떤 매커니즘으로 목표 변수에 영향을 미치는 가에 대한 설명 부족</a:t>
            </a:r>
          </a:p>
          <a:p>
            <a:pPr marL="163829" indent="-163829" defTabSz="393191">
              <a:lnSpc>
                <a:spcPct val="120000"/>
              </a:lnSpc>
              <a:buClrTx/>
              <a:buSzPct val="100000"/>
              <a:buFontTx/>
              <a:buChar char="•"/>
              <a:defRPr sz="16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예</a:t>
            </a:r>
          </a:p>
          <a:p>
            <a:pPr marL="491490" lvl="1" indent="-163829" defTabSz="393191">
              <a:lnSpc>
                <a:spcPct val="120000"/>
              </a:lnSpc>
              <a:buClrTx/>
              <a:buSzPct val="100000"/>
              <a:buFontTx/>
              <a:buChar char="•"/>
              <a:defRPr sz="16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다이어트 성공률과 여러가지 설명 변수들 간의 관계를 분석</a:t>
            </a:r>
          </a:p>
          <a:p>
            <a:pPr marL="491490" lvl="1" indent="-163829" defTabSz="393191">
              <a:lnSpc>
                <a:spcPct val="120000"/>
              </a:lnSpc>
              <a:buClrTx/>
              <a:buSzPct val="100000"/>
              <a:buFontTx/>
              <a:buChar char="•"/>
              <a:defRPr sz="16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Causal analysis의 목표가 다이어트 성공률에 영향을 끼치는 변수는 방법 (그냥 굶기, 약물치료, 상담치료, 약물/상담 병행) 및 다이어트 기간이다라는 “관계”를 밝혀내는 것</a:t>
            </a:r>
          </a:p>
          <a:p>
            <a:pPr marL="491490" lvl="1" indent="-163829" defTabSz="393191">
              <a:lnSpc>
                <a:spcPct val="120000"/>
              </a:lnSpc>
              <a:buClrTx/>
              <a:buSzPct val="100000"/>
              <a:buFontTx/>
              <a:buChar char="•"/>
              <a:defRPr sz="16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Predictive analysis의 목표는 직관적으로 다이어트와 관계 있는 요소 뿐 만 아니라 나이, 직업, 키, 몸무게, 거주 지역 등 사용가능한 변수들을 모두 활용하여 모델의 “예측력”을 높이는 것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77;p17"/>
          <p:cNvSpPr txBox="1">
            <a:spLocks noGrp="1"/>
          </p:cNvSpPr>
          <p:nvPr>
            <p:ph type="title"/>
          </p:nvPr>
        </p:nvSpPr>
        <p:spPr>
          <a:xfrm>
            <a:off x="311699" y="1036135"/>
            <a:ext cx="8520602" cy="3762337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/>
          <a:lstStyle/>
          <a:p>
            <a:pPr marL="1058778" lvl="2" indent="-327258" defTabSz="877822">
              <a:lnSpc>
                <a:spcPct val="150000"/>
              </a:lnSpc>
              <a:buSzPct val="60000"/>
              <a:buBlip>
                <a:blip r:embed="rId2"/>
              </a:buBlip>
              <a:defRPr sz="2500"/>
            </a:pPr>
            <a:r>
              <a:t>데이터의 종류</a:t>
            </a:r>
          </a:p>
          <a:p>
            <a:pPr marL="327258" lvl="2" indent="404261" defTabSz="877822">
              <a:lnSpc>
                <a:spcPct val="150000"/>
              </a:lnSpc>
              <a:defRPr sz="2500"/>
            </a:pPr>
            <a:r>
              <a:t>데이터 분석 방법</a:t>
            </a:r>
          </a:p>
          <a:p>
            <a:pPr marL="327258" lvl="2" indent="404261" defTabSz="877822">
              <a:lnSpc>
                <a:spcPct val="150000"/>
              </a:lnSpc>
              <a:defRPr sz="2500"/>
            </a:pPr>
            <a:r>
              <a:t>데이터 분석 절차</a:t>
            </a:r>
          </a:p>
          <a:p>
            <a:pPr marL="327258" lvl="2" indent="404261" defTabSz="877822">
              <a:lnSpc>
                <a:spcPct val="150000"/>
              </a:lnSpc>
              <a:defRPr sz="2500"/>
            </a:pPr>
            <a:r>
              <a:t>RDBMS의 이해</a:t>
            </a:r>
          </a:p>
          <a:p>
            <a:pPr marL="327258" lvl="2" indent="404261" defTabSz="877822">
              <a:lnSpc>
                <a:spcPct val="150000"/>
              </a:lnSpc>
              <a:defRPr sz="2500"/>
            </a:pPr>
            <a:r>
              <a:t>SQL 기초</a:t>
            </a:r>
          </a:p>
          <a:p>
            <a:pPr marL="327258" lvl="2" indent="404261" defTabSz="877822">
              <a:lnSpc>
                <a:spcPct val="150000"/>
              </a:lnSpc>
              <a:defRPr sz="2500"/>
            </a:pPr>
            <a:r>
              <a:t>데이터 분석을 위한 파이썬을 이용한 SQL 사용 실습</a:t>
            </a:r>
          </a:p>
        </p:txBody>
      </p:sp>
      <p:sp>
        <p:nvSpPr>
          <p:cNvPr id="113" name="Google Shape;82;p18"/>
          <p:cNvSpPr txBox="1"/>
          <p:nvPr/>
        </p:nvSpPr>
        <p:spPr>
          <a:xfrm>
            <a:off x="311699" y="445025"/>
            <a:ext cx="8520602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/>
          <a:p>
            <a:pPr lvl="1" defTabSz="813816"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목차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71;p1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338327">
              <a:lnSpc>
                <a:spcPts val="3200"/>
              </a:lnSpc>
              <a:defRPr sz="1406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데이터 분석 유형 5 - Prescriptive analysis (규범 분석-통계적분석,머신러닝)</a:t>
            </a:r>
          </a:p>
        </p:txBody>
      </p:sp>
      <p:sp>
        <p:nvSpPr>
          <p:cNvPr id="165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177164" indent="-177164" defTabSz="425194">
              <a:lnSpc>
                <a:spcPct val="120000"/>
              </a:lnSpc>
              <a:buClrTx/>
              <a:buSzPct val="100000"/>
              <a:buFontTx/>
              <a:buChar char="•"/>
              <a:defRPr sz="17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Predictive analysis에서 좀 더 나아간 분석방법</a:t>
            </a:r>
          </a:p>
          <a:p>
            <a:pPr marL="177164" indent="-177164" defTabSz="425194">
              <a:lnSpc>
                <a:spcPct val="120000"/>
              </a:lnSpc>
              <a:buClrTx/>
              <a:buSzPct val="100000"/>
              <a:buFontTx/>
              <a:buChar char="•"/>
              <a:defRPr sz="17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예측 모델을 기반으로 어떤 의사결정을 해야 하는지를 “</a:t>
            </a:r>
            <a:r>
              <a:rPr b="1"/>
              <a:t>처방</a:t>
            </a:r>
            <a:r>
              <a:t>”하는 것이 주요 목적</a:t>
            </a:r>
          </a:p>
          <a:p>
            <a:pPr marL="177164" indent="-177164" defTabSz="425194">
              <a:lnSpc>
                <a:spcPct val="120000"/>
              </a:lnSpc>
              <a:buClrTx/>
              <a:buSzPct val="100000"/>
              <a:buFontTx/>
              <a:buChar char="•"/>
              <a:defRPr sz="17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예측 모델 속에 여러 의사 결정 옵션을 변수로 포함</a:t>
            </a:r>
          </a:p>
          <a:p>
            <a:pPr marL="177164" indent="-177164" defTabSz="425194">
              <a:lnSpc>
                <a:spcPct val="120000"/>
              </a:lnSpc>
              <a:buClrTx/>
              <a:buSzPct val="100000"/>
              <a:buFontTx/>
              <a:buChar char="•"/>
              <a:defRPr sz="17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Scenario analysis</a:t>
            </a:r>
          </a:p>
          <a:p>
            <a:pPr marL="531494" lvl="1" indent="-177163" defTabSz="425194">
              <a:lnSpc>
                <a:spcPct val="120000"/>
              </a:lnSpc>
              <a:buClrTx/>
              <a:buSzPct val="100000"/>
              <a:buFontTx/>
              <a:buChar char="•"/>
              <a:defRPr sz="17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2000년대 초중반 까지 유행</a:t>
            </a:r>
            <a:br/>
            <a:r>
              <a:t>비즈니스 인싸이트에 기반, 만든 정성적인 시나리오를 기반으로 미래를 예측하고 행동 옵션을 제시</a:t>
            </a:r>
          </a:p>
          <a:p>
            <a:pPr marL="177164" indent="-177164" defTabSz="425194">
              <a:lnSpc>
                <a:spcPct val="120000"/>
              </a:lnSpc>
              <a:buClrTx/>
              <a:buSzPct val="100000"/>
              <a:buFontTx/>
              <a:buChar char="•"/>
              <a:defRPr sz="17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Prescriptive analytics</a:t>
            </a:r>
          </a:p>
          <a:p>
            <a:pPr marL="531494" lvl="1" indent="-177163" defTabSz="425194">
              <a:lnSpc>
                <a:spcPct val="120000"/>
              </a:lnSpc>
              <a:buClrTx/>
              <a:buSzPct val="100000"/>
              <a:buFontTx/>
              <a:buChar char="•"/>
              <a:defRPr sz="17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최근 유행으로, 수학 모델에 기반</a:t>
            </a:r>
          </a:p>
          <a:p>
            <a:pPr marL="531494" lvl="1" indent="-177163" defTabSz="425194">
              <a:lnSpc>
                <a:spcPct val="120000"/>
              </a:lnSpc>
              <a:buClrTx/>
              <a:buSzPct val="100000"/>
              <a:buFontTx/>
              <a:buChar char="•"/>
              <a:defRPr sz="17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행동 옵션도 모델에 포함시켜 미래를 예측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71;p1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338327">
              <a:lnSpc>
                <a:spcPts val="3200"/>
              </a:lnSpc>
              <a:defRPr sz="1406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데이터 분석 유형 6 - Causal analysis(인과분석)</a:t>
            </a:r>
          </a:p>
        </p:txBody>
      </p:sp>
      <p:sp>
        <p:nvSpPr>
          <p:cNvPr id="168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175488" indent="-175488" defTabSz="421172">
              <a:lnSpc>
                <a:spcPct val="100000"/>
              </a:lnSpc>
              <a:buClrTx/>
              <a:buSzPct val="100000"/>
              <a:buFontTx/>
              <a:buChar char="•"/>
              <a:defRPr sz="1666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독립/종속 변수 간의 “인과 관계 여부”를 밝혀내는 것</a:t>
            </a:r>
          </a:p>
          <a:p>
            <a:pPr marL="175488" indent="-175488" defTabSz="421172">
              <a:lnSpc>
                <a:spcPct val="100000"/>
              </a:lnSpc>
              <a:buClrTx/>
              <a:buSzPct val="100000"/>
              <a:buFontTx/>
              <a:buChar char="•"/>
              <a:defRPr sz="1666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실험치 혹은 수집된 데이터를 대상</a:t>
            </a:r>
          </a:p>
          <a:p>
            <a:pPr marL="175488" indent="-175488" defTabSz="421172">
              <a:lnSpc>
                <a:spcPct val="100000"/>
              </a:lnSpc>
              <a:buClrTx/>
              <a:buSzPct val="100000"/>
              <a:buFontTx/>
              <a:buChar char="•"/>
              <a:defRPr sz="1666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주로 독립 변수를 실험대상에 랜덤(셔플하여)하게 할당한 후, 그룹 간 실험 전/후의 종속 변수의 변화를 관찰하여 실험 데이터 수집이 이루짐</a:t>
            </a:r>
          </a:p>
          <a:p>
            <a:pPr marL="175488" indent="-175488" defTabSz="421172">
              <a:lnSpc>
                <a:spcPct val="100000"/>
              </a:lnSpc>
              <a:buClrTx/>
              <a:buSzPct val="100000"/>
              <a:buFontTx/>
              <a:buChar char="•"/>
              <a:defRPr sz="1666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A/B test도 이러한 데이터 수집 방법</a:t>
            </a:r>
          </a:p>
          <a:p>
            <a:pPr marL="175488" indent="-175488" defTabSz="421172">
              <a:lnSpc>
                <a:spcPct val="100000"/>
              </a:lnSpc>
              <a:buClrTx/>
              <a:buSzPct val="100000"/>
              <a:buFontTx/>
              <a:buChar char="•"/>
              <a:defRPr sz="1666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변수가 2개간 분석, 단항 </a:t>
            </a:r>
          </a:p>
          <a:p>
            <a:pPr marL="526464" lvl="1" indent="-175488" defTabSz="421172">
              <a:lnSpc>
                <a:spcPct val="100000"/>
              </a:lnSpc>
              <a:buClrTx/>
              <a:buSzPct val="100000"/>
              <a:buFontTx/>
              <a:buChar char="•"/>
              <a:defRPr sz="1666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선형 Regression(회귀)</a:t>
            </a:r>
          </a:p>
          <a:p>
            <a:pPr marL="175488" indent="-175488" defTabSz="421172">
              <a:lnSpc>
                <a:spcPct val="100000"/>
              </a:lnSpc>
              <a:buClrTx/>
              <a:buSzPct val="100000"/>
              <a:buFontTx/>
              <a:buChar char="•"/>
              <a:defRPr sz="1666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변수가 여러개, 다항</a:t>
            </a:r>
          </a:p>
          <a:p>
            <a:pPr marL="526464" lvl="1" indent="-175488" defTabSz="421172">
              <a:lnSpc>
                <a:spcPct val="100000"/>
              </a:lnSpc>
              <a:buClrTx/>
              <a:buSzPct val="100000"/>
              <a:buFontTx/>
              <a:buChar char="•"/>
              <a:defRPr sz="1666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 Multi variable regression</a:t>
            </a:r>
          </a:p>
          <a:p>
            <a:pPr marL="175488" indent="-175488" defTabSz="421172">
              <a:lnSpc>
                <a:spcPct val="100000"/>
              </a:lnSpc>
              <a:buClrTx/>
              <a:buSzPct val="100000"/>
              <a:buFontTx/>
              <a:buChar char="•"/>
              <a:defRPr sz="1666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변수가 범주형일 경우</a:t>
            </a:r>
          </a:p>
          <a:p>
            <a:pPr marL="526464" lvl="1" indent="-175488" defTabSz="421172">
              <a:lnSpc>
                <a:spcPct val="100000"/>
              </a:lnSpc>
              <a:spcBef>
                <a:spcPts val="2900"/>
              </a:spcBef>
              <a:buClrTx/>
              <a:buSzPct val="100000"/>
              <a:buFontTx/>
              <a:buChar char="•"/>
              <a:defRPr sz="1666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 Logistics regression(로지스틱 회귀)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71;p1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338327">
              <a:lnSpc>
                <a:spcPts val="3200"/>
              </a:lnSpc>
              <a:defRPr sz="1406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데이터 분석 유형 6 - Mechanistic analysis (기계분석)</a:t>
            </a:r>
          </a:p>
        </p:txBody>
      </p:sp>
      <p:sp>
        <p:nvSpPr>
          <p:cNvPr id="171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177164" indent="-177164" defTabSz="425194">
              <a:lnSpc>
                <a:spcPct val="100000"/>
              </a:lnSpc>
              <a:buClrTx/>
              <a:buSzPct val="100000"/>
              <a:buFontTx/>
              <a:buChar char="•"/>
              <a:defRPr sz="17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독립 변수가 어떤 매커니즘으로 종속 변수에 영향을 미치는 지를 분석</a:t>
            </a:r>
          </a:p>
          <a:p>
            <a:pPr marL="177164" indent="-177164" defTabSz="425194">
              <a:lnSpc>
                <a:spcPct val="100000"/>
              </a:lnSpc>
              <a:buClrTx/>
              <a:buSzPct val="100000"/>
              <a:buFontTx/>
              <a:buChar char="•"/>
              <a:defRPr sz="17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머신러닝</a:t>
            </a:r>
          </a:p>
          <a:p>
            <a:pPr marL="531494" lvl="1" indent="-177163" defTabSz="425194">
              <a:lnSpc>
                <a:spcPct val="100000"/>
              </a:lnSpc>
              <a:buClrTx/>
              <a:buSzPct val="100000"/>
              <a:buFontTx/>
              <a:buChar char="•"/>
              <a:defRPr sz="17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지도학습  (분류, 회귀)</a:t>
            </a:r>
          </a:p>
          <a:p>
            <a:pPr marL="531494" lvl="1" indent="-177163" defTabSz="425194">
              <a:lnSpc>
                <a:spcPct val="100000"/>
              </a:lnSpc>
              <a:buClrTx/>
              <a:buSzPct val="100000"/>
              <a:buFontTx/>
              <a:buChar char="•"/>
              <a:defRPr sz="17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비지도학습 (군집)</a:t>
            </a:r>
          </a:p>
          <a:p>
            <a:pPr marL="531494" lvl="1" indent="-177163" defTabSz="425194">
              <a:lnSpc>
                <a:spcPct val="100000"/>
              </a:lnSpc>
              <a:buClrTx/>
              <a:buSzPct val="100000"/>
              <a:buFontTx/>
              <a:buChar char="•"/>
              <a:defRPr sz="17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준지도학습</a:t>
            </a:r>
          </a:p>
          <a:p>
            <a:pPr marL="531494" lvl="1" indent="-177163" defTabSz="425194">
              <a:lnSpc>
                <a:spcPct val="100000"/>
              </a:lnSpc>
              <a:buClrTx/>
              <a:buSzPct val="100000"/>
              <a:buFontTx/>
              <a:buChar char="•"/>
              <a:defRPr sz="17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강화학습 (에이전트를 이용한 reward 과 penalty를 부여하여 행동강화, 알파고등)</a:t>
            </a:r>
          </a:p>
          <a:p>
            <a:pPr marL="177164" indent="-177164" defTabSz="425194">
              <a:lnSpc>
                <a:spcPct val="100000"/>
              </a:lnSpc>
              <a:buClrTx/>
              <a:buSzPct val="100000"/>
              <a:buFontTx/>
              <a:buChar char="•"/>
              <a:defRPr sz="17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딥러닝</a:t>
            </a:r>
          </a:p>
          <a:p>
            <a:pPr marL="531494" lvl="1" indent="-177163" defTabSz="425194">
              <a:lnSpc>
                <a:spcPct val="100000"/>
              </a:lnSpc>
              <a:buClrTx/>
              <a:buSzPct val="100000"/>
              <a:buFontTx/>
              <a:buChar char="•"/>
              <a:defRPr sz="17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신경망을 통한 분석, CNN,RNN,DQN,GAN등</a:t>
            </a:r>
          </a:p>
          <a:p>
            <a:pPr marL="177164" indent="-177164" defTabSz="425194">
              <a:lnSpc>
                <a:spcPct val="100000"/>
              </a:lnSpc>
              <a:buClrTx/>
              <a:buSzPct val="100000"/>
              <a:buFontTx/>
              <a:buChar char="•"/>
              <a:defRPr sz="17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고 난이도</a:t>
            </a:r>
          </a:p>
          <a:p>
            <a:pPr marL="177164" indent="-177164" defTabSz="425194">
              <a:lnSpc>
                <a:spcPct val="100000"/>
              </a:lnSpc>
              <a:buClrTx/>
              <a:buSzPct val="100000"/>
              <a:buFontTx/>
              <a:buChar char="•"/>
              <a:defRPr sz="17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독립 -종속 변수 간의 “인과 관계 여부”를 밝혀내는 것 + 어떠한 독립 변수가 어떠한 작용을 통해 독립 변수에 그러한 영향을 미치는 지를 이해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94;p20"/>
          <p:cNvSpPr txBox="1">
            <a:spLocks noGrp="1"/>
          </p:cNvSpPr>
          <p:nvPr>
            <p:ph type="title"/>
          </p:nvPr>
        </p:nvSpPr>
        <p:spPr>
          <a:xfrm>
            <a:off x="311699" y="2150848"/>
            <a:ext cx="8520602" cy="841802"/>
          </a:xfrm>
          <a:prstGeom prst="rect">
            <a:avLst/>
          </a:prstGeom>
        </p:spPr>
        <p:txBody>
          <a:bodyPr/>
          <a:lstStyle/>
          <a:p>
            <a:r>
              <a:t>RDBMS의 이해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99;p21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13816">
              <a:defRPr sz="2400"/>
            </a:lvl1pPr>
          </a:lstStyle>
          <a:p>
            <a:r>
              <a:t>관계형 데이터 베이스</a:t>
            </a:r>
          </a:p>
        </p:txBody>
      </p:sp>
      <p:sp>
        <p:nvSpPr>
          <p:cNvPr id="176" name="Google Shape;100;p2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108082" indent="-108082" defTabSz="352042">
              <a:lnSpc>
                <a:spcPct val="100000"/>
              </a:lnSpc>
              <a:buClrTx/>
              <a:buSzPct val="100000"/>
              <a:buFontTx/>
              <a:buChar char="•"/>
              <a:defRPr sz="1000" b="1">
                <a:solidFill>
                  <a:srgbClr val="22222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관계형 데이터베이스 관리 시스템</a:t>
            </a:r>
            <a:r>
              <a:rPr b="0"/>
              <a:t>(relational database management system, </a:t>
            </a:r>
            <a:r>
              <a:t>RDBMS</a:t>
            </a:r>
            <a:r>
              <a:rPr b="0"/>
              <a:t>)</a:t>
            </a:r>
          </a:p>
          <a:p>
            <a:pPr marL="108082" indent="-108082" defTabSz="352042">
              <a:lnSpc>
                <a:spcPct val="100000"/>
              </a:lnSpc>
              <a:buClrTx/>
              <a:buSzPct val="100000"/>
              <a:buFontTx/>
              <a:buChar char="•"/>
              <a:defRPr sz="1000">
                <a:solidFill>
                  <a:srgbClr val="0B008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IBM</a:t>
            </a:r>
            <a:r>
              <a:rPr>
                <a:solidFill>
                  <a:srgbClr val="222222"/>
                </a:solidFill>
              </a:rPr>
              <a:t> 산호세 연구소의 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에드거 F. 커드</a:t>
            </a:r>
            <a:r>
              <a:rPr>
                <a:solidFill>
                  <a:srgbClr val="222222"/>
                </a:solidFill>
              </a:rPr>
              <a:t>가 도입한 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관계형 모델</a:t>
            </a:r>
            <a:r>
              <a:rPr>
                <a:solidFill>
                  <a:srgbClr val="222222"/>
                </a:solidFill>
              </a:rPr>
              <a:t>을 기반으로 하는 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데이터베이스 관리 시스템</a:t>
            </a:r>
            <a:r>
              <a:rPr>
                <a:solidFill>
                  <a:srgbClr val="222222"/>
                </a:solidFill>
              </a:rPr>
              <a:t>임</a:t>
            </a:r>
          </a:p>
          <a:p>
            <a:pPr marL="108082" indent="-108082" defTabSz="352042">
              <a:lnSpc>
                <a:spcPct val="100000"/>
              </a:lnSpc>
              <a:buClrTx/>
              <a:buSzPct val="100000"/>
              <a:buFontTx/>
              <a:buChar char="•"/>
              <a:defRPr sz="1000">
                <a:solidFill>
                  <a:srgbClr val="22222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현재 사용되는 대부분의 데이터베이스는 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/>
              </a:rPr>
              <a:t>관계형 데이터베이스</a:t>
            </a:r>
            <a:r>
              <a:t> 모델을 기반함</a:t>
            </a:r>
          </a:p>
          <a:p>
            <a:pPr marL="108082" indent="-108082" defTabSz="352042">
              <a:lnSpc>
                <a:spcPct val="100000"/>
              </a:lnSpc>
              <a:buClrTx/>
              <a:buSzPct val="100000"/>
              <a:buFontTx/>
              <a:buChar char="•"/>
              <a:defRPr sz="1000">
                <a:solidFill>
                  <a:srgbClr val="22222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기업형 DBMS</a:t>
            </a:r>
          </a:p>
          <a:p>
            <a:pPr marL="401452" lvl="1" indent="-108083" defTabSz="352042">
              <a:lnSpc>
                <a:spcPct val="100000"/>
              </a:lnSpc>
              <a:buClrTx/>
              <a:buSzPct val="100000"/>
              <a:buFontTx/>
              <a:buChar char="•"/>
              <a:defRPr sz="1000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/>
              </a:rPr>
              <a:t>오라클 데이터베이스</a:t>
            </a:r>
            <a:endParaRPr>
              <a:solidFill>
                <a:srgbClr val="222222"/>
              </a:solidFill>
            </a:endParaRPr>
          </a:p>
          <a:p>
            <a:pPr marL="401452" lvl="1" indent="-108083" defTabSz="352042">
              <a:lnSpc>
                <a:spcPct val="100000"/>
              </a:lnSpc>
              <a:buClrTx/>
              <a:buSzPct val="100000"/>
              <a:buFontTx/>
              <a:buChar char="•"/>
              <a:defRPr sz="1000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8"/>
              </a:rPr>
              <a:t>마이크로소프트 SQL 서버</a:t>
            </a:r>
            <a:endParaRPr>
              <a:solidFill>
                <a:srgbClr val="222222"/>
              </a:solidFill>
            </a:endParaRPr>
          </a:p>
          <a:p>
            <a:pPr marL="401452" lvl="1" indent="-108083" defTabSz="352042">
              <a:lnSpc>
                <a:spcPct val="100000"/>
              </a:lnSpc>
              <a:buClrTx/>
              <a:buSzPct val="100000"/>
              <a:buFontTx/>
              <a:buChar char="•"/>
              <a:defRPr sz="1000">
                <a:solidFill>
                  <a:srgbClr val="0B008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9"/>
              </a:rPr>
              <a:t>MySQL</a:t>
            </a:r>
            <a:r>
              <a:rPr>
                <a:solidFill>
                  <a:srgbClr val="222222"/>
                </a:solidFill>
              </a:rPr>
              <a:t> (오라클) </a:t>
            </a:r>
          </a:p>
          <a:p>
            <a:pPr marL="401452" lvl="1" indent="-108083" defTabSz="352042">
              <a:lnSpc>
                <a:spcPct val="100000"/>
              </a:lnSpc>
              <a:buClrTx/>
              <a:buSzPct val="100000"/>
              <a:buFontTx/>
              <a:buChar char="•"/>
              <a:defRPr sz="1000">
                <a:solidFill>
                  <a:srgbClr val="22222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IBM 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0"/>
              </a:rPr>
              <a:t>DB2</a:t>
            </a:r>
            <a:r>
              <a:t> </a:t>
            </a:r>
          </a:p>
          <a:p>
            <a:pPr marL="401452" lvl="1" indent="-108083" defTabSz="352042">
              <a:lnSpc>
                <a:spcPct val="100000"/>
              </a:lnSpc>
              <a:buClrTx/>
              <a:buSzPct val="100000"/>
              <a:buFontTx/>
              <a:buChar char="•"/>
              <a:defRPr sz="1000">
                <a:solidFill>
                  <a:srgbClr val="22222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IBM 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1"/>
              </a:rPr>
              <a:t>Informix</a:t>
            </a:r>
            <a:r>
              <a:t> </a:t>
            </a:r>
          </a:p>
          <a:p>
            <a:pPr marL="401452" lvl="1" indent="-108083" defTabSz="352042">
              <a:lnSpc>
                <a:spcPct val="100000"/>
              </a:lnSpc>
              <a:buClrTx/>
              <a:buSzPct val="100000"/>
              <a:buFontTx/>
              <a:buChar char="•"/>
              <a:defRPr sz="1000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2"/>
              </a:rPr>
              <a:t>SAP Sybase Adaptive Server Enterprise</a:t>
            </a:r>
            <a:endParaRPr>
              <a:solidFill>
                <a:srgbClr val="222222"/>
              </a:solidFill>
            </a:endParaRPr>
          </a:p>
          <a:p>
            <a:pPr marL="401452" lvl="1" indent="-108083" defTabSz="352042">
              <a:lnSpc>
                <a:spcPct val="100000"/>
              </a:lnSpc>
              <a:buClrTx/>
              <a:buSzPct val="100000"/>
              <a:buFontTx/>
              <a:buChar char="•"/>
              <a:defRPr sz="1000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3"/>
              </a:rPr>
              <a:t>SAP Sybase IQ</a:t>
            </a:r>
            <a:r>
              <a:rPr u="none">
                <a:solidFill>
                  <a:srgbClr val="222222"/>
                </a:solidFill>
                <a:uFillTx/>
              </a:rPr>
              <a:t> </a:t>
            </a:r>
            <a:endParaRPr>
              <a:solidFill>
                <a:srgbClr val="222222"/>
              </a:solidFill>
            </a:endParaRPr>
          </a:p>
          <a:p>
            <a:pPr marL="401452" lvl="1" indent="-108083" defTabSz="352042">
              <a:lnSpc>
                <a:spcPct val="100000"/>
              </a:lnSpc>
              <a:buClrTx/>
              <a:buSzPct val="100000"/>
              <a:buFontTx/>
              <a:buChar char="•"/>
              <a:defRPr sz="1000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4"/>
              </a:rPr>
              <a:t>테라데이터</a:t>
            </a:r>
            <a:endParaRPr>
              <a:solidFill>
                <a:srgbClr val="222222"/>
              </a:solidFill>
            </a:endParaRPr>
          </a:p>
          <a:p>
            <a:pPr marL="108082" indent="-108082" defTabSz="352042">
              <a:lnSpc>
                <a:spcPct val="100000"/>
              </a:lnSpc>
              <a:buClrTx/>
              <a:buSzPct val="100000"/>
              <a:buFontTx/>
              <a:buChar char="•"/>
              <a:defRPr sz="1000">
                <a:solidFill>
                  <a:srgbClr val="222222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222222"/>
              </a:solidFill>
            </a:endParaRPr>
          </a:p>
          <a:p>
            <a:pPr marL="108082" indent="-108082" defTabSz="352042">
              <a:lnSpc>
                <a:spcPct val="100000"/>
              </a:lnSpc>
              <a:buClrTx/>
              <a:buSzPct val="100000"/>
              <a:buFontTx/>
              <a:buChar char="•"/>
              <a:defRPr sz="1000">
                <a:solidFill>
                  <a:srgbClr val="22222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TOP 3 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5"/>
              </a:rPr>
              <a:t>오픈 소스</a:t>
            </a:r>
            <a:r>
              <a:t> DBMS</a:t>
            </a:r>
          </a:p>
          <a:p>
            <a:pPr marL="401452" lvl="1" indent="-108083" defTabSz="352042">
              <a:lnSpc>
                <a:spcPct val="100000"/>
              </a:lnSpc>
              <a:buClrTx/>
              <a:buSzPct val="100000"/>
              <a:buFontTx/>
              <a:buChar char="•"/>
              <a:defRPr sz="1000">
                <a:solidFill>
                  <a:srgbClr val="0B008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9"/>
              </a:rPr>
              <a:t>MySQL</a:t>
            </a:r>
            <a:endParaRPr>
              <a:solidFill>
                <a:srgbClr val="222222"/>
              </a:solidFill>
            </a:endParaRPr>
          </a:p>
          <a:p>
            <a:pPr marL="401452" lvl="1" indent="-108083" defTabSz="352042">
              <a:lnSpc>
                <a:spcPct val="100000"/>
              </a:lnSpc>
              <a:buClrTx/>
              <a:buSzPct val="100000"/>
              <a:buFontTx/>
              <a:buChar char="•"/>
              <a:defRPr sz="1000">
                <a:solidFill>
                  <a:srgbClr val="0B008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6"/>
              </a:rPr>
              <a:t>PostgreSQL</a:t>
            </a:r>
            <a:endParaRPr>
              <a:solidFill>
                <a:srgbClr val="222222"/>
              </a:solidFill>
            </a:endParaRPr>
          </a:p>
          <a:p>
            <a:pPr marL="401452" lvl="1" indent="-108083" defTabSz="352042">
              <a:lnSpc>
                <a:spcPct val="100000"/>
              </a:lnSpc>
              <a:buClrTx/>
              <a:buSzPct val="100000"/>
              <a:buFontTx/>
              <a:buChar char="•"/>
              <a:defRPr sz="1000">
                <a:solidFill>
                  <a:srgbClr val="0B008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7"/>
              </a:rPr>
              <a:t>SQLite</a:t>
            </a:r>
            <a:endParaRPr>
              <a:solidFill>
                <a:srgbClr val="222222"/>
              </a:solidFill>
            </a:endParaRPr>
          </a:p>
          <a:p>
            <a:pPr marL="108082" indent="-108082" defTabSz="352042">
              <a:lnSpc>
                <a:spcPct val="100000"/>
              </a:lnSpc>
              <a:buClrTx/>
              <a:buSzPct val="100000"/>
              <a:buFontTx/>
              <a:buChar char="•"/>
              <a:defRPr sz="1000" b="1">
                <a:solidFill>
                  <a:srgbClr val="222222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222222"/>
              </a:solidFill>
            </a:endParaRPr>
          </a:p>
          <a:p>
            <a:pPr marL="108082" indent="-108082" defTabSz="352042">
              <a:lnSpc>
                <a:spcPct val="100000"/>
              </a:lnSpc>
              <a:buClrTx/>
              <a:buSzPct val="100000"/>
              <a:buFontTx/>
              <a:buChar char="•"/>
              <a:defRPr sz="1000" b="1">
                <a:solidFill>
                  <a:srgbClr val="22222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MySQL이 오라클에 인수된 이후 가장 많이 사용되는 MySQL의 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8"/>
              </a:rPr>
              <a:t>포크</a:t>
            </a:r>
            <a:r>
              <a:t>는 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9"/>
              </a:rPr>
              <a:t>MariaDB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05;p22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600"/>
            </a:lvl1pPr>
          </a:lstStyle>
          <a:p>
            <a:r>
              <a:t>NoSQL</a:t>
            </a:r>
          </a:p>
        </p:txBody>
      </p:sp>
      <p:sp>
        <p:nvSpPr>
          <p:cNvPr id="179" name="Google Shape;106;p22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140367" indent="-140367" defTabSz="457200">
              <a:lnSpc>
                <a:spcPct val="110000"/>
              </a:lnSpc>
              <a:buClrTx/>
              <a:buSzPct val="100000"/>
              <a:buFontTx/>
              <a:buChar char="•"/>
              <a:defRPr sz="1400" b="1">
                <a:solidFill>
                  <a:srgbClr val="22222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NoSQL</a:t>
            </a:r>
            <a:r>
              <a:rPr b="0"/>
              <a:t> 데이터베이스는 전통적인 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관계형 데이터베이스</a:t>
            </a:r>
            <a:r>
              <a:rPr b="0"/>
              <a:t> 보다 덜 제한적인 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일관성 모델</a:t>
            </a:r>
            <a:r>
              <a:rPr b="0"/>
              <a:t>을 이용하는 데이터의 저장 및 검색을 위한 매커니즘을 제공</a:t>
            </a:r>
          </a:p>
          <a:p>
            <a:pPr marL="140367" indent="-140367" defTabSz="457200">
              <a:lnSpc>
                <a:spcPct val="110000"/>
              </a:lnSpc>
              <a:buClrTx/>
              <a:buSzPct val="100000"/>
              <a:buFontTx/>
              <a:buChar char="•"/>
              <a:defRPr sz="1400">
                <a:solidFill>
                  <a:srgbClr val="22222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NoSQL 데이터베이스는 단순 검색 및 추가 작업을 위한 매우 최적화된 키 값 저장 공간</a:t>
            </a:r>
          </a:p>
          <a:p>
            <a:pPr marL="140367" indent="-140367" defTabSz="457200">
              <a:lnSpc>
                <a:spcPct val="110000"/>
              </a:lnSpc>
              <a:buClrTx/>
              <a:buSzPct val="100000"/>
              <a:buFontTx/>
              <a:buChar char="•"/>
              <a:defRPr sz="1400">
                <a:solidFill>
                  <a:srgbClr val="22222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NoSQL 데이터베이스는 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빅데이터</a:t>
            </a:r>
            <a:r>
              <a:t>와 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실시간 웹</a:t>
            </a:r>
            <a:r>
              <a:t> 애플리케이션의 상업적 이용에 널리 쓰임</a:t>
            </a:r>
          </a:p>
          <a:p>
            <a:pPr marL="140367" indent="-140367" defTabSz="457200">
              <a:lnSpc>
                <a:spcPct val="110000"/>
              </a:lnSpc>
              <a:buClrTx/>
              <a:buSzPct val="100000"/>
              <a:buFontTx/>
              <a:buChar char="•"/>
              <a:defRPr sz="1400">
                <a:solidFill>
                  <a:srgbClr val="0B008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/>
              </a:rPr>
              <a:t>SQL</a:t>
            </a:r>
            <a:r>
              <a:rPr>
                <a:solidFill>
                  <a:srgbClr val="222222"/>
                </a:solidFill>
              </a:rPr>
              <a:t> 계열 쿼리 언어를 사용할 수 있다는 사실을 강조한다는 면에서 "Not only SQL”로 불림</a:t>
            </a:r>
          </a:p>
          <a:p>
            <a:pPr marL="0" indent="0" defTabSz="457200">
              <a:lnSpc>
                <a:spcPct val="110000"/>
              </a:lnSpc>
              <a:spcBef>
                <a:spcPts val="700"/>
              </a:spcBef>
              <a:buSzTx/>
              <a:buNone/>
              <a:defRPr sz="1400">
                <a:solidFill>
                  <a:srgbClr val="222222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222222"/>
              </a:solidFill>
            </a:endParaRPr>
          </a:p>
          <a:p>
            <a:pPr indent="-317500" defTabSz="457200">
              <a:lnSpc>
                <a:spcPct val="110000"/>
              </a:lnSpc>
              <a:spcBef>
                <a:spcPts val="100"/>
              </a:spcBef>
              <a:buClr>
                <a:srgbClr val="222222"/>
              </a:buClr>
              <a:buSzPct val="100000"/>
              <a:buFont typeface="Helvetica"/>
              <a:buChar char="•"/>
              <a:defRPr sz="1400">
                <a:solidFill>
                  <a:srgbClr val="22222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컬럼: 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/>
              </a:rPr>
              <a:t>H베이스</a:t>
            </a:r>
            <a:r>
              <a:t>, 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8"/>
              </a:rPr>
              <a:t>아큐물로</a:t>
            </a:r>
          </a:p>
          <a:p>
            <a:pPr indent="-317500" defTabSz="457200">
              <a:lnSpc>
                <a:spcPct val="110000"/>
              </a:lnSpc>
              <a:spcBef>
                <a:spcPts val="100"/>
              </a:spcBef>
              <a:buClr>
                <a:srgbClr val="222222"/>
              </a:buClr>
              <a:buSzPct val="100000"/>
              <a:buFont typeface="Helvetica"/>
              <a:buChar char="•"/>
              <a:defRPr sz="1400">
                <a:solidFill>
                  <a:srgbClr val="22222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도큐먼트: 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9"/>
              </a:rPr>
              <a:t>몽고DB</a:t>
            </a:r>
            <a:r>
              <a:t>, 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0"/>
              </a:rPr>
              <a:t>카우치베이스</a:t>
            </a:r>
          </a:p>
          <a:p>
            <a:pPr indent="-317500" defTabSz="457200">
              <a:lnSpc>
                <a:spcPct val="110000"/>
              </a:lnSpc>
              <a:spcBef>
                <a:spcPts val="100"/>
              </a:spcBef>
              <a:buClr>
                <a:srgbClr val="222222"/>
              </a:buClr>
              <a:buSzPct val="100000"/>
              <a:buFont typeface="Helvetica"/>
              <a:buChar char="•"/>
              <a:defRPr sz="1400">
                <a:solidFill>
                  <a:srgbClr val="22222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키 값: 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1"/>
              </a:rPr>
              <a:t>다이나모</a:t>
            </a:r>
            <a:r>
              <a:t>, 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2"/>
              </a:rPr>
              <a:t>리악</a:t>
            </a:r>
            <a:r>
              <a:t>, 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3"/>
              </a:rPr>
              <a:t>레디스</a:t>
            </a:r>
            <a:r>
              <a:t>, 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4"/>
              </a:rPr>
              <a:t>캐시</a:t>
            </a:r>
            <a:r>
              <a:t>, 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5"/>
              </a:rPr>
              <a:t>프로젝트 볼드모트</a:t>
            </a:r>
          </a:p>
          <a:p>
            <a:pPr indent="-317500" defTabSz="457200">
              <a:lnSpc>
                <a:spcPct val="110000"/>
              </a:lnSpc>
              <a:spcBef>
                <a:spcPts val="100"/>
              </a:spcBef>
              <a:buClr>
                <a:srgbClr val="222222"/>
              </a:buClr>
              <a:buSzPct val="100000"/>
              <a:buFont typeface="Helvetica"/>
              <a:buChar char="•"/>
              <a:defRPr sz="1400">
                <a:solidFill>
                  <a:srgbClr val="22222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그래프: 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6"/>
              </a:rPr>
              <a:t>Neo4J</a:t>
            </a:r>
            <a:r>
              <a:t>, 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7"/>
              </a:rPr>
              <a:t>AgensGraph</a:t>
            </a:r>
            <a:r>
              <a:t>, 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8"/>
              </a:rPr>
              <a:t>알레그로그래프</a:t>
            </a:r>
            <a:r>
              <a:t>, 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9"/>
              </a:rPr>
              <a:t>버투오소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22;p2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13816">
              <a:defRPr sz="2400"/>
            </a:lvl1pPr>
          </a:lstStyle>
          <a:p>
            <a:r>
              <a:t>Maria DataBase 설치</a:t>
            </a:r>
          </a:p>
        </p:txBody>
      </p:sp>
      <p:sp>
        <p:nvSpPr>
          <p:cNvPr id="182" name="Google Shape;123;p25"/>
          <p:cNvSpPr txBox="1">
            <a:spLocks noGrp="1"/>
          </p:cNvSpPr>
          <p:nvPr>
            <p:ph type="body" idx="1"/>
          </p:nvPr>
        </p:nvSpPr>
        <p:spPr>
          <a:xfrm>
            <a:off x="311699" y="1152474"/>
            <a:ext cx="8520602" cy="375038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 defTabSz="841247">
              <a:spcBef>
                <a:spcPts val="1400"/>
              </a:spcBef>
              <a:buSzTx/>
              <a:buNone/>
              <a:defRPr sz="1600"/>
            </a:pPr>
            <a:r>
              <a:t>MySQL에서 Fork한 오픈소스기반 관계형 데이터베이스</a:t>
            </a:r>
          </a:p>
          <a:p>
            <a:pPr marL="0" indent="0" defTabSz="420623">
              <a:lnSpc>
                <a:spcPts val="3200"/>
              </a:lnSpc>
              <a:buSzTx/>
              <a:buNone/>
              <a:defRPr sz="1600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https://mariadb.com/</a:t>
            </a:r>
            <a:endParaRPr>
              <a:solidFill>
                <a:srgbClr val="0000EE"/>
              </a:solidFill>
            </a:endParaRPr>
          </a:p>
          <a:p>
            <a:pPr marL="0" indent="0" defTabSz="420623">
              <a:lnSpc>
                <a:spcPts val="3200"/>
              </a:lnSpc>
              <a:buSzTx/>
              <a:buNone/>
              <a:defRPr sz="160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</a:defRPr>
            </a:pPr>
            <a:endParaRPr>
              <a:solidFill>
                <a:srgbClr val="0000EE"/>
              </a:solidFill>
            </a:endParaRPr>
          </a:p>
          <a:p>
            <a:pPr marL="0" indent="0" defTabSz="420623">
              <a:lnSpc>
                <a:spcPts val="3200"/>
              </a:lnSpc>
              <a:buSzTx/>
              <a:buNone/>
              <a:defRPr sz="160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- 클라이언트용 SQL S/W : HeidiSQL(Window) or Sequel Pro(Mac)</a:t>
            </a:r>
          </a:p>
        </p:txBody>
      </p:sp>
      <p:pic>
        <p:nvPicPr>
          <p:cNvPr id="183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6400" y="2730500"/>
            <a:ext cx="3479800" cy="14859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+"/>
          <p:cNvSpPr txBox="1"/>
          <p:nvPr/>
        </p:nvSpPr>
        <p:spPr>
          <a:xfrm>
            <a:off x="4258754" y="3374757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+</a:t>
            </a:r>
          </a:p>
        </p:txBody>
      </p:sp>
      <p:pic>
        <p:nvPicPr>
          <p:cNvPr id="185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72609" y="2709903"/>
            <a:ext cx="2837612" cy="8064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83150" y="3630536"/>
            <a:ext cx="2816529" cy="11590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11;p23"/>
          <p:cNvSpPr txBox="1">
            <a:spLocks noGrp="1"/>
          </p:cNvSpPr>
          <p:nvPr>
            <p:ph type="title"/>
          </p:nvPr>
        </p:nvSpPr>
        <p:spPr>
          <a:xfrm>
            <a:off x="311699" y="2150848"/>
            <a:ext cx="8520602" cy="841802"/>
          </a:xfrm>
          <a:prstGeom prst="rect">
            <a:avLst/>
          </a:prstGeom>
        </p:spPr>
        <p:txBody>
          <a:bodyPr/>
          <a:lstStyle>
            <a:lvl1pPr defTabSz="539494">
              <a:defRPr sz="2100"/>
            </a:lvl1pPr>
          </a:lstStyle>
          <a:p>
            <a:r>
              <a:t>SQL 기초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16;p24"/>
          <p:cNvSpPr txBox="1">
            <a:spLocks noGrp="1"/>
          </p:cNvSpPr>
          <p:nvPr>
            <p:ph type="title"/>
          </p:nvPr>
        </p:nvSpPr>
        <p:spPr>
          <a:xfrm>
            <a:off x="311699" y="362085"/>
            <a:ext cx="8520602" cy="572702"/>
          </a:xfrm>
          <a:prstGeom prst="rect">
            <a:avLst/>
          </a:prstGeom>
        </p:spPr>
        <p:txBody>
          <a:bodyPr/>
          <a:lstStyle>
            <a:lvl1pPr defTabSz="813816">
              <a:defRPr sz="2400"/>
            </a:lvl1pPr>
          </a:lstStyle>
          <a:p>
            <a:r>
              <a:t>SQL명령어</a:t>
            </a:r>
          </a:p>
        </p:txBody>
      </p:sp>
      <p:grpSp>
        <p:nvGrpSpPr>
          <p:cNvPr id="194" name="그룹"/>
          <p:cNvGrpSpPr/>
          <p:nvPr/>
        </p:nvGrpSpPr>
        <p:grpSpPr>
          <a:xfrm>
            <a:off x="1956723" y="274094"/>
            <a:ext cx="7162966" cy="4817572"/>
            <a:chOff x="0" y="0"/>
            <a:chExt cx="7162965" cy="4817570"/>
          </a:xfrm>
        </p:grpSpPr>
        <p:pic>
          <p:nvPicPr>
            <p:cNvPr id="191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7162966" cy="48175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2" name="직사각형"/>
            <p:cNvSpPr/>
            <p:nvPr/>
          </p:nvSpPr>
          <p:spPr>
            <a:xfrm>
              <a:off x="93419" y="376455"/>
              <a:ext cx="6976128" cy="1089140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pic>
          <p:nvPicPr>
            <p:cNvPr id="193" name="직사각형 직사각형" descr="직사각형 직사각형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642047" y="320751"/>
              <a:ext cx="5493608" cy="3978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22;p2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13816">
              <a:defRPr sz="2400"/>
            </a:lvl1pPr>
          </a:lstStyle>
          <a:p>
            <a:r>
              <a:t>데이터 조회 - 기본형</a:t>
            </a:r>
          </a:p>
        </p:txBody>
      </p:sp>
      <p:sp>
        <p:nvSpPr>
          <p:cNvPr id="197" name="Google Shape;123;p2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ctr"/>
          <a:lstStyle/>
          <a:p>
            <a:pPr marL="0" indent="0" algn="ctr" defTabSz="233857">
              <a:lnSpc>
                <a:spcPts val="2000"/>
              </a:lnSpc>
              <a:buSzTx/>
              <a:buNone/>
              <a:defRPr sz="198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column1</a:t>
            </a:r>
            <a:r>
              <a:rPr>
                <a:solidFill>
                  <a:srgbClr val="000000"/>
                </a:solidFill>
              </a:rPr>
              <a:t>,</a:t>
            </a:r>
            <a:r>
              <a:rPr i="1">
                <a:solidFill>
                  <a:srgbClr val="000000"/>
                </a:solidFill>
              </a:rPr>
              <a:t> column2, ...</a:t>
            </a:r>
            <a:endParaRPr>
              <a:solidFill>
                <a:srgbClr val="000000"/>
              </a:solidFill>
            </a:endParaRPr>
          </a:p>
          <a:p>
            <a:pPr marL="0" indent="0" algn="ctr" defTabSz="233857">
              <a:lnSpc>
                <a:spcPts val="2000"/>
              </a:lnSpc>
              <a:buSzTx/>
              <a:buNone/>
              <a:defRPr sz="198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table_name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marL="0" indent="0" algn="ctr" defTabSz="233857">
              <a:lnSpc>
                <a:spcPts val="2000"/>
              </a:lnSpc>
              <a:buSzTx/>
              <a:buNone/>
              <a:defRPr sz="19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solidFill>
                <a:srgbClr val="000000"/>
              </a:solidFill>
            </a:endParaRPr>
          </a:p>
          <a:p>
            <a:pPr marL="0" indent="0" algn="ctr" defTabSz="233857">
              <a:lnSpc>
                <a:spcPts val="2000"/>
              </a:lnSpc>
              <a:buSzTx/>
              <a:buNone/>
              <a:defRPr sz="198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column_name</a:t>
            </a:r>
            <a:r>
              <a:rPr>
                <a:solidFill>
                  <a:srgbClr val="000000"/>
                </a:solidFill>
              </a:rPr>
              <a:t> </a:t>
            </a:r>
            <a:r>
              <a:t>AS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alias_name</a:t>
            </a:r>
            <a:endParaRPr>
              <a:solidFill>
                <a:srgbClr val="000000"/>
              </a:solidFill>
            </a:endParaRPr>
          </a:p>
          <a:p>
            <a:pPr marL="0" indent="0" algn="ctr" defTabSz="233857">
              <a:lnSpc>
                <a:spcPts val="2000"/>
              </a:lnSpc>
              <a:buSzTx/>
              <a:buNone/>
              <a:defRPr sz="198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table_name;</a:t>
            </a:r>
            <a:endParaRPr>
              <a:solidFill>
                <a:srgbClr val="000000"/>
              </a:solidFill>
            </a:endParaRPr>
          </a:p>
          <a:p>
            <a:pPr marL="0" indent="0" algn="ctr" defTabSz="233857">
              <a:lnSpc>
                <a:spcPts val="2000"/>
              </a:lnSpc>
              <a:buSzTx/>
              <a:buNone/>
              <a:defRPr sz="19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solidFill>
                <a:srgbClr val="000000"/>
              </a:solidFill>
            </a:endParaRPr>
          </a:p>
          <a:p>
            <a:pPr marL="0" indent="0" algn="ctr" defTabSz="233857">
              <a:lnSpc>
                <a:spcPts val="2000"/>
              </a:lnSpc>
              <a:buSzTx/>
              <a:buNone/>
              <a:defRPr sz="198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column_name(s)</a:t>
            </a:r>
            <a:endParaRPr>
              <a:solidFill>
                <a:srgbClr val="000000"/>
              </a:solidFill>
            </a:endParaRPr>
          </a:p>
          <a:p>
            <a:pPr marL="0" indent="0" algn="ctr" defTabSz="233857">
              <a:lnSpc>
                <a:spcPts val="2000"/>
              </a:lnSpc>
              <a:buSzTx/>
              <a:buNone/>
              <a:defRPr sz="198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table_name </a:t>
            </a:r>
            <a:r>
              <a:t>AS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alias_name;</a:t>
            </a:r>
          </a:p>
          <a:p>
            <a:pPr marL="0" indent="0" algn="ctr" defTabSz="233857">
              <a:lnSpc>
                <a:spcPts val="2000"/>
              </a:lnSpc>
              <a:buSzTx/>
              <a:buNone/>
              <a:defRPr sz="1980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i="1">
              <a:solidFill>
                <a:srgbClr val="000000"/>
              </a:solidFill>
            </a:endParaRPr>
          </a:p>
          <a:p>
            <a:pPr marL="0" indent="0" algn="ctr" defTabSz="233857">
              <a:lnSpc>
                <a:spcPts val="2000"/>
              </a:lnSpc>
              <a:buSzTx/>
              <a:buNone/>
              <a:defRPr sz="198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column_name(s)</a:t>
            </a:r>
            <a:endParaRPr>
              <a:solidFill>
                <a:srgbClr val="000000"/>
              </a:solidFill>
            </a:endParaRPr>
          </a:p>
          <a:p>
            <a:pPr marL="0" indent="0" algn="ctr" defTabSz="233857">
              <a:lnSpc>
                <a:spcPts val="2000"/>
              </a:lnSpc>
              <a:buSzTx/>
              <a:buNone/>
              <a:defRPr sz="198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table_name</a:t>
            </a:r>
            <a:endParaRPr>
              <a:solidFill>
                <a:srgbClr val="000000"/>
              </a:solidFill>
            </a:endParaRPr>
          </a:p>
          <a:p>
            <a:pPr marL="0" indent="0" algn="ctr" defTabSz="233857">
              <a:lnSpc>
                <a:spcPts val="2000"/>
              </a:lnSpc>
              <a:buSzTx/>
              <a:buNone/>
              <a:defRPr sz="198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column_name </a:t>
            </a:r>
            <a:r>
              <a:t>BETWEEN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value1</a:t>
            </a:r>
            <a:r>
              <a:rPr>
                <a:solidFill>
                  <a:srgbClr val="000000"/>
                </a:solidFill>
              </a:rPr>
              <a:t> </a:t>
            </a:r>
            <a:r>
              <a:t>AND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value2;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77;p17"/>
          <p:cNvSpPr txBox="1">
            <a:spLocks noGrp="1"/>
          </p:cNvSpPr>
          <p:nvPr>
            <p:ph type="title"/>
          </p:nvPr>
        </p:nvSpPr>
        <p:spPr>
          <a:xfrm>
            <a:off x="311699" y="2150848"/>
            <a:ext cx="8520602" cy="841802"/>
          </a:xfrm>
          <a:prstGeom prst="rect">
            <a:avLst/>
          </a:prstGeom>
        </p:spPr>
        <p:txBody>
          <a:bodyPr/>
          <a:lstStyle/>
          <a:p>
            <a:r>
              <a:t>데이터의 종류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22;p2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13816">
              <a:defRPr sz="2400"/>
            </a:lvl1pPr>
          </a:lstStyle>
          <a:p>
            <a:r>
              <a:t>데이터 조회 - Wildcard</a:t>
            </a:r>
          </a:p>
        </p:txBody>
      </p:sp>
      <p:sp>
        <p:nvSpPr>
          <p:cNvPr id="200" name="Google Shape;123;p2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ctr"/>
          <a:lstStyle/>
          <a:p>
            <a:pPr marL="0" indent="0" algn="ctr" defTabSz="257997">
              <a:lnSpc>
                <a:spcPts val="2200"/>
              </a:lnSpc>
              <a:buSzTx/>
              <a:buNone/>
              <a:defRPr sz="2109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* </a:t>
            </a:r>
            <a:r>
              <a:t>FROM</a:t>
            </a:r>
            <a:r>
              <a:rPr>
                <a:solidFill>
                  <a:srgbClr val="000000"/>
                </a:solidFill>
              </a:rPr>
              <a:t> Customers</a:t>
            </a:r>
          </a:p>
          <a:p>
            <a:pPr marL="0" indent="0" algn="ctr" defTabSz="257997">
              <a:lnSpc>
                <a:spcPts val="2200"/>
              </a:lnSpc>
              <a:buSzTx/>
              <a:buNone/>
              <a:defRPr sz="2109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</a:t>
            </a:r>
            <a:r>
              <a:rPr>
                <a:solidFill>
                  <a:srgbClr val="000000"/>
                </a:solidFill>
              </a:rPr>
              <a:t> City </a:t>
            </a:r>
            <a:r>
              <a:t>LIKE</a:t>
            </a:r>
            <a:r>
              <a:rPr>
                <a:solidFill>
                  <a:srgbClr val="000000"/>
                </a:solidFill>
              </a:rPr>
              <a:t> </a:t>
            </a:r>
            <a:r>
              <a:rPr>
                <a:solidFill>
                  <a:srgbClr val="A52A2A"/>
                </a:solidFill>
              </a:rPr>
              <a:t>‘ber%'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marL="0" indent="0" algn="ctr" defTabSz="257997">
              <a:lnSpc>
                <a:spcPts val="2200"/>
              </a:lnSpc>
              <a:buSzTx/>
              <a:buNone/>
              <a:defRPr sz="2109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solidFill>
                <a:srgbClr val="000000"/>
              </a:solidFill>
            </a:endParaRPr>
          </a:p>
          <a:p>
            <a:pPr marL="0" indent="0" algn="ctr" defTabSz="257997">
              <a:lnSpc>
                <a:spcPts val="2200"/>
              </a:lnSpc>
              <a:buSzTx/>
              <a:buNone/>
              <a:defRPr sz="2109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* </a:t>
            </a:r>
            <a:r>
              <a:t>FROM</a:t>
            </a:r>
            <a:r>
              <a:rPr>
                <a:solidFill>
                  <a:srgbClr val="000000"/>
                </a:solidFill>
              </a:rPr>
              <a:t> Customers</a:t>
            </a:r>
          </a:p>
          <a:p>
            <a:pPr marL="0" indent="0" algn="ctr" defTabSz="257997">
              <a:lnSpc>
                <a:spcPts val="2200"/>
              </a:lnSpc>
              <a:buSzTx/>
              <a:buNone/>
              <a:defRPr sz="2109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</a:t>
            </a:r>
            <a:r>
              <a:rPr>
                <a:solidFill>
                  <a:srgbClr val="000000"/>
                </a:solidFill>
              </a:rPr>
              <a:t> City </a:t>
            </a:r>
            <a:r>
              <a:t>LIKE</a:t>
            </a:r>
            <a:r>
              <a:rPr>
                <a:solidFill>
                  <a:srgbClr val="000000"/>
                </a:solidFill>
              </a:rPr>
              <a:t> </a:t>
            </a:r>
            <a:r>
              <a:rPr>
                <a:solidFill>
                  <a:srgbClr val="A52A2A"/>
                </a:solidFill>
              </a:rPr>
              <a:t>‘%es%'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marL="0" indent="0" algn="ctr" defTabSz="257997">
              <a:lnSpc>
                <a:spcPts val="2200"/>
              </a:lnSpc>
              <a:buSzTx/>
              <a:buNone/>
              <a:defRPr sz="2109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solidFill>
                <a:srgbClr val="000000"/>
              </a:solidFill>
            </a:endParaRPr>
          </a:p>
          <a:p>
            <a:pPr marL="0" indent="0" algn="ctr" defTabSz="257997">
              <a:lnSpc>
                <a:spcPts val="2200"/>
              </a:lnSpc>
              <a:buSzTx/>
              <a:buNone/>
              <a:defRPr sz="2109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* </a:t>
            </a:r>
            <a:r>
              <a:t>FROM</a:t>
            </a:r>
            <a:r>
              <a:rPr>
                <a:solidFill>
                  <a:srgbClr val="000000"/>
                </a:solidFill>
              </a:rPr>
              <a:t> Customers</a:t>
            </a:r>
          </a:p>
          <a:p>
            <a:pPr marL="0" indent="0" algn="ctr" defTabSz="257997">
              <a:lnSpc>
                <a:spcPts val="2200"/>
              </a:lnSpc>
              <a:buSzTx/>
              <a:buNone/>
              <a:defRPr sz="2109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</a:t>
            </a:r>
            <a:r>
              <a:rPr>
                <a:solidFill>
                  <a:srgbClr val="000000"/>
                </a:solidFill>
              </a:rPr>
              <a:t> City </a:t>
            </a:r>
            <a:r>
              <a:t>LIKE</a:t>
            </a:r>
            <a:r>
              <a:rPr>
                <a:solidFill>
                  <a:srgbClr val="000000"/>
                </a:solidFill>
              </a:rPr>
              <a:t> </a:t>
            </a:r>
            <a:r>
              <a:rPr>
                <a:solidFill>
                  <a:srgbClr val="A52A2A"/>
                </a:solidFill>
              </a:rPr>
              <a:t>‘_ondon'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marL="0" indent="0" algn="ctr" defTabSz="257997">
              <a:lnSpc>
                <a:spcPts val="2200"/>
              </a:lnSpc>
              <a:buSzTx/>
              <a:buNone/>
              <a:defRPr sz="2109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solidFill>
                <a:srgbClr val="000000"/>
              </a:solidFill>
            </a:endParaRPr>
          </a:p>
          <a:p>
            <a:pPr marL="0" indent="0" algn="ctr" defTabSz="257997">
              <a:lnSpc>
                <a:spcPts val="2200"/>
              </a:lnSpc>
              <a:buSzTx/>
              <a:buNone/>
              <a:defRPr sz="2109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* </a:t>
            </a:r>
            <a:r>
              <a:t>FROM</a:t>
            </a:r>
            <a:r>
              <a:rPr>
                <a:solidFill>
                  <a:srgbClr val="000000"/>
                </a:solidFill>
              </a:rPr>
              <a:t> Customers</a:t>
            </a:r>
          </a:p>
          <a:p>
            <a:pPr marL="0" indent="0" algn="ctr" defTabSz="257997">
              <a:lnSpc>
                <a:spcPts val="2200"/>
              </a:lnSpc>
              <a:buSzTx/>
              <a:buNone/>
              <a:defRPr sz="2109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</a:t>
            </a:r>
            <a:r>
              <a:rPr>
                <a:solidFill>
                  <a:srgbClr val="000000"/>
                </a:solidFill>
              </a:rPr>
              <a:t> City </a:t>
            </a:r>
            <a:r>
              <a:t>LIKE</a:t>
            </a:r>
            <a:r>
              <a:rPr>
                <a:solidFill>
                  <a:srgbClr val="000000"/>
                </a:solidFill>
              </a:rPr>
              <a:t> </a:t>
            </a:r>
            <a:r>
              <a:rPr>
                <a:solidFill>
                  <a:srgbClr val="A52A2A"/>
                </a:solidFill>
              </a:rPr>
              <a:t>'L_n_on'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122;p2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13816">
              <a:defRPr sz="2400"/>
            </a:lvl1pPr>
          </a:lstStyle>
          <a:p>
            <a:r>
              <a:t>데이터 조회 - Wildcard</a:t>
            </a:r>
          </a:p>
        </p:txBody>
      </p:sp>
      <p:sp>
        <p:nvSpPr>
          <p:cNvPr id="203" name="Google Shape;123;p2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ctr"/>
          <a:lstStyle/>
          <a:p>
            <a:pPr marL="0" indent="0" algn="ctr" defTabSz="352043">
              <a:lnSpc>
                <a:spcPts val="3100"/>
              </a:lnSpc>
              <a:buSzTx/>
              <a:buNone/>
              <a:defRPr sz="154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* </a:t>
            </a:r>
            <a:r>
              <a:t>FROM</a:t>
            </a:r>
            <a:r>
              <a:rPr>
                <a:solidFill>
                  <a:srgbClr val="000000"/>
                </a:solidFill>
              </a:rPr>
              <a:t> Customers</a:t>
            </a:r>
          </a:p>
          <a:p>
            <a:pPr marL="0" indent="0" algn="ctr" defTabSz="352043">
              <a:lnSpc>
                <a:spcPts val="3100"/>
              </a:lnSpc>
              <a:buSzTx/>
              <a:buNone/>
              <a:defRPr sz="154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</a:t>
            </a:r>
            <a:r>
              <a:rPr>
                <a:solidFill>
                  <a:srgbClr val="000000"/>
                </a:solidFill>
              </a:rPr>
              <a:t> City </a:t>
            </a:r>
            <a:r>
              <a:t>LIKE</a:t>
            </a:r>
            <a:r>
              <a:rPr>
                <a:solidFill>
                  <a:srgbClr val="000000"/>
                </a:solidFill>
              </a:rPr>
              <a:t> </a:t>
            </a:r>
            <a:r>
              <a:rPr>
                <a:solidFill>
                  <a:srgbClr val="A52A2A"/>
                </a:solidFill>
              </a:rPr>
              <a:t>‘[bsp]%'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marL="0" indent="0" algn="ctr" defTabSz="352043">
              <a:lnSpc>
                <a:spcPts val="3100"/>
              </a:lnSpc>
              <a:buSzTx/>
              <a:buNone/>
              <a:defRPr sz="154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solidFill>
                <a:srgbClr val="000000"/>
              </a:solidFill>
            </a:endParaRPr>
          </a:p>
          <a:p>
            <a:pPr marL="0" indent="0" algn="ctr" defTabSz="352043">
              <a:lnSpc>
                <a:spcPts val="3100"/>
              </a:lnSpc>
              <a:buSzTx/>
              <a:buNone/>
              <a:defRPr sz="154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* </a:t>
            </a:r>
            <a:r>
              <a:t>FROM</a:t>
            </a:r>
            <a:r>
              <a:rPr>
                <a:solidFill>
                  <a:srgbClr val="000000"/>
                </a:solidFill>
              </a:rPr>
              <a:t> Customers</a:t>
            </a:r>
          </a:p>
          <a:p>
            <a:pPr marL="0" indent="0" algn="ctr" defTabSz="352043">
              <a:lnSpc>
                <a:spcPts val="3100"/>
              </a:lnSpc>
              <a:buSzTx/>
              <a:buNone/>
              <a:defRPr sz="154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</a:t>
            </a:r>
            <a:r>
              <a:rPr>
                <a:solidFill>
                  <a:srgbClr val="000000"/>
                </a:solidFill>
              </a:rPr>
              <a:t> City </a:t>
            </a:r>
            <a:r>
              <a:t>LIKE</a:t>
            </a:r>
            <a:r>
              <a:rPr>
                <a:solidFill>
                  <a:srgbClr val="000000"/>
                </a:solidFill>
              </a:rPr>
              <a:t> </a:t>
            </a:r>
            <a:r>
              <a:rPr>
                <a:solidFill>
                  <a:srgbClr val="A52A2A"/>
                </a:solidFill>
              </a:rPr>
              <a:t>‘[a-c]%’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marL="0" indent="0" algn="ctr" defTabSz="352043">
              <a:lnSpc>
                <a:spcPts val="3100"/>
              </a:lnSpc>
              <a:buSzTx/>
              <a:buNone/>
              <a:defRPr sz="15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solidFill>
                <a:srgbClr val="000000"/>
              </a:solidFill>
            </a:endParaRPr>
          </a:p>
          <a:p>
            <a:pPr marL="0" indent="0" algn="ctr" defTabSz="352043">
              <a:lnSpc>
                <a:spcPts val="3100"/>
              </a:lnSpc>
              <a:buSzTx/>
              <a:buNone/>
              <a:defRPr sz="154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* </a:t>
            </a:r>
            <a:r>
              <a:t>FROM</a:t>
            </a:r>
            <a:r>
              <a:rPr>
                <a:solidFill>
                  <a:srgbClr val="000000"/>
                </a:solidFill>
              </a:rPr>
              <a:t> Customers</a:t>
            </a:r>
          </a:p>
          <a:p>
            <a:pPr marL="0" indent="0" algn="ctr" defTabSz="352043">
              <a:lnSpc>
                <a:spcPts val="3100"/>
              </a:lnSpc>
              <a:buSzTx/>
              <a:buNone/>
              <a:defRPr sz="154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</a:t>
            </a:r>
            <a:r>
              <a:rPr>
                <a:solidFill>
                  <a:srgbClr val="000000"/>
                </a:solidFill>
              </a:rPr>
              <a:t> City </a:t>
            </a:r>
            <a:r>
              <a:t>NOT</a:t>
            </a:r>
            <a:r>
              <a:rPr>
                <a:solidFill>
                  <a:srgbClr val="000000"/>
                </a:solidFill>
              </a:rPr>
              <a:t> </a:t>
            </a:r>
            <a:r>
              <a:t>LIKE</a:t>
            </a:r>
            <a:r>
              <a:rPr>
                <a:solidFill>
                  <a:srgbClr val="000000"/>
                </a:solidFill>
              </a:rPr>
              <a:t> </a:t>
            </a:r>
            <a:r>
              <a:rPr>
                <a:solidFill>
                  <a:srgbClr val="A52A2A"/>
                </a:solidFill>
              </a:rPr>
              <a:t>‘[bsp]%'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122;p2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13816">
              <a:defRPr sz="2400"/>
            </a:lvl1pPr>
          </a:lstStyle>
          <a:p>
            <a:r>
              <a:t>데이터 필터링과 검색, 조건</a:t>
            </a:r>
          </a:p>
        </p:txBody>
      </p:sp>
      <p:sp>
        <p:nvSpPr>
          <p:cNvPr id="206" name="Google Shape;123;p2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ctr"/>
          <a:lstStyle/>
          <a:p>
            <a:pPr marL="0" indent="0" algn="ctr" defTabSz="402336">
              <a:lnSpc>
                <a:spcPts val="3600"/>
              </a:lnSpc>
              <a:buSzTx/>
              <a:buNone/>
              <a:defRPr sz="2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column1</a:t>
            </a:r>
            <a:r>
              <a:rPr>
                <a:solidFill>
                  <a:srgbClr val="000000"/>
                </a:solidFill>
              </a:rPr>
              <a:t>,</a:t>
            </a:r>
            <a:r>
              <a:rPr i="1">
                <a:solidFill>
                  <a:srgbClr val="000000"/>
                </a:solidFill>
              </a:rPr>
              <a:t> column2, ...</a:t>
            </a:r>
            <a:endParaRPr>
              <a:solidFill>
                <a:srgbClr val="000000"/>
              </a:solidFill>
            </a:endParaRPr>
          </a:p>
          <a:p>
            <a:pPr marL="0" indent="0" algn="ctr" defTabSz="402336">
              <a:lnSpc>
                <a:spcPts val="3600"/>
              </a:lnSpc>
              <a:buSzTx/>
              <a:buNone/>
              <a:defRPr sz="2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table_name</a:t>
            </a:r>
            <a:endParaRPr>
              <a:solidFill>
                <a:srgbClr val="000000"/>
              </a:solidFill>
            </a:endParaRPr>
          </a:p>
          <a:p>
            <a:pPr marL="0" indent="0" algn="ctr" defTabSz="402336">
              <a:lnSpc>
                <a:spcPts val="3600"/>
              </a:lnSpc>
              <a:buSzTx/>
              <a:buNone/>
              <a:defRPr sz="2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condition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marL="0" indent="0" algn="ctr" defTabSz="402336">
              <a:lnSpc>
                <a:spcPts val="3600"/>
              </a:lnSpc>
              <a:buSzTx/>
              <a:buNone/>
              <a:defRPr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solidFill>
                <a:srgbClr val="000000"/>
              </a:solidFill>
            </a:endParaRPr>
          </a:p>
          <a:p>
            <a:pPr marL="0" indent="0" algn="ctr" defTabSz="402336">
              <a:lnSpc>
                <a:spcPts val="3600"/>
              </a:lnSpc>
              <a:buSzTx/>
              <a:buNone/>
              <a:defRPr sz="2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column1, column2, ...</a:t>
            </a:r>
            <a:endParaRPr>
              <a:solidFill>
                <a:srgbClr val="000000"/>
              </a:solidFill>
            </a:endParaRPr>
          </a:p>
          <a:p>
            <a:pPr marL="0" indent="0" algn="ctr" defTabSz="402336">
              <a:lnSpc>
                <a:spcPts val="3600"/>
              </a:lnSpc>
              <a:buSzTx/>
              <a:buNone/>
              <a:defRPr sz="2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table_name</a:t>
            </a:r>
            <a:endParaRPr>
              <a:solidFill>
                <a:srgbClr val="000000"/>
              </a:solidFill>
            </a:endParaRPr>
          </a:p>
          <a:p>
            <a:pPr marL="0" indent="0" algn="ctr" defTabSz="402336">
              <a:lnSpc>
                <a:spcPts val="3600"/>
              </a:lnSpc>
              <a:buSzTx/>
              <a:buNone/>
              <a:defRPr sz="2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columnN</a:t>
            </a:r>
            <a:r>
              <a:rPr>
                <a:solidFill>
                  <a:srgbClr val="000000"/>
                </a:solidFill>
              </a:rPr>
              <a:t> </a:t>
            </a:r>
            <a:r>
              <a:t>LIKE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pattern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122;p2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13816">
              <a:defRPr sz="2400"/>
            </a:lvl1pPr>
          </a:lstStyle>
          <a:p>
            <a:r>
              <a:t>데이터 최상위</a:t>
            </a:r>
          </a:p>
        </p:txBody>
      </p:sp>
      <p:sp>
        <p:nvSpPr>
          <p:cNvPr id="209" name="Google Shape;123;p2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ctr"/>
          <a:lstStyle/>
          <a:p>
            <a:pPr marL="0" indent="0" algn="ctr" defTabSz="457200">
              <a:lnSpc>
                <a:spcPts val="4800"/>
              </a:lnSpc>
              <a:buSzTx/>
              <a:buNone/>
              <a:defRPr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[MYSQL]</a:t>
            </a:r>
          </a:p>
          <a:p>
            <a:pPr marL="0" indent="0" algn="ctr" defTabSz="457200">
              <a:lnSpc>
                <a:spcPts val="4800"/>
              </a:lnSpc>
              <a:buSzTx/>
              <a:buNone/>
              <a:defRPr sz="26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column_name(s)</a:t>
            </a:r>
            <a:endParaRPr>
              <a:solidFill>
                <a:srgbClr val="000000"/>
              </a:solidFill>
            </a:endParaRPr>
          </a:p>
          <a:p>
            <a:pPr marL="0" indent="0" algn="ctr" defTabSz="457200">
              <a:lnSpc>
                <a:spcPts val="4800"/>
              </a:lnSpc>
              <a:buSzTx/>
              <a:buNone/>
              <a:defRPr sz="26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table_name</a:t>
            </a:r>
          </a:p>
          <a:p>
            <a:pPr marL="0" indent="0" algn="ctr" defTabSz="457200">
              <a:lnSpc>
                <a:spcPts val="4800"/>
              </a:lnSpc>
              <a:buSzTx/>
              <a:buNone/>
              <a:defRPr sz="26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condition</a:t>
            </a:r>
            <a:endParaRPr>
              <a:solidFill>
                <a:srgbClr val="000000"/>
              </a:solidFill>
            </a:endParaRPr>
          </a:p>
          <a:p>
            <a:pPr marL="0" indent="0" algn="ctr" defTabSz="457200">
              <a:lnSpc>
                <a:spcPts val="4800"/>
              </a:lnSpc>
              <a:buSzTx/>
              <a:buNone/>
              <a:defRPr sz="26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LIMIT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number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122;p2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13816">
              <a:defRPr sz="2400"/>
            </a:lvl1pPr>
          </a:lstStyle>
          <a:p>
            <a:r>
              <a:t>데이터 최상위</a:t>
            </a:r>
          </a:p>
        </p:txBody>
      </p:sp>
      <p:sp>
        <p:nvSpPr>
          <p:cNvPr id="212" name="Google Shape;123;p2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ctr"/>
          <a:lstStyle/>
          <a:p>
            <a:pPr marL="0" indent="0" algn="ctr" defTabSz="263346">
              <a:lnSpc>
                <a:spcPts val="2700"/>
              </a:lnSpc>
              <a:buSzTx/>
              <a:buNone/>
              <a:defRPr sz="2040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[MSSQL}</a:t>
            </a:r>
          </a:p>
          <a:p>
            <a:pPr marL="0" indent="0" algn="ctr" defTabSz="263346">
              <a:lnSpc>
                <a:spcPts val="2700"/>
              </a:lnSpc>
              <a:buSzTx/>
              <a:buNone/>
              <a:defRPr sz="204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</a:t>
            </a:r>
            <a:r>
              <a:t>TOP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number</a:t>
            </a:r>
            <a:r>
              <a:rPr>
                <a:solidFill>
                  <a:srgbClr val="000000"/>
                </a:solidFill>
              </a:rPr>
              <a:t>|</a:t>
            </a:r>
            <a:r>
              <a:rPr i="1"/>
              <a:t>percent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column_name(s)</a:t>
            </a:r>
            <a:endParaRPr>
              <a:solidFill>
                <a:srgbClr val="000000"/>
              </a:solidFill>
            </a:endParaRPr>
          </a:p>
          <a:p>
            <a:pPr marL="0" indent="0" algn="ctr" defTabSz="263346">
              <a:lnSpc>
                <a:spcPts val="2700"/>
              </a:lnSpc>
              <a:buSzTx/>
              <a:buNone/>
              <a:defRPr sz="204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table_name</a:t>
            </a:r>
          </a:p>
          <a:p>
            <a:pPr marL="0" indent="0" algn="ctr" defTabSz="263346">
              <a:lnSpc>
                <a:spcPts val="2700"/>
              </a:lnSpc>
              <a:buSzTx/>
              <a:buNone/>
              <a:defRPr sz="204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condition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marL="0" indent="0" algn="ctr" defTabSz="263346">
              <a:lnSpc>
                <a:spcPts val="2700"/>
              </a:lnSpc>
              <a:buSzTx/>
              <a:buNone/>
              <a:defRPr sz="2040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solidFill>
                <a:srgbClr val="000000"/>
              </a:solidFill>
            </a:endParaRPr>
          </a:p>
          <a:p>
            <a:pPr marL="0" indent="0" algn="ctr" defTabSz="263346">
              <a:lnSpc>
                <a:spcPts val="2700"/>
              </a:lnSpc>
              <a:buSzTx/>
              <a:buNone/>
              <a:defRPr sz="2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[ORACLE]</a:t>
            </a:r>
          </a:p>
          <a:p>
            <a:pPr marL="0" indent="0" algn="ctr" defTabSz="263346">
              <a:lnSpc>
                <a:spcPts val="2700"/>
              </a:lnSpc>
              <a:buSzTx/>
              <a:buNone/>
              <a:defRPr sz="204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column_name(s)</a:t>
            </a:r>
            <a:endParaRPr>
              <a:solidFill>
                <a:srgbClr val="000000"/>
              </a:solidFill>
            </a:endParaRPr>
          </a:p>
          <a:p>
            <a:pPr marL="0" indent="0" algn="ctr" defTabSz="263346">
              <a:lnSpc>
                <a:spcPts val="2700"/>
              </a:lnSpc>
              <a:buSzTx/>
              <a:buNone/>
              <a:defRPr sz="204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table_name</a:t>
            </a:r>
            <a:endParaRPr>
              <a:solidFill>
                <a:srgbClr val="000000"/>
              </a:solidFill>
            </a:endParaRPr>
          </a:p>
          <a:p>
            <a:pPr marL="0" indent="0" algn="ctr" defTabSz="263346">
              <a:lnSpc>
                <a:spcPts val="2700"/>
              </a:lnSpc>
              <a:buSzTx/>
              <a:buNone/>
              <a:defRPr sz="204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</a:t>
            </a:r>
            <a:r>
              <a:rPr>
                <a:solidFill>
                  <a:srgbClr val="000000"/>
                </a:solidFill>
              </a:rPr>
              <a:t> ROWNUM &lt;= </a:t>
            </a:r>
            <a:r>
              <a:rPr i="1">
                <a:solidFill>
                  <a:srgbClr val="000000"/>
                </a:solidFill>
              </a:rPr>
              <a:t>number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122;p2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13816">
              <a:defRPr sz="2400"/>
            </a:lvl1pPr>
          </a:lstStyle>
          <a:p>
            <a:r>
              <a:t>데이터 중복 처리</a:t>
            </a:r>
          </a:p>
        </p:txBody>
      </p:sp>
      <p:sp>
        <p:nvSpPr>
          <p:cNvPr id="215" name="Google Shape;123;p2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ctr"/>
          <a:lstStyle/>
          <a:p>
            <a:pPr marL="0" indent="0" algn="ctr" defTabSz="457200">
              <a:lnSpc>
                <a:spcPts val="4500"/>
              </a:lnSpc>
              <a:buSzTx/>
              <a:buNone/>
              <a:defRPr sz="2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</a:t>
            </a:r>
            <a:r>
              <a:t>DISTINCT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column1</a:t>
            </a:r>
            <a:r>
              <a:rPr>
                <a:solidFill>
                  <a:srgbClr val="000000"/>
                </a:solidFill>
              </a:rPr>
              <a:t>,</a:t>
            </a:r>
            <a:r>
              <a:rPr i="1">
                <a:solidFill>
                  <a:srgbClr val="000000"/>
                </a:solidFill>
              </a:rPr>
              <a:t> column2, ...</a:t>
            </a:r>
            <a:endParaRPr>
              <a:solidFill>
                <a:srgbClr val="000000"/>
              </a:solidFill>
            </a:endParaRPr>
          </a:p>
          <a:p>
            <a:pPr marL="0" indent="0" algn="ctr" defTabSz="457200">
              <a:lnSpc>
                <a:spcPts val="4500"/>
              </a:lnSpc>
              <a:buSzTx/>
              <a:buNone/>
              <a:defRPr sz="2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table_name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122;p2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13816">
              <a:defRPr sz="2400"/>
            </a:lvl1pPr>
          </a:lstStyle>
          <a:p>
            <a:r>
              <a:t>데이터 정렬</a:t>
            </a:r>
          </a:p>
        </p:txBody>
      </p:sp>
      <p:sp>
        <p:nvSpPr>
          <p:cNvPr id="218" name="Google Shape;123;p2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ctr"/>
          <a:lstStyle/>
          <a:p>
            <a:pPr marL="0" indent="0" algn="ctr" defTabSz="457200">
              <a:lnSpc>
                <a:spcPts val="4100"/>
              </a:lnSpc>
              <a:buSzTx/>
              <a:buNone/>
              <a:defRPr sz="2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column1</a:t>
            </a:r>
            <a:r>
              <a:rPr>
                <a:solidFill>
                  <a:srgbClr val="000000"/>
                </a:solidFill>
              </a:rPr>
              <a:t>,</a:t>
            </a:r>
            <a:r>
              <a:rPr i="1">
                <a:solidFill>
                  <a:srgbClr val="000000"/>
                </a:solidFill>
              </a:rPr>
              <a:t> column2, ...</a:t>
            </a:r>
            <a:endParaRPr>
              <a:solidFill>
                <a:srgbClr val="000000"/>
              </a:solidFill>
            </a:endParaRPr>
          </a:p>
          <a:p>
            <a:pPr marL="0" indent="0" algn="ctr" defTabSz="457200">
              <a:lnSpc>
                <a:spcPts val="4100"/>
              </a:lnSpc>
              <a:buSzTx/>
              <a:buNone/>
              <a:defRPr sz="2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table_name</a:t>
            </a:r>
            <a:endParaRPr>
              <a:solidFill>
                <a:srgbClr val="000000"/>
              </a:solidFill>
            </a:endParaRPr>
          </a:p>
          <a:p>
            <a:pPr marL="0" indent="0" algn="ctr" defTabSz="457200">
              <a:lnSpc>
                <a:spcPts val="4100"/>
              </a:lnSpc>
              <a:buSzTx/>
              <a:buNone/>
              <a:defRPr sz="2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ORDER</a:t>
            </a:r>
            <a:r>
              <a:rPr>
                <a:solidFill>
                  <a:srgbClr val="000000"/>
                </a:solidFill>
              </a:rPr>
              <a:t> </a:t>
            </a:r>
            <a:r>
              <a:t>BY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column1, column2, ... </a:t>
            </a:r>
            <a:r>
              <a:t>ASC</a:t>
            </a:r>
            <a:r>
              <a:rPr>
                <a:solidFill>
                  <a:srgbClr val="000000"/>
                </a:solidFill>
              </a:rPr>
              <a:t>|</a:t>
            </a:r>
            <a:r>
              <a:t>DESC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122;p2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13816">
              <a:defRPr sz="2400"/>
            </a:lvl1pPr>
          </a:lstStyle>
          <a:p>
            <a:r>
              <a:t>데이터 그룹화</a:t>
            </a:r>
          </a:p>
        </p:txBody>
      </p:sp>
      <p:sp>
        <p:nvSpPr>
          <p:cNvPr id="221" name="Google Shape;123;p2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ctr"/>
          <a:lstStyle/>
          <a:p>
            <a:pPr marL="0" indent="0" algn="ctr" defTabSz="457200">
              <a:lnSpc>
                <a:spcPts val="4100"/>
              </a:lnSpc>
              <a:buSzTx/>
              <a:buNone/>
              <a:defRPr sz="2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column_name(s)</a:t>
            </a:r>
            <a:endParaRPr>
              <a:solidFill>
                <a:srgbClr val="000000"/>
              </a:solidFill>
            </a:endParaRPr>
          </a:p>
          <a:p>
            <a:pPr marL="0" indent="0" algn="ctr" defTabSz="457200">
              <a:lnSpc>
                <a:spcPts val="4100"/>
              </a:lnSpc>
              <a:buSzTx/>
              <a:buNone/>
              <a:defRPr sz="2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table_name</a:t>
            </a:r>
            <a:endParaRPr>
              <a:solidFill>
                <a:srgbClr val="000000"/>
              </a:solidFill>
            </a:endParaRPr>
          </a:p>
          <a:p>
            <a:pPr marL="0" indent="0" algn="ctr" defTabSz="457200">
              <a:lnSpc>
                <a:spcPts val="4100"/>
              </a:lnSpc>
              <a:buSzTx/>
              <a:buNone/>
              <a:defRPr sz="2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condition</a:t>
            </a:r>
            <a:endParaRPr>
              <a:solidFill>
                <a:srgbClr val="000000"/>
              </a:solidFill>
            </a:endParaRPr>
          </a:p>
          <a:p>
            <a:pPr marL="0" indent="0" algn="ctr" defTabSz="457200">
              <a:lnSpc>
                <a:spcPts val="4100"/>
              </a:lnSpc>
              <a:buSzTx/>
              <a:buNone/>
              <a:defRPr sz="2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GROUP</a:t>
            </a:r>
            <a:r>
              <a:rPr>
                <a:solidFill>
                  <a:srgbClr val="000000"/>
                </a:solidFill>
              </a:rPr>
              <a:t> </a:t>
            </a:r>
            <a:r>
              <a:t>BY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column_name(s)</a:t>
            </a:r>
          </a:p>
          <a:p>
            <a:pPr marL="0" indent="0" algn="ctr" defTabSz="457200">
              <a:lnSpc>
                <a:spcPts val="4100"/>
              </a:lnSpc>
              <a:buSzTx/>
              <a:buNone/>
              <a:defRPr sz="2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ORDER</a:t>
            </a:r>
            <a:r>
              <a:rPr>
                <a:solidFill>
                  <a:srgbClr val="000000"/>
                </a:solidFill>
              </a:rPr>
              <a:t> </a:t>
            </a:r>
            <a:r>
              <a:t>BY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column_name(s);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122;p2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13816">
              <a:defRPr sz="2400"/>
            </a:lvl1pPr>
          </a:lstStyle>
          <a:p>
            <a:r>
              <a:t>데이터 AND, OR, NOT</a:t>
            </a:r>
          </a:p>
        </p:txBody>
      </p:sp>
      <p:sp>
        <p:nvSpPr>
          <p:cNvPr id="224" name="Google Shape;123;p2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ctr"/>
          <a:lstStyle/>
          <a:p>
            <a:pPr marL="0" indent="0" algn="ctr" defTabSz="255116">
              <a:lnSpc>
                <a:spcPts val="2200"/>
              </a:lnSpc>
              <a:buSzTx/>
              <a:buNone/>
              <a:defRPr sz="2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column1</a:t>
            </a:r>
            <a:r>
              <a:rPr>
                <a:solidFill>
                  <a:srgbClr val="000000"/>
                </a:solidFill>
              </a:rPr>
              <a:t>,</a:t>
            </a:r>
            <a:r>
              <a:rPr i="1">
                <a:solidFill>
                  <a:srgbClr val="000000"/>
                </a:solidFill>
              </a:rPr>
              <a:t> column2, ...</a:t>
            </a:r>
            <a:endParaRPr>
              <a:solidFill>
                <a:srgbClr val="000000"/>
              </a:solidFill>
            </a:endParaRPr>
          </a:p>
          <a:p>
            <a:pPr marL="0" indent="0" algn="ctr" defTabSz="255116">
              <a:lnSpc>
                <a:spcPts val="2200"/>
              </a:lnSpc>
              <a:buSzTx/>
              <a:buNone/>
              <a:defRPr sz="2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table_name</a:t>
            </a:r>
            <a:endParaRPr>
              <a:solidFill>
                <a:srgbClr val="000000"/>
              </a:solidFill>
            </a:endParaRPr>
          </a:p>
          <a:p>
            <a:pPr marL="0" indent="0" algn="ctr" defTabSz="255116">
              <a:lnSpc>
                <a:spcPts val="2200"/>
              </a:lnSpc>
              <a:buSzTx/>
              <a:buNone/>
              <a:defRPr sz="2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condition1</a:t>
            </a:r>
            <a:r>
              <a:rPr>
                <a:solidFill>
                  <a:srgbClr val="000000"/>
                </a:solidFill>
              </a:rPr>
              <a:t> </a:t>
            </a:r>
            <a:r>
              <a:t>AND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condition2</a:t>
            </a:r>
            <a:r>
              <a:rPr>
                <a:solidFill>
                  <a:srgbClr val="000000"/>
                </a:solidFill>
              </a:rPr>
              <a:t> </a:t>
            </a:r>
            <a:r>
              <a:t>AND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condition3 ...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marL="0" indent="0" algn="ctr" defTabSz="255116">
              <a:lnSpc>
                <a:spcPts val="2200"/>
              </a:lnSpc>
              <a:buSzTx/>
              <a:buNone/>
              <a:defRPr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solidFill>
                <a:srgbClr val="000000"/>
              </a:solidFill>
            </a:endParaRPr>
          </a:p>
          <a:p>
            <a:pPr marL="0" indent="0" algn="ctr" defTabSz="255116">
              <a:lnSpc>
                <a:spcPts val="2200"/>
              </a:lnSpc>
              <a:buSzTx/>
              <a:buNone/>
              <a:defRPr sz="2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column1</a:t>
            </a:r>
            <a:r>
              <a:rPr>
                <a:solidFill>
                  <a:srgbClr val="000000"/>
                </a:solidFill>
              </a:rPr>
              <a:t>,</a:t>
            </a:r>
            <a:r>
              <a:rPr i="1">
                <a:solidFill>
                  <a:srgbClr val="000000"/>
                </a:solidFill>
              </a:rPr>
              <a:t> column2, ...</a:t>
            </a:r>
            <a:endParaRPr>
              <a:solidFill>
                <a:srgbClr val="000000"/>
              </a:solidFill>
            </a:endParaRPr>
          </a:p>
          <a:p>
            <a:pPr marL="0" indent="0" algn="ctr" defTabSz="255116">
              <a:lnSpc>
                <a:spcPts val="2200"/>
              </a:lnSpc>
              <a:buSzTx/>
              <a:buNone/>
              <a:defRPr sz="2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table_name</a:t>
            </a:r>
            <a:endParaRPr>
              <a:solidFill>
                <a:srgbClr val="000000"/>
              </a:solidFill>
            </a:endParaRPr>
          </a:p>
          <a:p>
            <a:pPr marL="0" indent="0" algn="ctr" defTabSz="255116">
              <a:lnSpc>
                <a:spcPts val="2200"/>
              </a:lnSpc>
              <a:buSzTx/>
              <a:buNone/>
              <a:defRPr sz="2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condition1</a:t>
            </a:r>
            <a:r>
              <a:rPr>
                <a:solidFill>
                  <a:srgbClr val="000000"/>
                </a:solidFill>
              </a:rPr>
              <a:t> </a:t>
            </a:r>
            <a:r>
              <a:t>OR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condition2</a:t>
            </a:r>
            <a:r>
              <a:rPr>
                <a:solidFill>
                  <a:srgbClr val="000000"/>
                </a:solidFill>
              </a:rPr>
              <a:t> </a:t>
            </a:r>
            <a:r>
              <a:t>OR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condition3 ...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marL="0" indent="0" algn="ctr" defTabSz="255116">
              <a:lnSpc>
                <a:spcPts val="2200"/>
              </a:lnSpc>
              <a:buSzTx/>
              <a:buNone/>
              <a:defRPr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solidFill>
                <a:srgbClr val="000000"/>
              </a:solidFill>
            </a:endParaRPr>
          </a:p>
          <a:p>
            <a:pPr marL="0" indent="0" algn="ctr" defTabSz="255116">
              <a:lnSpc>
                <a:spcPts val="2200"/>
              </a:lnSpc>
              <a:buSzTx/>
              <a:buNone/>
              <a:defRPr sz="2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column1</a:t>
            </a:r>
            <a:r>
              <a:rPr>
                <a:solidFill>
                  <a:srgbClr val="000000"/>
                </a:solidFill>
              </a:rPr>
              <a:t>,</a:t>
            </a:r>
            <a:r>
              <a:rPr i="1">
                <a:solidFill>
                  <a:srgbClr val="000000"/>
                </a:solidFill>
              </a:rPr>
              <a:t> column2, ...</a:t>
            </a:r>
            <a:endParaRPr>
              <a:solidFill>
                <a:srgbClr val="000000"/>
              </a:solidFill>
            </a:endParaRPr>
          </a:p>
          <a:p>
            <a:pPr marL="0" indent="0" algn="ctr" defTabSz="255116">
              <a:lnSpc>
                <a:spcPts val="2200"/>
              </a:lnSpc>
              <a:buSzTx/>
              <a:buNone/>
              <a:defRPr sz="2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table_name</a:t>
            </a:r>
            <a:endParaRPr>
              <a:solidFill>
                <a:srgbClr val="000000"/>
              </a:solidFill>
            </a:endParaRPr>
          </a:p>
          <a:p>
            <a:pPr marL="0" indent="0" algn="ctr" defTabSz="255116">
              <a:lnSpc>
                <a:spcPts val="2200"/>
              </a:lnSpc>
              <a:buSzTx/>
              <a:buNone/>
              <a:defRPr sz="2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</a:t>
            </a:r>
            <a:r>
              <a:rPr>
                <a:solidFill>
                  <a:srgbClr val="000000"/>
                </a:solidFill>
              </a:rPr>
              <a:t> </a:t>
            </a:r>
            <a:r>
              <a:t>NOT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condition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122;p2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13816">
              <a:defRPr sz="2400"/>
            </a:lvl1pPr>
          </a:lstStyle>
          <a:p>
            <a:r>
              <a:t>데이터 요약</a:t>
            </a:r>
          </a:p>
        </p:txBody>
      </p:sp>
      <p:sp>
        <p:nvSpPr>
          <p:cNvPr id="227" name="Google Shape;123;p2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ctr"/>
          <a:lstStyle/>
          <a:p>
            <a:pPr marL="0" indent="0" algn="ctr" defTabSz="253471">
              <a:lnSpc>
                <a:spcPts val="2200"/>
              </a:lnSpc>
              <a:buSzTx/>
              <a:buNone/>
              <a:defRPr sz="2296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MIN(</a:t>
            </a:r>
            <a:r>
              <a:rPr i="1">
                <a:solidFill>
                  <a:srgbClr val="000000"/>
                </a:solidFill>
              </a:rPr>
              <a:t>column_name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marL="0" indent="0" algn="ctr" defTabSz="253471">
              <a:lnSpc>
                <a:spcPts val="2200"/>
              </a:lnSpc>
              <a:buSzTx/>
              <a:buNone/>
              <a:defRPr sz="2296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table_name</a:t>
            </a:r>
            <a:endParaRPr>
              <a:solidFill>
                <a:srgbClr val="000000"/>
              </a:solidFill>
            </a:endParaRPr>
          </a:p>
          <a:p>
            <a:pPr marL="0" indent="0" algn="ctr" defTabSz="253471">
              <a:lnSpc>
                <a:spcPts val="2200"/>
              </a:lnSpc>
              <a:buSzTx/>
              <a:buNone/>
              <a:defRPr sz="2296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condition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marL="0" indent="0" algn="ctr" defTabSz="253471">
              <a:lnSpc>
                <a:spcPts val="2200"/>
              </a:lnSpc>
              <a:buSzTx/>
              <a:buNone/>
              <a:defRPr sz="229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solidFill>
                <a:srgbClr val="000000"/>
              </a:solidFill>
            </a:endParaRPr>
          </a:p>
          <a:p>
            <a:pPr marL="0" indent="0" algn="ctr" defTabSz="253471">
              <a:lnSpc>
                <a:spcPts val="2200"/>
              </a:lnSpc>
              <a:buSzTx/>
              <a:buNone/>
              <a:defRPr sz="2296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MIN(</a:t>
            </a:r>
            <a:r>
              <a:rPr i="1">
                <a:solidFill>
                  <a:srgbClr val="000000"/>
                </a:solidFill>
              </a:rPr>
              <a:t>column_name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marL="0" indent="0" algn="ctr" defTabSz="253471">
              <a:lnSpc>
                <a:spcPts val="2200"/>
              </a:lnSpc>
              <a:buSzTx/>
              <a:buNone/>
              <a:defRPr sz="2296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table_name</a:t>
            </a:r>
            <a:endParaRPr>
              <a:solidFill>
                <a:srgbClr val="000000"/>
              </a:solidFill>
            </a:endParaRPr>
          </a:p>
          <a:p>
            <a:pPr marL="0" indent="0" algn="ctr" defTabSz="253471">
              <a:lnSpc>
                <a:spcPts val="2200"/>
              </a:lnSpc>
              <a:buSzTx/>
              <a:buNone/>
              <a:defRPr sz="2296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condition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marL="0" indent="0" algn="ctr" defTabSz="253471">
              <a:lnSpc>
                <a:spcPts val="2200"/>
              </a:lnSpc>
              <a:buSzTx/>
              <a:buNone/>
              <a:defRPr sz="229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solidFill>
                <a:srgbClr val="000000"/>
              </a:solidFill>
            </a:endParaRPr>
          </a:p>
          <a:p>
            <a:pPr marL="0" indent="0" algn="ctr" defTabSz="253471">
              <a:lnSpc>
                <a:spcPts val="2200"/>
              </a:lnSpc>
              <a:buSzTx/>
              <a:buNone/>
              <a:defRPr sz="2296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</a:t>
            </a:r>
            <a:r>
              <a:t>COUNT</a:t>
            </a:r>
            <a:r>
              <a:rPr>
                <a:solidFill>
                  <a:srgbClr val="000000"/>
                </a:solidFill>
              </a:rPr>
              <a:t>(</a:t>
            </a:r>
            <a:r>
              <a:rPr i="1">
                <a:solidFill>
                  <a:srgbClr val="000000"/>
                </a:solidFill>
              </a:rPr>
              <a:t>column_name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marL="0" indent="0" algn="ctr" defTabSz="253471">
              <a:lnSpc>
                <a:spcPts val="2200"/>
              </a:lnSpc>
              <a:buSzTx/>
              <a:buNone/>
              <a:defRPr sz="2296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table_name</a:t>
            </a:r>
            <a:endParaRPr>
              <a:solidFill>
                <a:srgbClr val="000000"/>
              </a:solidFill>
            </a:endParaRPr>
          </a:p>
          <a:p>
            <a:pPr marL="0" indent="0" algn="ctr" defTabSz="253471">
              <a:lnSpc>
                <a:spcPts val="2200"/>
              </a:lnSpc>
              <a:buSzTx/>
              <a:buNone/>
              <a:defRPr sz="2296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condition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82;p1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/>
          <a:p>
            <a:pPr lvl="1" defTabSz="813816">
              <a:defRPr sz="2400"/>
            </a:pPr>
            <a:r>
              <a:t>데이터의 의미 관점</a:t>
            </a:r>
          </a:p>
        </p:txBody>
      </p:sp>
      <p:sp>
        <p:nvSpPr>
          <p:cNvPr id="118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 defTabSz="352043">
              <a:lnSpc>
                <a:spcPts val="3100"/>
              </a:lnSpc>
              <a:buSzTx/>
              <a:buNone/>
              <a:defRPr sz="1540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1. 범주형</a:t>
            </a:r>
          </a:p>
          <a:p>
            <a:pPr marL="0" lvl="1" indent="176021" defTabSz="352043">
              <a:lnSpc>
                <a:spcPts val="3100"/>
              </a:lnSpc>
              <a:buSzTx/>
              <a:buNone/>
              <a:defRPr sz="1540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: 몇개의 범주로 나누어진 자료</a:t>
            </a:r>
          </a:p>
          <a:p>
            <a:pPr marL="0" lvl="1" indent="176021" defTabSz="352043">
              <a:lnSpc>
                <a:spcPts val="3100"/>
              </a:lnSpc>
              <a:buSzTx/>
              <a:buNone/>
              <a:defRPr sz="1540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lvl="1" indent="176021" defTabSz="352043">
              <a:lnSpc>
                <a:spcPts val="3100"/>
              </a:lnSpc>
              <a:buSzTx/>
              <a:buNone/>
              <a:defRPr sz="1540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1-1. 명목형 (nominal data)</a:t>
            </a:r>
          </a:p>
          <a:p>
            <a:pPr marL="0" lvl="2" indent="352043" defTabSz="352043">
              <a:lnSpc>
                <a:spcPts val="3100"/>
              </a:lnSpc>
              <a:buSzTx/>
              <a:buNone/>
              <a:defRPr sz="1540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Ex) 성별, 성공여부, 혈액형, 취미, 주거지정보 등 단순 분류</a:t>
            </a:r>
          </a:p>
          <a:p>
            <a:pPr marL="0" lvl="3" indent="528065" defTabSz="352043">
              <a:lnSpc>
                <a:spcPts val="3100"/>
              </a:lnSpc>
              <a:buSzTx/>
              <a:buNone/>
              <a:defRPr sz="1540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-&gt; 값에 따라 좋거나 나쁘다고 평가할수 없음 : </a:t>
            </a:r>
          </a:p>
          <a:p>
            <a:pPr marL="0" lvl="4" indent="704087" defTabSz="352043">
              <a:lnSpc>
                <a:spcPts val="3100"/>
              </a:lnSpc>
              <a:buSzTx/>
              <a:buNone/>
              <a:defRPr sz="1540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A형, B형, O형, AB형</a:t>
            </a:r>
          </a:p>
          <a:p>
            <a:pPr marL="0" lvl="3" indent="528065" defTabSz="352043">
              <a:lnSpc>
                <a:spcPts val="3100"/>
              </a:lnSpc>
              <a:buSzTx/>
              <a:buNone/>
              <a:defRPr sz="1540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-&gt; 순서 X,  카운트 O, 평균 의미 없음. 비율 의미 있음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122;p2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13816">
              <a:defRPr sz="2400"/>
            </a:lvl1pPr>
          </a:lstStyle>
          <a:p>
            <a:r>
              <a:t>데이터 요약</a:t>
            </a:r>
          </a:p>
        </p:txBody>
      </p:sp>
      <p:sp>
        <p:nvSpPr>
          <p:cNvPr id="230" name="Google Shape;123;p2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ctr"/>
          <a:lstStyle/>
          <a:p>
            <a:pPr marL="0" indent="0" algn="ctr" defTabSz="402336">
              <a:lnSpc>
                <a:spcPts val="3600"/>
              </a:lnSpc>
              <a:buSzTx/>
              <a:buNone/>
              <a:defRPr sz="176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AVG(</a:t>
            </a:r>
            <a:r>
              <a:rPr i="1">
                <a:solidFill>
                  <a:srgbClr val="000000"/>
                </a:solidFill>
              </a:rPr>
              <a:t>column_name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marL="0" indent="0" algn="ctr" defTabSz="402336">
              <a:lnSpc>
                <a:spcPts val="3600"/>
              </a:lnSpc>
              <a:buSzTx/>
              <a:buNone/>
              <a:defRPr sz="176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table_name</a:t>
            </a:r>
            <a:endParaRPr>
              <a:solidFill>
                <a:srgbClr val="000000"/>
              </a:solidFill>
            </a:endParaRPr>
          </a:p>
          <a:p>
            <a:pPr marL="0" indent="0" algn="ctr" defTabSz="402336">
              <a:lnSpc>
                <a:spcPts val="3600"/>
              </a:lnSpc>
              <a:buSzTx/>
              <a:buNone/>
              <a:defRPr sz="176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condition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marL="0" indent="0" algn="ctr" defTabSz="402336">
              <a:lnSpc>
                <a:spcPts val="3600"/>
              </a:lnSpc>
              <a:buSzTx/>
              <a:buNone/>
              <a:defRPr sz="176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solidFill>
                <a:srgbClr val="000000"/>
              </a:solidFill>
            </a:endParaRPr>
          </a:p>
          <a:p>
            <a:pPr marL="0" indent="0" algn="ctr" defTabSz="402336">
              <a:lnSpc>
                <a:spcPts val="3600"/>
              </a:lnSpc>
              <a:buSzTx/>
              <a:buNone/>
              <a:defRPr sz="176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SUM(</a:t>
            </a:r>
            <a:r>
              <a:rPr i="1">
                <a:solidFill>
                  <a:srgbClr val="000000"/>
                </a:solidFill>
              </a:rPr>
              <a:t>column_name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marL="0" indent="0" algn="ctr" defTabSz="402336">
              <a:lnSpc>
                <a:spcPts val="3600"/>
              </a:lnSpc>
              <a:buSzTx/>
              <a:buNone/>
              <a:defRPr sz="176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table_name</a:t>
            </a:r>
            <a:endParaRPr>
              <a:solidFill>
                <a:srgbClr val="000000"/>
              </a:solidFill>
            </a:endParaRPr>
          </a:p>
          <a:p>
            <a:pPr marL="0" indent="0" algn="ctr" defTabSz="402336">
              <a:lnSpc>
                <a:spcPts val="3600"/>
              </a:lnSpc>
              <a:buSzTx/>
              <a:buNone/>
              <a:defRPr sz="176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condition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122;p2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13816">
              <a:defRPr sz="2400"/>
            </a:lvl1pPr>
          </a:lstStyle>
          <a:p>
            <a:r>
              <a:t>데이터 조합</a:t>
            </a:r>
          </a:p>
        </p:txBody>
      </p:sp>
      <p:sp>
        <p:nvSpPr>
          <p:cNvPr id="233" name="Google Shape;123;p2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ctr"/>
          <a:lstStyle/>
          <a:p>
            <a:pPr marL="0" indent="0" algn="ctr" defTabSz="402336">
              <a:lnSpc>
                <a:spcPts val="3600"/>
              </a:lnSpc>
              <a:buSzTx/>
              <a:buNone/>
              <a:defRPr sz="176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column_name(s)</a:t>
            </a:r>
            <a:r>
              <a:rPr>
                <a:solidFill>
                  <a:srgbClr val="000000"/>
                </a:solidFill>
              </a:rPr>
              <a:t> </a:t>
            </a:r>
            <a:r>
              <a:t>FROM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table1</a:t>
            </a:r>
            <a:endParaRPr>
              <a:solidFill>
                <a:srgbClr val="000000"/>
              </a:solidFill>
            </a:endParaRPr>
          </a:p>
          <a:p>
            <a:pPr marL="0" indent="0" algn="ctr" defTabSz="402336">
              <a:lnSpc>
                <a:spcPts val="3600"/>
              </a:lnSpc>
              <a:buSzTx/>
              <a:buNone/>
              <a:defRPr sz="176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UNION</a:t>
            </a:r>
            <a:endParaRPr>
              <a:solidFill>
                <a:srgbClr val="000000"/>
              </a:solidFill>
            </a:endParaRPr>
          </a:p>
          <a:p>
            <a:pPr marL="0" indent="0" algn="ctr" defTabSz="402336">
              <a:lnSpc>
                <a:spcPts val="3600"/>
              </a:lnSpc>
              <a:buSzTx/>
              <a:buNone/>
              <a:defRPr sz="176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column_name(s)</a:t>
            </a:r>
            <a:r>
              <a:rPr>
                <a:solidFill>
                  <a:srgbClr val="000000"/>
                </a:solidFill>
              </a:rPr>
              <a:t> </a:t>
            </a:r>
            <a:r>
              <a:t>FROM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table2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marL="0" indent="0" algn="ctr" defTabSz="402336">
              <a:lnSpc>
                <a:spcPts val="3600"/>
              </a:lnSpc>
              <a:buSzTx/>
              <a:buNone/>
              <a:defRPr sz="176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solidFill>
                <a:srgbClr val="000000"/>
              </a:solidFill>
            </a:endParaRPr>
          </a:p>
          <a:p>
            <a:pPr marL="0" indent="0" algn="ctr" defTabSz="402336">
              <a:lnSpc>
                <a:spcPts val="3600"/>
              </a:lnSpc>
              <a:buSzTx/>
              <a:buNone/>
              <a:defRPr sz="176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column_name(s)</a:t>
            </a:r>
            <a:r>
              <a:rPr>
                <a:solidFill>
                  <a:srgbClr val="000000"/>
                </a:solidFill>
              </a:rPr>
              <a:t> </a:t>
            </a:r>
            <a:r>
              <a:t>FROM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table1</a:t>
            </a:r>
            <a:endParaRPr>
              <a:solidFill>
                <a:srgbClr val="000000"/>
              </a:solidFill>
            </a:endParaRPr>
          </a:p>
          <a:p>
            <a:pPr marL="0" indent="0" algn="ctr" defTabSz="402336">
              <a:lnSpc>
                <a:spcPts val="3600"/>
              </a:lnSpc>
              <a:buSzTx/>
              <a:buNone/>
              <a:defRPr sz="176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UNION</a:t>
            </a:r>
            <a:r>
              <a:rPr>
                <a:solidFill>
                  <a:srgbClr val="000000"/>
                </a:solidFill>
              </a:rPr>
              <a:t> </a:t>
            </a:r>
            <a:r>
              <a:t>ALL</a:t>
            </a:r>
            <a:endParaRPr>
              <a:solidFill>
                <a:srgbClr val="000000"/>
              </a:solidFill>
            </a:endParaRPr>
          </a:p>
          <a:p>
            <a:pPr marL="0" indent="0" algn="ctr" defTabSz="402336">
              <a:lnSpc>
                <a:spcPts val="3600"/>
              </a:lnSpc>
              <a:buSzTx/>
              <a:buNone/>
              <a:defRPr sz="176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column_name(s)</a:t>
            </a:r>
            <a:r>
              <a:rPr>
                <a:solidFill>
                  <a:srgbClr val="000000"/>
                </a:solidFill>
              </a:rPr>
              <a:t> </a:t>
            </a:r>
            <a:r>
              <a:t>FROM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table2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122;p2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13816">
              <a:defRPr sz="2400"/>
            </a:lvl1pPr>
          </a:lstStyle>
          <a:p>
            <a:r>
              <a:t>여러개의 테이블 이용 - 조인</a:t>
            </a:r>
          </a:p>
        </p:txBody>
      </p:sp>
      <p:pic>
        <p:nvPicPr>
          <p:cNvPr id="23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1715" y="1493987"/>
            <a:ext cx="6340570" cy="305896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122;p2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13816">
              <a:defRPr sz="2400"/>
            </a:lvl1pPr>
          </a:lstStyle>
          <a:p>
            <a:r>
              <a:t>여러개의 테이블 이용 - 내부조인</a:t>
            </a:r>
          </a:p>
        </p:txBody>
      </p:sp>
      <p:sp>
        <p:nvSpPr>
          <p:cNvPr id="239" name="Google Shape;123;p2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ctr"/>
          <a:lstStyle/>
          <a:p>
            <a:pPr marL="0" indent="0" algn="ctr" defTabSz="457200">
              <a:lnSpc>
                <a:spcPts val="4700"/>
              </a:lnSpc>
              <a:buSzTx/>
              <a:buNone/>
              <a:defRPr sz="25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column_name(s)</a:t>
            </a:r>
            <a:endParaRPr>
              <a:solidFill>
                <a:srgbClr val="000000"/>
              </a:solidFill>
            </a:endParaRPr>
          </a:p>
          <a:p>
            <a:pPr marL="0" indent="0" algn="ctr" defTabSz="457200">
              <a:lnSpc>
                <a:spcPts val="4700"/>
              </a:lnSpc>
              <a:buSzTx/>
              <a:buNone/>
              <a:defRPr sz="25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table1</a:t>
            </a:r>
            <a:endParaRPr>
              <a:solidFill>
                <a:srgbClr val="000000"/>
              </a:solidFill>
            </a:endParaRPr>
          </a:p>
          <a:p>
            <a:pPr marL="0" indent="0" algn="ctr" defTabSz="457200">
              <a:lnSpc>
                <a:spcPts val="4700"/>
              </a:lnSpc>
              <a:buSzTx/>
              <a:buNone/>
              <a:defRPr sz="25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INNER</a:t>
            </a:r>
            <a:r>
              <a:rPr>
                <a:solidFill>
                  <a:srgbClr val="000000"/>
                </a:solidFill>
              </a:rPr>
              <a:t> </a:t>
            </a:r>
            <a:r>
              <a:t>JOIN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table2</a:t>
            </a:r>
          </a:p>
          <a:p>
            <a:pPr marL="0" indent="0" algn="ctr" defTabSz="457200">
              <a:lnSpc>
                <a:spcPts val="4700"/>
              </a:lnSpc>
              <a:buSzTx/>
              <a:buNone/>
              <a:defRPr sz="25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table1.column_name </a:t>
            </a:r>
            <a:r>
              <a:rPr>
                <a:solidFill>
                  <a:srgbClr val="000000"/>
                </a:solidFill>
              </a:rPr>
              <a:t>=</a:t>
            </a:r>
            <a:r>
              <a:rPr i="1">
                <a:solidFill>
                  <a:srgbClr val="000000"/>
                </a:solidFill>
              </a:rPr>
              <a:t> table2.column_name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122;p2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13816">
              <a:defRPr sz="2400"/>
            </a:lvl1pPr>
          </a:lstStyle>
          <a:p>
            <a:r>
              <a:t>여러개의 테이블 이용 - 왼쪽조인</a:t>
            </a:r>
          </a:p>
        </p:txBody>
      </p:sp>
      <p:sp>
        <p:nvSpPr>
          <p:cNvPr id="242" name="Google Shape;123;p2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ctr"/>
          <a:lstStyle/>
          <a:p>
            <a:pPr marL="0" indent="0" algn="ctr" defTabSz="457200">
              <a:lnSpc>
                <a:spcPts val="4500"/>
              </a:lnSpc>
              <a:buSzTx/>
              <a:buNone/>
              <a:defRPr sz="2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column_name(s)</a:t>
            </a:r>
            <a:endParaRPr>
              <a:solidFill>
                <a:srgbClr val="000000"/>
              </a:solidFill>
            </a:endParaRPr>
          </a:p>
          <a:p>
            <a:pPr marL="0" indent="0" algn="ctr" defTabSz="457200">
              <a:lnSpc>
                <a:spcPts val="4500"/>
              </a:lnSpc>
              <a:buSzTx/>
              <a:buNone/>
              <a:defRPr sz="2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table1</a:t>
            </a:r>
            <a:endParaRPr>
              <a:solidFill>
                <a:srgbClr val="000000"/>
              </a:solidFill>
            </a:endParaRPr>
          </a:p>
          <a:p>
            <a:pPr marL="0" indent="0" algn="ctr" defTabSz="457200">
              <a:lnSpc>
                <a:spcPts val="4500"/>
              </a:lnSpc>
              <a:buSzTx/>
              <a:buNone/>
              <a:defRPr sz="2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LEFT</a:t>
            </a:r>
            <a:r>
              <a:rPr>
                <a:solidFill>
                  <a:srgbClr val="000000"/>
                </a:solidFill>
              </a:rPr>
              <a:t> </a:t>
            </a:r>
            <a:r>
              <a:t>JOIN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table2</a:t>
            </a:r>
          </a:p>
          <a:p>
            <a:pPr marL="0" indent="0" algn="ctr" defTabSz="457200">
              <a:lnSpc>
                <a:spcPts val="4500"/>
              </a:lnSpc>
              <a:buSzTx/>
              <a:buNone/>
              <a:defRPr sz="2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table1.column_name </a:t>
            </a:r>
            <a:r>
              <a:rPr>
                <a:solidFill>
                  <a:srgbClr val="000000"/>
                </a:solidFill>
              </a:rPr>
              <a:t>=</a:t>
            </a:r>
            <a:r>
              <a:rPr i="1">
                <a:solidFill>
                  <a:srgbClr val="000000"/>
                </a:solidFill>
              </a:rPr>
              <a:t> table2.column_name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22;p2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13816">
              <a:defRPr sz="2400"/>
            </a:lvl1pPr>
          </a:lstStyle>
          <a:p>
            <a:r>
              <a:t>여러개의 테이블 이용 - 오른쪽조인</a:t>
            </a:r>
          </a:p>
        </p:txBody>
      </p:sp>
      <p:sp>
        <p:nvSpPr>
          <p:cNvPr id="245" name="Google Shape;123;p2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ctr"/>
          <a:lstStyle/>
          <a:p>
            <a:pPr marL="0" indent="0" algn="ctr" defTabSz="457200">
              <a:lnSpc>
                <a:spcPts val="4400"/>
              </a:lnSpc>
              <a:buSzTx/>
              <a:buNone/>
              <a:defRPr sz="23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column_name(s)</a:t>
            </a:r>
            <a:endParaRPr>
              <a:solidFill>
                <a:srgbClr val="000000"/>
              </a:solidFill>
            </a:endParaRPr>
          </a:p>
          <a:p>
            <a:pPr marL="0" indent="0" algn="ctr" defTabSz="457200">
              <a:lnSpc>
                <a:spcPts val="4400"/>
              </a:lnSpc>
              <a:buSzTx/>
              <a:buNone/>
              <a:defRPr sz="23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table1</a:t>
            </a:r>
            <a:endParaRPr>
              <a:solidFill>
                <a:srgbClr val="000000"/>
              </a:solidFill>
            </a:endParaRPr>
          </a:p>
          <a:p>
            <a:pPr marL="0" indent="0" algn="ctr" defTabSz="457200">
              <a:lnSpc>
                <a:spcPts val="4400"/>
              </a:lnSpc>
              <a:buSzTx/>
              <a:buNone/>
              <a:defRPr sz="23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RIGHT</a:t>
            </a:r>
            <a:r>
              <a:rPr>
                <a:solidFill>
                  <a:srgbClr val="000000"/>
                </a:solidFill>
              </a:rPr>
              <a:t> </a:t>
            </a:r>
            <a:r>
              <a:t>JOIN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table2</a:t>
            </a:r>
          </a:p>
          <a:p>
            <a:pPr marL="0" indent="0" algn="ctr" defTabSz="457200">
              <a:lnSpc>
                <a:spcPts val="4400"/>
              </a:lnSpc>
              <a:buSzTx/>
              <a:buNone/>
              <a:defRPr sz="23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table1.column_name </a:t>
            </a:r>
            <a:r>
              <a:rPr>
                <a:solidFill>
                  <a:srgbClr val="000000"/>
                </a:solidFill>
              </a:rPr>
              <a:t>=</a:t>
            </a:r>
            <a:r>
              <a:rPr i="1">
                <a:solidFill>
                  <a:srgbClr val="000000"/>
                </a:solidFill>
              </a:rPr>
              <a:t> table2.column_name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122;p2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13816">
              <a:defRPr sz="2400"/>
            </a:lvl1pPr>
          </a:lstStyle>
          <a:p>
            <a:r>
              <a:t>여러개의 테이블 이용 - 외부조인</a:t>
            </a:r>
          </a:p>
        </p:txBody>
      </p:sp>
      <p:sp>
        <p:nvSpPr>
          <p:cNvPr id="248" name="Google Shape;123;p2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ctr"/>
          <a:lstStyle/>
          <a:p>
            <a:pPr marL="0" indent="0" algn="ctr" defTabSz="457200">
              <a:lnSpc>
                <a:spcPts val="4500"/>
              </a:lnSpc>
              <a:buSzTx/>
              <a:buNone/>
              <a:defRPr sz="2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column_name(s)</a:t>
            </a:r>
            <a:endParaRPr>
              <a:solidFill>
                <a:srgbClr val="000000"/>
              </a:solidFill>
            </a:endParaRPr>
          </a:p>
          <a:p>
            <a:pPr marL="0" indent="0" algn="ctr" defTabSz="457200">
              <a:lnSpc>
                <a:spcPts val="4500"/>
              </a:lnSpc>
              <a:buSzTx/>
              <a:buNone/>
              <a:defRPr sz="2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table1</a:t>
            </a:r>
            <a:endParaRPr>
              <a:solidFill>
                <a:srgbClr val="000000"/>
              </a:solidFill>
            </a:endParaRPr>
          </a:p>
          <a:p>
            <a:pPr marL="0" indent="0" algn="ctr" defTabSz="457200">
              <a:lnSpc>
                <a:spcPts val="4500"/>
              </a:lnSpc>
              <a:buSzTx/>
              <a:buNone/>
              <a:defRPr sz="2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FULL</a:t>
            </a:r>
            <a:r>
              <a:rPr>
                <a:solidFill>
                  <a:srgbClr val="000000"/>
                </a:solidFill>
              </a:rPr>
              <a:t> </a:t>
            </a:r>
            <a:r>
              <a:t>OUTER</a:t>
            </a:r>
            <a:r>
              <a:rPr>
                <a:solidFill>
                  <a:srgbClr val="000000"/>
                </a:solidFill>
              </a:rPr>
              <a:t> </a:t>
            </a:r>
            <a:r>
              <a:t>JOIN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table2</a:t>
            </a:r>
          </a:p>
          <a:p>
            <a:pPr marL="0" indent="0" algn="ctr" defTabSz="457200">
              <a:lnSpc>
                <a:spcPts val="4500"/>
              </a:lnSpc>
              <a:buSzTx/>
              <a:buNone/>
              <a:defRPr sz="2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table1.column_name </a:t>
            </a:r>
            <a:r>
              <a:rPr>
                <a:solidFill>
                  <a:srgbClr val="000000"/>
                </a:solidFill>
              </a:rPr>
              <a:t>=</a:t>
            </a:r>
            <a:r>
              <a:rPr i="1">
                <a:solidFill>
                  <a:srgbClr val="000000"/>
                </a:solidFill>
              </a:rPr>
              <a:t> table2.column_name</a:t>
            </a:r>
          </a:p>
          <a:p>
            <a:pPr marL="0" indent="0" algn="ctr" defTabSz="457200">
              <a:lnSpc>
                <a:spcPts val="4500"/>
              </a:lnSpc>
              <a:buSzTx/>
              <a:buNone/>
              <a:defRPr sz="2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condition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122;p2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13816">
              <a:defRPr sz="2400"/>
            </a:lvl1pPr>
          </a:lstStyle>
          <a:p>
            <a:r>
              <a:t>여러개의 테이블 이용 - 셀프조인</a:t>
            </a:r>
          </a:p>
        </p:txBody>
      </p:sp>
      <p:sp>
        <p:nvSpPr>
          <p:cNvPr id="251" name="Google Shape;123;p2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ctr"/>
          <a:lstStyle/>
          <a:p>
            <a:pPr marL="0" indent="0" algn="ctr" defTabSz="457200">
              <a:lnSpc>
                <a:spcPts val="5100"/>
              </a:lnSpc>
              <a:buSzTx/>
              <a:buNone/>
              <a:defRPr sz="29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column_name(s)</a:t>
            </a:r>
            <a:endParaRPr>
              <a:solidFill>
                <a:srgbClr val="000000"/>
              </a:solidFill>
            </a:endParaRPr>
          </a:p>
          <a:p>
            <a:pPr marL="0" indent="0" algn="ctr" defTabSz="457200">
              <a:lnSpc>
                <a:spcPts val="5100"/>
              </a:lnSpc>
              <a:buSzTx/>
              <a:buNone/>
              <a:defRPr sz="29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table1 T1, table1 T2</a:t>
            </a:r>
            <a:endParaRPr>
              <a:solidFill>
                <a:srgbClr val="000000"/>
              </a:solidFill>
            </a:endParaRPr>
          </a:p>
          <a:p>
            <a:pPr marL="0" indent="0" algn="ctr" defTabSz="457200">
              <a:lnSpc>
                <a:spcPts val="5100"/>
              </a:lnSpc>
              <a:buSzTx/>
              <a:buNone/>
              <a:defRPr sz="29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condition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122;p2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13816">
              <a:defRPr sz="2400"/>
            </a:lvl1pPr>
          </a:lstStyle>
          <a:p>
            <a:r>
              <a:t>여러개의 테이블 이용 - 하위질의(서브쿼리)</a:t>
            </a:r>
          </a:p>
        </p:txBody>
      </p:sp>
      <p:sp>
        <p:nvSpPr>
          <p:cNvPr id="254" name="Google Shape;123;p2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ctr"/>
          <a:lstStyle/>
          <a:p>
            <a:pPr marL="0" indent="0" algn="ctr" defTabSz="457200">
              <a:lnSpc>
                <a:spcPts val="5100"/>
              </a:lnSpc>
              <a:buSzTx/>
              <a:buNone/>
              <a:defRPr sz="29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column1</a:t>
            </a:r>
            <a:r>
              <a:rPr>
                <a:solidFill>
                  <a:srgbClr val="000000"/>
                </a:solidFill>
              </a:rPr>
              <a:t>,</a:t>
            </a:r>
            <a:r>
              <a:rPr i="1">
                <a:solidFill>
                  <a:srgbClr val="000000"/>
                </a:solidFill>
              </a:rPr>
              <a:t> column2, ...</a:t>
            </a:r>
            <a:endParaRPr>
              <a:solidFill>
                <a:srgbClr val="000000"/>
              </a:solidFill>
            </a:endParaRPr>
          </a:p>
          <a:p>
            <a:pPr marL="0" indent="0" algn="ctr" defTabSz="457200">
              <a:lnSpc>
                <a:spcPts val="5100"/>
              </a:lnSpc>
              <a:buSzTx/>
              <a:buNone/>
              <a:defRPr sz="29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(SELECT …)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128;p26"/>
          <p:cNvSpPr txBox="1">
            <a:spLocks noGrp="1"/>
          </p:cNvSpPr>
          <p:nvPr>
            <p:ph type="title"/>
          </p:nvPr>
        </p:nvSpPr>
        <p:spPr>
          <a:xfrm>
            <a:off x="311699" y="2150848"/>
            <a:ext cx="8520602" cy="841802"/>
          </a:xfrm>
          <a:prstGeom prst="rect">
            <a:avLst/>
          </a:prstGeom>
        </p:spPr>
        <p:txBody>
          <a:bodyPr/>
          <a:lstStyle>
            <a:lvl1pPr defTabSz="813816">
              <a:defRPr sz="3200"/>
            </a:lvl1pPr>
          </a:lstStyle>
          <a:p>
            <a:r>
              <a:t>데이터 분석을 위한 파이썬을 이용한 SQL 사용 실습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82;p1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/>
          <a:p>
            <a:pPr lvl="1" defTabSz="813816">
              <a:defRPr sz="2400"/>
            </a:pPr>
            <a:r>
              <a:t>데이터의 의미 관점</a:t>
            </a:r>
          </a:p>
        </p:txBody>
      </p:sp>
      <p:sp>
        <p:nvSpPr>
          <p:cNvPr id="121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 defTabSz="254248">
              <a:lnSpc>
                <a:spcPts val="2200"/>
              </a:lnSpc>
              <a:buSzTx/>
              <a:buNone/>
              <a:defRPr sz="1072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1. 범주형</a:t>
            </a:r>
          </a:p>
          <a:p>
            <a:pPr marL="0" lvl="1" indent="127123" defTabSz="254248">
              <a:lnSpc>
                <a:spcPts val="2200"/>
              </a:lnSpc>
              <a:buSzTx/>
              <a:buNone/>
              <a:defRPr sz="1072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1-2. 순서형 (ordinal data)</a:t>
            </a:r>
          </a:p>
          <a:p>
            <a:pPr marL="0" lvl="2" indent="254248" defTabSz="254248">
              <a:lnSpc>
                <a:spcPts val="2200"/>
              </a:lnSpc>
              <a:buSzTx/>
              <a:buNone/>
              <a:defRPr sz="1072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ex) 만족도, 병의 단계, 성적표</a:t>
            </a:r>
          </a:p>
          <a:p>
            <a:pPr marL="0" lvl="3" indent="381372" defTabSz="254248">
              <a:lnSpc>
                <a:spcPts val="2200"/>
              </a:lnSpc>
              <a:buSzTx/>
              <a:buNone/>
              <a:defRPr sz="1072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-&gt; 개개의 값들이 이산적이고, 그들 사이에 순서 관계가 존재하는 자료</a:t>
            </a:r>
          </a:p>
          <a:p>
            <a:pPr marL="0" lvl="3" indent="381372" defTabSz="254248">
              <a:lnSpc>
                <a:spcPts val="2200"/>
              </a:lnSpc>
              <a:buSzTx/>
              <a:buNone/>
              <a:defRPr sz="1072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-&gt; 카테고리들이 순서가 있다</a:t>
            </a:r>
          </a:p>
          <a:p>
            <a:pPr marL="0" lvl="3" indent="381372" defTabSz="254248">
              <a:lnSpc>
                <a:spcPts val="2200"/>
              </a:lnSpc>
              <a:buSzTx/>
              <a:buNone/>
              <a:defRPr sz="1072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-&gt; 만족도</a:t>
            </a:r>
          </a:p>
          <a:p>
            <a:pPr marL="0" lvl="3" indent="381372" defTabSz="254248">
              <a:lnSpc>
                <a:spcPts val="2200"/>
              </a:lnSpc>
              <a:buSzTx/>
              <a:buNone/>
              <a:defRPr sz="1072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ex) 아주나쁨, 나쁨, 보통, 좋은, 아주좋음 -&gt; 점점 만족도 상승 -&gt; 순서형</a:t>
            </a:r>
          </a:p>
          <a:p>
            <a:pPr marL="0" lvl="4" indent="508497" defTabSz="254248">
              <a:lnSpc>
                <a:spcPts val="2200"/>
              </a:lnSpc>
              <a:buSzTx/>
              <a:buNone/>
              <a:defRPr sz="1072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: 만족도와 같은 것은 리커트 척도를 반영한것으로, 숫자로 표현되지 않는 것을 숫자로 표현해주는 방법</a:t>
            </a:r>
          </a:p>
          <a:p>
            <a:pPr marL="0" lvl="4" indent="508497" defTabSz="254248">
              <a:lnSpc>
                <a:spcPts val="2200"/>
              </a:lnSpc>
              <a:buSzTx/>
              <a:buNone/>
              <a:defRPr sz="1072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: 리카트 척도는 등간격을 가지는 특징이 있어서, 평균을 구할수 있음. 이는 산술평균적 의미보다는 평균 4.6의 의미는 대부분 만족하고 있다라고 </a:t>
            </a:r>
          </a:p>
          <a:p>
            <a:pPr marL="0" lvl="4" indent="508497" defTabSz="254248">
              <a:lnSpc>
                <a:spcPts val="2200"/>
              </a:lnSpc>
              <a:buSzTx/>
              <a:buNone/>
              <a:defRPr sz="1072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평가할수 있음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122;p2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600"/>
            </a:lvl1pPr>
          </a:lstStyle>
          <a:p>
            <a:r>
              <a:t>Google Colab</a:t>
            </a:r>
          </a:p>
        </p:txBody>
      </p:sp>
      <p:sp>
        <p:nvSpPr>
          <p:cNvPr id="259" name="Google Shape;123;p25"/>
          <p:cNvSpPr txBox="1">
            <a:spLocks noGrp="1"/>
          </p:cNvSpPr>
          <p:nvPr>
            <p:ph type="body" sz="quarter" idx="1"/>
          </p:nvPr>
        </p:nvSpPr>
        <p:spPr>
          <a:xfrm>
            <a:off x="311699" y="1152475"/>
            <a:ext cx="8520602" cy="5727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t>클라우드 기반 파이썬 기반 대화형 데이터 분석 툴</a:t>
            </a:r>
          </a:p>
        </p:txBody>
      </p:sp>
      <p:pic>
        <p:nvPicPr>
          <p:cNvPr id="26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501" y="1717088"/>
            <a:ext cx="6574198" cy="31371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122;p2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13816">
              <a:defRPr sz="2400"/>
            </a:lvl1pPr>
          </a:lstStyle>
          <a:p>
            <a:r>
              <a:t>파이썬에서 DB 연동</a:t>
            </a:r>
          </a:p>
        </p:txBody>
      </p:sp>
      <p:sp>
        <p:nvSpPr>
          <p:cNvPr id="263" name="Google Shape;123;p2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/>
          <a:lstStyle/>
          <a:p>
            <a:pPr marL="0" indent="0" defTabSz="182696">
              <a:lnSpc>
                <a:spcPts val="1400"/>
              </a:lnSpc>
              <a:buSzTx/>
              <a:buNone/>
              <a:defRPr sz="54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</a:t>
            </a:r>
            <a:r>
              <a:rPr>
                <a:solidFill>
                  <a:srgbClr val="24292E"/>
                </a:solidFill>
              </a:rPr>
              <a:t> pymysql.cursors</a:t>
            </a:r>
          </a:p>
          <a:p>
            <a:pPr marL="0" indent="0" defTabSz="182696">
              <a:lnSpc>
                <a:spcPts val="1400"/>
              </a:lnSpc>
              <a:buSzTx/>
              <a:buNone/>
              <a:defRPr sz="54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24292E"/>
              </a:solidFill>
            </a:endParaRPr>
          </a:p>
          <a:p>
            <a:pPr marL="0" indent="0" defTabSz="182696">
              <a:lnSpc>
                <a:spcPts val="1400"/>
              </a:lnSpc>
              <a:buSzTx/>
              <a:buNone/>
              <a:defRPr sz="54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Connect to the database</a:t>
            </a:r>
            <a:endParaRPr>
              <a:solidFill>
                <a:srgbClr val="24292E"/>
              </a:solidFill>
            </a:endParaRPr>
          </a:p>
          <a:p>
            <a:pPr marL="0" indent="0" defTabSz="182696">
              <a:lnSpc>
                <a:spcPts val="1400"/>
              </a:lnSpc>
              <a:buSzTx/>
              <a:buNone/>
              <a:defRPr sz="54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connection </a:t>
            </a:r>
            <a:r>
              <a:rPr>
                <a:solidFill>
                  <a:srgbClr val="D73A49"/>
                </a:solidFill>
              </a:rPr>
              <a:t>=</a:t>
            </a:r>
            <a:r>
              <a:t> pymysql.connect(</a:t>
            </a:r>
            <a:r>
              <a:rPr>
                <a:solidFill>
                  <a:srgbClr val="E36209"/>
                </a:solidFill>
              </a:rPr>
              <a:t>host</a:t>
            </a:r>
            <a:r>
              <a:rPr>
                <a:solidFill>
                  <a:srgbClr val="D73A49"/>
                </a:solidFill>
              </a:rPr>
              <a:t>=</a:t>
            </a:r>
            <a:r>
              <a:rPr>
                <a:solidFill>
                  <a:srgbClr val="032F62"/>
                </a:solidFill>
              </a:rPr>
              <a:t>'localhost'</a:t>
            </a:r>
            <a:r>
              <a:t>,</a:t>
            </a:r>
          </a:p>
          <a:p>
            <a:pPr marL="0" indent="0" defTabSz="182696">
              <a:lnSpc>
                <a:spcPts val="1400"/>
              </a:lnSpc>
              <a:buSzTx/>
              <a:buNone/>
              <a:defRPr sz="54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 </a:t>
            </a:r>
            <a:r>
              <a:rPr>
                <a:solidFill>
                  <a:srgbClr val="E36209"/>
                </a:solidFill>
              </a:rPr>
              <a:t>user</a:t>
            </a:r>
            <a:r>
              <a:rPr>
                <a:solidFill>
                  <a:srgbClr val="D73A49"/>
                </a:solidFill>
              </a:rPr>
              <a:t>=</a:t>
            </a:r>
            <a:r>
              <a:rPr>
                <a:solidFill>
                  <a:srgbClr val="032F62"/>
                </a:solidFill>
              </a:rPr>
              <a:t>'user'</a:t>
            </a:r>
            <a:r>
              <a:t>,</a:t>
            </a:r>
          </a:p>
          <a:p>
            <a:pPr marL="0" indent="0" defTabSz="182696">
              <a:lnSpc>
                <a:spcPts val="1400"/>
              </a:lnSpc>
              <a:buSzTx/>
              <a:buNone/>
              <a:defRPr sz="54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 </a:t>
            </a:r>
            <a:r>
              <a:rPr>
                <a:solidFill>
                  <a:srgbClr val="E36209"/>
                </a:solidFill>
              </a:rPr>
              <a:t>password</a:t>
            </a:r>
            <a:r>
              <a:rPr>
                <a:solidFill>
                  <a:srgbClr val="D73A49"/>
                </a:solidFill>
              </a:rPr>
              <a:t>=</a:t>
            </a:r>
            <a:r>
              <a:rPr>
                <a:solidFill>
                  <a:srgbClr val="032F62"/>
                </a:solidFill>
              </a:rPr>
              <a:t>'passwd'</a:t>
            </a:r>
            <a:r>
              <a:t>,</a:t>
            </a:r>
          </a:p>
          <a:p>
            <a:pPr marL="0" indent="0" defTabSz="182696">
              <a:lnSpc>
                <a:spcPts val="1400"/>
              </a:lnSpc>
              <a:buSzTx/>
              <a:buNone/>
              <a:defRPr sz="54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 </a:t>
            </a:r>
            <a:r>
              <a:rPr>
                <a:solidFill>
                  <a:srgbClr val="E36209"/>
                </a:solidFill>
              </a:rPr>
              <a:t>db</a:t>
            </a:r>
            <a:r>
              <a:rPr>
                <a:solidFill>
                  <a:srgbClr val="D73A49"/>
                </a:solidFill>
              </a:rPr>
              <a:t>=</a:t>
            </a:r>
            <a:r>
              <a:rPr>
                <a:solidFill>
                  <a:srgbClr val="032F62"/>
                </a:solidFill>
              </a:rPr>
              <a:t>'db'</a:t>
            </a:r>
            <a:r>
              <a:t>,</a:t>
            </a:r>
          </a:p>
          <a:p>
            <a:pPr marL="0" indent="0" defTabSz="182696">
              <a:lnSpc>
                <a:spcPts val="1400"/>
              </a:lnSpc>
              <a:buSzTx/>
              <a:buNone/>
              <a:defRPr sz="54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 </a:t>
            </a:r>
            <a:r>
              <a:rPr>
                <a:solidFill>
                  <a:srgbClr val="E36209"/>
                </a:solidFill>
              </a:rPr>
              <a:t>charset</a:t>
            </a:r>
            <a:r>
              <a:rPr>
                <a:solidFill>
                  <a:srgbClr val="D73A49"/>
                </a:solidFill>
              </a:rPr>
              <a:t>=</a:t>
            </a:r>
            <a:r>
              <a:rPr>
                <a:solidFill>
                  <a:srgbClr val="032F62"/>
                </a:solidFill>
              </a:rPr>
              <a:t>'utf8mb4'</a:t>
            </a:r>
            <a:r>
              <a:t>,</a:t>
            </a:r>
          </a:p>
          <a:p>
            <a:pPr marL="0" indent="0" defTabSz="182696">
              <a:lnSpc>
                <a:spcPts val="1400"/>
              </a:lnSpc>
              <a:buSzTx/>
              <a:buNone/>
              <a:defRPr sz="54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 </a:t>
            </a:r>
            <a:r>
              <a:rPr>
                <a:solidFill>
                  <a:srgbClr val="E36209"/>
                </a:solidFill>
              </a:rPr>
              <a:t>cursorclass</a:t>
            </a:r>
            <a:r>
              <a:rPr>
                <a:solidFill>
                  <a:srgbClr val="D73A49"/>
                </a:solidFill>
              </a:rPr>
              <a:t>=</a:t>
            </a:r>
            <a:r>
              <a:t>pymysql.cursors.DictCursor)</a:t>
            </a:r>
          </a:p>
          <a:p>
            <a:pPr marL="0" indent="0" defTabSz="182696">
              <a:lnSpc>
                <a:spcPts val="1400"/>
              </a:lnSpc>
              <a:buSzTx/>
              <a:buNone/>
              <a:defRPr sz="54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try</a:t>
            </a:r>
            <a:r>
              <a:rPr>
                <a:solidFill>
                  <a:srgbClr val="24292E"/>
                </a:solidFill>
              </a:rPr>
              <a:t>:</a:t>
            </a:r>
          </a:p>
          <a:p>
            <a:pPr marL="0" indent="0" defTabSz="182696">
              <a:lnSpc>
                <a:spcPts val="1400"/>
              </a:lnSpc>
              <a:buSzTx/>
              <a:buNone/>
              <a:defRPr sz="54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73A49"/>
                </a:solidFill>
              </a:rPr>
              <a:t>with</a:t>
            </a:r>
            <a:r>
              <a:t> connection.cursor() </a:t>
            </a:r>
            <a:r>
              <a:rPr>
                <a:solidFill>
                  <a:srgbClr val="D73A49"/>
                </a:solidFill>
              </a:rPr>
              <a:t>as</a:t>
            </a:r>
            <a:r>
              <a:t> cursor:</a:t>
            </a:r>
          </a:p>
          <a:p>
            <a:pPr marL="0" indent="0" defTabSz="182696">
              <a:lnSpc>
                <a:spcPts val="1400"/>
              </a:lnSpc>
              <a:buSzTx/>
              <a:buNone/>
              <a:defRPr sz="54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6A737D"/>
                </a:solidFill>
              </a:rPr>
              <a:t># Read a single record</a:t>
            </a:r>
          </a:p>
          <a:p>
            <a:pPr marL="0" indent="0" defTabSz="182696">
              <a:lnSpc>
                <a:spcPts val="1400"/>
              </a:lnSpc>
              <a:buSzTx/>
              <a:buNone/>
              <a:defRPr sz="54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sql </a:t>
            </a:r>
            <a:r>
              <a:rPr>
                <a:solidFill>
                  <a:srgbClr val="D73A49"/>
                </a:solidFill>
              </a:rPr>
              <a:t>=</a:t>
            </a:r>
            <a:r>
              <a:t> </a:t>
            </a:r>
            <a:r>
              <a:rPr>
                <a:solidFill>
                  <a:srgbClr val="032F62"/>
                </a:solidFill>
              </a:rPr>
              <a:t>"SELECT `id`, `password` FROM `users` WHERE `email`=</a:t>
            </a:r>
            <a:r>
              <a:rPr>
                <a:solidFill>
                  <a:srgbClr val="005CC5"/>
                </a:solidFill>
              </a:rPr>
              <a:t>%s</a:t>
            </a:r>
            <a:r>
              <a:rPr>
                <a:solidFill>
                  <a:srgbClr val="032F62"/>
                </a:solidFill>
              </a:rPr>
              <a:t>"</a:t>
            </a:r>
          </a:p>
          <a:p>
            <a:pPr marL="0" indent="0" defTabSz="182696">
              <a:lnSpc>
                <a:spcPts val="1400"/>
              </a:lnSpc>
              <a:buSzTx/>
              <a:buNone/>
              <a:defRPr sz="54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cursor.execute(sql, (</a:t>
            </a:r>
            <a:r>
              <a:rPr>
                <a:solidFill>
                  <a:srgbClr val="032F62"/>
                </a:solidFill>
              </a:rPr>
              <a:t>'webmaster@python.org'</a:t>
            </a:r>
            <a:r>
              <a:t>,))</a:t>
            </a:r>
          </a:p>
          <a:p>
            <a:pPr marL="0" indent="0" defTabSz="182696">
              <a:lnSpc>
                <a:spcPts val="1400"/>
              </a:lnSpc>
              <a:buSzTx/>
              <a:buNone/>
              <a:defRPr sz="54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result </a:t>
            </a:r>
            <a:r>
              <a:rPr>
                <a:solidFill>
                  <a:srgbClr val="D73A49"/>
                </a:solidFill>
              </a:rPr>
              <a:t>=</a:t>
            </a:r>
            <a:r>
              <a:t> cursor.fetchone()</a:t>
            </a:r>
          </a:p>
          <a:p>
            <a:pPr marL="0" indent="0" defTabSz="182696">
              <a:lnSpc>
                <a:spcPts val="1400"/>
              </a:lnSpc>
              <a:buSzTx/>
              <a:buNone/>
              <a:defRPr sz="54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005CC5"/>
                </a:solidFill>
              </a:rPr>
              <a:t>print</a:t>
            </a:r>
            <a:r>
              <a:t>(result)</a:t>
            </a:r>
          </a:p>
          <a:p>
            <a:pPr marL="0" indent="0" defTabSz="182696">
              <a:lnSpc>
                <a:spcPts val="1400"/>
              </a:lnSpc>
              <a:buSzTx/>
              <a:buNone/>
              <a:defRPr sz="54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finally</a:t>
            </a:r>
            <a:r>
              <a:rPr>
                <a:solidFill>
                  <a:srgbClr val="24292E"/>
                </a:solidFill>
              </a:rPr>
              <a:t>:</a:t>
            </a:r>
          </a:p>
          <a:p>
            <a:pPr marL="0" indent="0" defTabSz="182696">
              <a:lnSpc>
                <a:spcPts val="1400"/>
              </a:lnSpc>
              <a:buSzTx/>
              <a:buNone/>
              <a:defRPr sz="54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connection.close()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122;p2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13816">
              <a:defRPr sz="2400"/>
            </a:lvl1pPr>
          </a:lstStyle>
          <a:p>
            <a:r>
              <a:t>pandas에서 DB 디비연동</a:t>
            </a:r>
          </a:p>
        </p:txBody>
      </p:sp>
      <p:sp>
        <p:nvSpPr>
          <p:cNvPr id="266" name="Google Shape;123;p2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/>
          <a:lstStyle/>
          <a:p>
            <a:pPr marL="0" indent="0" defTabSz="239892">
              <a:lnSpc>
                <a:spcPts val="1600"/>
              </a:lnSpc>
              <a:buSzTx/>
              <a:buNone/>
              <a:defRPr sz="688" b="1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import</a:t>
            </a:r>
            <a:r>
              <a:rPr b="0"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0000FF"/>
                </a:solidFill>
              </a:rPr>
              <a:t>pymysql</a:t>
            </a:r>
            <a:endParaRPr>
              <a:solidFill>
                <a:srgbClr val="333333"/>
              </a:solidFill>
            </a:endParaRPr>
          </a:p>
          <a:p>
            <a:pPr marL="0" indent="0" defTabSz="239892">
              <a:lnSpc>
                <a:spcPts val="1600"/>
              </a:lnSpc>
              <a:buSzTx/>
              <a:buNone/>
              <a:defRPr sz="688" b="1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from</a:t>
            </a:r>
            <a:r>
              <a:rPr b="0"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0000FF"/>
                </a:solidFill>
              </a:rPr>
              <a:t>sqlalchemy</a:t>
            </a:r>
            <a:r>
              <a:rPr b="0">
                <a:solidFill>
                  <a:srgbClr val="333333"/>
                </a:solidFill>
              </a:rPr>
              <a:t> </a:t>
            </a:r>
            <a:r>
              <a:t>import</a:t>
            </a:r>
            <a:r>
              <a:rPr b="0">
                <a:solidFill>
                  <a:srgbClr val="333333"/>
                </a:solidFill>
              </a:rPr>
              <a:t> create_engine</a:t>
            </a:r>
            <a:endParaRPr>
              <a:solidFill>
                <a:srgbClr val="333333"/>
              </a:solidFill>
            </a:endParaRPr>
          </a:p>
          <a:p>
            <a:pPr marL="0" indent="0" defTabSz="239892">
              <a:lnSpc>
                <a:spcPts val="1600"/>
              </a:lnSpc>
              <a:buSzTx/>
              <a:buNone/>
              <a:defRPr sz="688" b="1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import</a:t>
            </a:r>
            <a:r>
              <a:rPr b="0"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0000FF"/>
                </a:solidFill>
              </a:rPr>
              <a:t>pandas.io.sql</a:t>
            </a:r>
            <a:r>
              <a:rPr b="0">
                <a:solidFill>
                  <a:srgbClr val="333333"/>
                </a:solidFill>
              </a:rPr>
              <a:t> </a:t>
            </a:r>
            <a:r>
              <a:t>as</a:t>
            </a:r>
            <a:r>
              <a:rPr b="0"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0000FF"/>
                </a:solidFill>
              </a:rPr>
              <a:t>pSql</a:t>
            </a:r>
          </a:p>
          <a:p>
            <a:pPr marL="0" indent="0" defTabSz="239892">
              <a:lnSpc>
                <a:spcPts val="1600"/>
              </a:lnSpc>
              <a:buSzTx/>
              <a:buNone/>
              <a:defRPr sz="688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FF"/>
              </a:solidFill>
            </a:endParaRPr>
          </a:p>
          <a:p>
            <a:pPr marL="0" indent="0" defTabSz="239892">
              <a:lnSpc>
                <a:spcPts val="1600"/>
              </a:lnSpc>
              <a:buSzTx/>
              <a:buNone/>
              <a:defRPr sz="688" i="1">
                <a:solidFill>
                  <a:srgbClr val="4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연결</a:t>
            </a:r>
            <a:endParaRPr>
              <a:solidFill>
                <a:srgbClr val="333333"/>
              </a:solidFill>
            </a:endParaRPr>
          </a:p>
          <a:p>
            <a:pPr marL="0" indent="0" defTabSz="239892">
              <a:lnSpc>
                <a:spcPts val="1600"/>
              </a:lnSpc>
              <a:buSzTx/>
              <a:buNone/>
              <a:defRPr sz="688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db_url </a:t>
            </a:r>
            <a:r>
              <a:rPr>
                <a:solidFill>
                  <a:srgbClr val="666666"/>
                </a:solidFill>
              </a:rPr>
              <a:t>=</a:t>
            </a:r>
            <a:r>
              <a:t> </a:t>
            </a:r>
            <a:r>
              <a:rPr>
                <a:solidFill>
                  <a:srgbClr val="BA2121"/>
                </a:solidFill>
              </a:rPr>
              <a:t>'mysql+pymysql://root:12341234@localhost/python_db'</a:t>
            </a:r>
          </a:p>
          <a:p>
            <a:pPr marL="0" indent="0" defTabSz="239892">
              <a:lnSpc>
                <a:spcPts val="1600"/>
              </a:lnSpc>
              <a:buSzTx/>
              <a:buNone/>
              <a:defRPr sz="688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db_url</a:t>
            </a:r>
          </a:p>
          <a:p>
            <a:pPr marL="0" indent="0" defTabSz="239892">
              <a:lnSpc>
                <a:spcPts val="1600"/>
              </a:lnSpc>
              <a:buSzTx/>
              <a:buNone/>
              <a:defRPr sz="688" i="1">
                <a:solidFill>
                  <a:srgbClr val="4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엔진생성(절차)</a:t>
            </a:r>
            <a:endParaRPr>
              <a:solidFill>
                <a:srgbClr val="333333"/>
              </a:solidFill>
            </a:endParaRPr>
          </a:p>
          <a:p>
            <a:pPr marL="0" indent="0" defTabSz="239892">
              <a:lnSpc>
                <a:spcPts val="1600"/>
              </a:lnSpc>
              <a:buSzTx/>
              <a:buNone/>
              <a:defRPr sz="688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engine </a:t>
            </a:r>
            <a:r>
              <a:rPr>
                <a:solidFill>
                  <a:srgbClr val="666666"/>
                </a:solidFill>
              </a:rPr>
              <a:t>=</a:t>
            </a:r>
            <a:r>
              <a:t> create_engine( db_url, encoding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BA2121"/>
                </a:solidFill>
              </a:rPr>
              <a:t>'utf8'</a:t>
            </a:r>
            <a:r>
              <a:t> )</a:t>
            </a:r>
          </a:p>
          <a:p>
            <a:pPr marL="0" indent="0" defTabSz="239892">
              <a:lnSpc>
                <a:spcPts val="1600"/>
              </a:lnSpc>
              <a:buSzTx/>
              <a:buNone/>
              <a:defRPr sz="688" i="1">
                <a:solidFill>
                  <a:srgbClr val="4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실연결</a:t>
            </a:r>
            <a:endParaRPr>
              <a:solidFill>
                <a:srgbClr val="333333"/>
              </a:solidFill>
            </a:endParaRPr>
          </a:p>
          <a:p>
            <a:pPr marL="0" indent="0" defTabSz="239892">
              <a:lnSpc>
                <a:spcPts val="1600"/>
              </a:lnSpc>
              <a:buSzTx/>
              <a:buNone/>
              <a:defRPr sz="688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conn </a:t>
            </a:r>
            <a:r>
              <a:rPr>
                <a:solidFill>
                  <a:srgbClr val="666666"/>
                </a:solidFill>
              </a:rPr>
              <a:t>=</a:t>
            </a:r>
            <a:r>
              <a:t> engine</a:t>
            </a:r>
            <a:r>
              <a:rPr>
                <a:solidFill>
                  <a:srgbClr val="666666"/>
                </a:solidFill>
              </a:rPr>
              <a:t>.</a:t>
            </a:r>
            <a:r>
              <a:t>connect()</a:t>
            </a:r>
          </a:p>
          <a:p>
            <a:pPr marL="0" indent="0" defTabSz="239892">
              <a:lnSpc>
                <a:spcPts val="1600"/>
              </a:lnSpc>
              <a:buSzTx/>
              <a:buNone/>
              <a:defRPr sz="688" i="1">
                <a:solidFill>
                  <a:srgbClr val="4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삽입</a:t>
            </a:r>
            <a:endParaRPr>
              <a:solidFill>
                <a:srgbClr val="333333"/>
              </a:solidFill>
            </a:endParaRPr>
          </a:p>
          <a:p>
            <a:pPr marL="0" indent="0" defTabSz="239892">
              <a:lnSpc>
                <a:spcPts val="1600"/>
              </a:lnSpc>
              <a:buSzTx/>
              <a:buNone/>
              <a:defRPr sz="688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df_dict</a:t>
            </a:r>
            <a:r>
              <a:rPr>
                <a:solidFill>
                  <a:srgbClr val="666666"/>
                </a:solidFill>
              </a:rPr>
              <a:t>.</a:t>
            </a:r>
            <a:r>
              <a:t>to_sql( name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BA2121"/>
                </a:solidFill>
              </a:rPr>
              <a:t>'tbl_trades'</a:t>
            </a:r>
            <a:r>
              <a:t>, con</a:t>
            </a:r>
            <a:r>
              <a:rPr>
                <a:solidFill>
                  <a:srgbClr val="666666"/>
                </a:solidFill>
              </a:rPr>
              <a:t>=</a:t>
            </a:r>
            <a:r>
              <a:t>conn, if_exists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BA2121"/>
                </a:solidFill>
              </a:rPr>
              <a:t>'append'</a:t>
            </a:r>
            <a:r>
              <a:t>, index</a:t>
            </a:r>
            <a:r>
              <a:rPr>
                <a:solidFill>
                  <a:srgbClr val="666666"/>
                </a:solidFill>
              </a:rPr>
              <a:t>=</a:t>
            </a:r>
            <a:r>
              <a:rPr b="1">
                <a:solidFill>
                  <a:srgbClr val="008000"/>
                </a:solidFill>
              </a:rPr>
              <a:t>False</a:t>
            </a:r>
            <a:r>
              <a:t> )</a:t>
            </a:r>
          </a:p>
          <a:p>
            <a:pPr marL="0" indent="0" defTabSz="239892">
              <a:lnSpc>
                <a:spcPts val="1600"/>
              </a:lnSpc>
              <a:buSzTx/>
              <a:buNone/>
              <a:defRPr sz="688" i="1">
                <a:solidFill>
                  <a:srgbClr val="4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해제</a:t>
            </a:r>
            <a:endParaRPr>
              <a:solidFill>
                <a:srgbClr val="333333"/>
              </a:solidFill>
            </a:endParaRPr>
          </a:p>
          <a:p>
            <a:pPr marL="0" indent="0" defTabSz="239892">
              <a:lnSpc>
                <a:spcPts val="1600"/>
              </a:lnSpc>
              <a:buSzTx/>
              <a:buNone/>
              <a:defRPr sz="688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conn</a:t>
            </a:r>
            <a:r>
              <a:rPr>
                <a:solidFill>
                  <a:srgbClr val="666666"/>
                </a:solidFill>
              </a:rPr>
              <a:t>.</a:t>
            </a:r>
            <a:r>
              <a:t>close()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122;p2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425345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ctr"/>
          <a:lstStyle/>
          <a:p>
            <a:pPr algn="ctr"/>
            <a:r>
              <a:t>pandas에서 </a:t>
            </a:r>
          </a:p>
          <a:p>
            <a:pPr algn="ctr"/>
            <a:endParaRPr/>
          </a:p>
          <a:p>
            <a:pPr algn="ctr"/>
            <a:r>
              <a:t>“SQL을 이용하여 전체 데이터 로드” </a:t>
            </a:r>
          </a:p>
          <a:p>
            <a:pPr algn="ctr"/>
            <a:endParaRPr/>
          </a:p>
          <a:p>
            <a:pPr algn="ctr"/>
            <a:r>
              <a:t>or</a:t>
            </a:r>
          </a:p>
          <a:p>
            <a:pPr algn="ctr"/>
            <a:r>
              <a:t> </a:t>
            </a:r>
          </a:p>
          <a:p>
            <a:pPr algn="ctr">
              <a:defRPr b="1" i="1"/>
            </a:pPr>
            <a:r>
              <a:t>“SQL로 원하는 데이터만 가공하여 로드”</a:t>
            </a:r>
          </a:p>
          <a:p>
            <a:pPr algn="ctr"/>
            <a:endParaRPr b="1" i="1"/>
          </a:p>
          <a:p>
            <a:pPr algn="ctr"/>
            <a:r>
              <a:t>하여 분석 처리 실습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122;p2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4359881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r>
              <a:t>감사합니다.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82;p1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/>
          <a:p>
            <a:pPr lvl="1" defTabSz="813816">
              <a:defRPr sz="2400"/>
            </a:pPr>
            <a:r>
              <a:t>데이터의 의미 관점</a:t>
            </a:r>
          </a:p>
        </p:txBody>
      </p:sp>
      <p:sp>
        <p:nvSpPr>
          <p:cNvPr id="124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 defTabSz="324611">
              <a:lnSpc>
                <a:spcPts val="2900"/>
              </a:lnSpc>
              <a:buSzTx/>
              <a:buNone/>
              <a:defRPr sz="1420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2. 수치형</a:t>
            </a:r>
          </a:p>
          <a:p>
            <a:pPr marL="0" lvl="1" indent="162305" defTabSz="324611">
              <a:lnSpc>
                <a:spcPts val="2900"/>
              </a:lnSpc>
              <a:buSzTx/>
              <a:buNone/>
              <a:defRPr sz="1420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: 이산형과 연속형으로 이루어진 자료</a:t>
            </a:r>
          </a:p>
          <a:p>
            <a:pPr marL="0" lvl="1" indent="162305" defTabSz="324611">
              <a:lnSpc>
                <a:spcPts val="2900"/>
              </a:lnSpc>
              <a:buSzTx/>
              <a:buNone/>
              <a:defRPr sz="1420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lvl="1" indent="162305" defTabSz="324611">
              <a:lnSpc>
                <a:spcPts val="2900"/>
              </a:lnSpc>
              <a:buSzTx/>
              <a:buNone/>
              <a:defRPr sz="1420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2-1. 이산형 (discrete data)</a:t>
            </a:r>
          </a:p>
          <a:p>
            <a:pPr marL="0" lvl="2" indent="324611" defTabSz="324611">
              <a:lnSpc>
                <a:spcPts val="2900"/>
              </a:lnSpc>
              <a:buSzTx/>
              <a:buNone/>
              <a:defRPr sz="1420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ex) 수치적 의미를 가지나 소수점을 가질수 없는 데이터 </a:t>
            </a:r>
          </a:p>
          <a:p>
            <a:pPr marL="0" lvl="3" indent="486918" defTabSz="324611">
              <a:lnSpc>
                <a:spcPts val="2900"/>
              </a:lnSpc>
              <a:buSzTx/>
              <a:buNone/>
              <a:defRPr sz="1420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이산적인 값을 가진 데이터 : </a:t>
            </a:r>
          </a:p>
          <a:p>
            <a:pPr marL="0" lvl="3" indent="486918" defTabSz="324611">
              <a:lnSpc>
                <a:spcPts val="2900"/>
              </a:lnSpc>
              <a:buSzTx/>
              <a:buNone/>
              <a:defRPr sz="1420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출산횟수, 하루동안 은행을 방문한 방문자수, 공장의 불량품수, 차량의 사고건수, 택시 차량 대수 </a:t>
            </a:r>
          </a:p>
          <a:p>
            <a:pPr marL="0" lvl="3" indent="486918" defTabSz="324611">
              <a:lnSpc>
                <a:spcPts val="2900"/>
              </a:lnSpc>
              <a:buSzTx/>
              <a:buNone/>
              <a:defRPr sz="1420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: 불량은 5%이다 이렇게 표현 가능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82;p1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/>
          <a:p>
            <a:pPr lvl="1" defTabSz="813816">
              <a:defRPr sz="2400"/>
            </a:pPr>
            <a:r>
              <a:t>데이터의 의미 관점</a:t>
            </a:r>
          </a:p>
        </p:txBody>
      </p:sp>
      <p:sp>
        <p:nvSpPr>
          <p:cNvPr id="127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 defTabSz="402336">
              <a:lnSpc>
                <a:spcPts val="3600"/>
              </a:lnSpc>
              <a:buSzTx/>
              <a:buNone/>
              <a:defRPr sz="1760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2. 수치형</a:t>
            </a:r>
          </a:p>
          <a:p>
            <a:pPr marL="0" lvl="3" indent="603504" defTabSz="402336">
              <a:lnSpc>
                <a:spcPts val="3600"/>
              </a:lnSpc>
              <a:buSzTx/>
              <a:buNone/>
              <a:defRPr sz="1760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lvl="1" indent="201168" defTabSz="402336">
              <a:lnSpc>
                <a:spcPts val="3600"/>
              </a:lnSpc>
              <a:buSzTx/>
              <a:buNone/>
              <a:defRPr sz="1760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2-2. 연속형 (continuous data)</a:t>
            </a:r>
          </a:p>
          <a:p>
            <a:pPr marL="0" lvl="2" indent="402336" defTabSz="402336">
              <a:lnSpc>
                <a:spcPts val="3600"/>
              </a:lnSpc>
              <a:buSzTx/>
              <a:buNone/>
              <a:defRPr sz="1760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ex) 연속적인 값을 가진 데이터로 신장, 체중등</a:t>
            </a:r>
          </a:p>
          <a:p>
            <a:pPr marL="0" lvl="3" indent="603504" defTabSz="402336">
              <a:lnSpc>
                <a:spcPts val="3600"/>
              </a:lnSpc>
              <a:buSzTx/>
              <a:buNone/>
              <a:defRPr sz="1760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수치적 의미를 가지며, 소수점 표현이 가능, 측정 할수 있는 데이터</a:t>
            </a:r>
          </a:p>
          <a:p>
            <a:pPr marL="0" lvl="3" indent="603504" defTabSz="402336">
              <a:lnSpc>
                <a:spcPts val="3600"/>
              </a:lnSpc>
              <a:buSzTx/>
              <a:buNone/>
              <a:defRPr sz="1760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키, 몸무게, 시간, 길이</a:t>
            </a:r>
          </a:p>
          <a:p>
            <a:pPr marL="0" lvl="3" indent="603504" defTabSz="402336">
              <a:lnSpc>
                <a:spcPts val="3600"/>
              </a:lnSpc>
              <a:buSzTx/>
              <a:buNone/>
              <a:defRPr sz="1760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평균, 표준편차, 분산으로 표현하고, 퍼센트 표현 가능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82;p1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/>
          <a:p>
            <a:pPr lvl="1" defTabSz="813816">
              <a:defRPr sz="2400"/>
            </a:pPr>
            <a:r>
              <a:t>데이터의 의미 관점</a:t>
            </a:r>
          </a:p>
        </p:txBody>
      </p:sp>
      <p:sp>
        <p:nvSpPr>
          <p:cNvPr id="130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 defTabSz="352043">
              <a:lnSpc>
                <a:spcPts val="3100"/>
              </a:lnSpc>
              <a:buSzTx/>
              <a:buNone/>
              <a:defRPr sz="1540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3. 실습</a:t>
            </a:r>
          </a:p>
          <a:p>
            <a:pPr marL="0" lvl="1" indent="176021" defTabSz="352043">
              <a:lnSpc>
                <a:spcPts val="3100"/>
              </a:lnSpc>
              <a:buSzTx/>
              <a:buNone/>
              <a:defRPr sz="1540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- 데이터 : 나이</a:t>
            </a:r>
          </a:p>
          <a:p>
            <a:pPr marL="0" lvl="1" indent="176021" defTabSz="352043">
              <a:lnSpc>
                <a:spcPts val="3100"/>
              </a:lnSpc>
              <a:buSzTx/>
              <a:buNone/>
              <a:defRPr sz="1540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- 나이 자체는  </a:t>
            </a:r>
          </a:p>
          <a:p>
            <a:pPr marL="0" lvl="1" indent="176021" defTabSz="352043">
              <a:lnSpc>
                <a:spcPts val="3100"/>
              </a:lnSpc>
              <a:buSzTx/>
              <a:buNone/>
              <a:defRPr sz="1540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=&gt; </a:t>
            </a:r>
            <a:r>
              <a:rPr b="1"/>
              <a:t>연속형 데이터</a:t>
            </a:r>
          </a:p>
          <a:p>
            <a:pPr marL="0" lvl="1" indent="176021" defTabSz="352043">
              <a:lnSpc>
                <a:spcPts val="3100"/>
              </a:lnSpc>
              <a:buSzTx/>
              <a:buNone/>
              <a:defRPr sz="1540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- 20~39세만 카운트 한다면 </a:t>
            </a:r>
          </a:p>
          <a:p>
            <a:pPr marL="0" lvl="1" indent="176021" defTabSz="352043">
              <a:lnSpc>
                <a:spcPts val="3100"/>
              </a:lnSpc>
              <a:buSzTx/>
              <a:buNone/>
              <a:defRPr sz="1540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=&gt; </a:t>
            </a:r>
            <a:r>
              <a:rPr b="1"/>
              <a:t>이산형 데이터</a:t>
            </a:r>
          </a:p>
          <a:p>
            <a:pPr marL="0" lvl="1" indent="176021" defTabSz="352043">
              <a:lnSpc>
                <a:spcPts val="3100"/>
              </a:lnSpc>
              <a:buSzTx/>
              <a:buNone/>
              <a:defRPr sz="1540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- 설문조사 연령에 10대, 20대, 30대 40대 50대이상이라고 세대 표현</a:t>
            </a:r>
          </a:p>
          <a:p>
            <a:pPr marL="0" lvl="1" indent="176021" defTabSz="352043">
              <a:lnSpc>
                <a:spcPts val="3100"/>
              </a:lnSpc>
              <a:buSzTx/>
              <a:buNone/>
              <a:defRPr sz="1540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=&gt; </a:t>
            </a:r>
            <a:r>
              <a:rPr b="1"/>
              <a:t>순서형 데이터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82;p1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/>
          <a:p>
            <a:pPr lvl="1" defTabSz="813816">
              <a:defRPr sz="2400"/>
            </a:pPr>
            <a:r>
              <a:t>데이터 형태</a:t>
            </a:r>
          </a:p>
        </p:txBody>
      </p:sp>
      <p:sp>
        <p:nvSpPr>
          <p:cNvPr id="13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ctr"/>
          <a:lstStyle/>
          <a:p>
            <a:pPr marL="0" indent="0" defTabSz="257952">
              <a:lnSpc>
                <a:spcPts val="2200"/>
              </a:lnSpc>
              <a:buSzTx/>
              <a:buNone/>
              <a:defRPr sz="1116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1. 정형 데이터 (Structured Data)</a:t>
            </a:r>
          </a:p>
          <a:p>
            <a:pPr marL="0" lvl="1" indent="128976" defTabSz="257952">
              <a:lnSpc>
                <a:spcPts val="2200"/>
              </a:lnSpc>
              <a:buSzTx/>
              <a:buNone/>
              <a:defRPr sz="1116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- 구조화</a:t>
            </a:r>
          </a:p>
          <a:p>
            <a:pPr marL="0" lvl="1" indent="128976" defTabSz="257952">
              <a:lnSpc>
                <a:spcPts val="2200"/>
              </a:lnSpc>
              <a:buSzTx/>
              <a:buNone/>
              <a:defRPr sz="1116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- </a:t>
            </a:r>
            <a:r>
              <a:rPr b="1"/>
              <a:t>관계형 데이터베이스(RDB)</a:t>
            </a:r>
            <a:r>
              <a:t>, 스프레드시트, CSV</a:t>
            </a:r>
          </a:p>
          <a:p>
            <a:pPr marL="0" lvl="1" indent="128976" defTabSz="257952">
              <a:lnSpc>
                <a:spcPts val="2200"/>
              </a:lnSpc>
              <a:buSzTx/>
              <a:buNone/>
              <a:defRPr sz="1116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 defTabSz="257952">
              <a:lnSpc>
                <a:spcPts val="2200"/>
              </a:lnSpc>
              <a:buSzTx/>
              <a:buNone/>
              <a:defRPr sz="1116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2. 반정형 데이터 (Semi-Structured Data)</a:t>
            </a:r>
          </a:p>
          <a:p>
            <a:pPr marL="0" lvl="1" indent="128976" defTabSz="257952">
              <a:lnSpc>
                <a:spcPts val="2200"/>
              </a:lnSpc>
              <a:buSzTx/>
              <a:buNone/>
              <a:defRPr sz="1116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- 형태(Schema, Meta Data)가 있으며, 연산이 불가능한 데이터</a:t>
            </a:r>
          </a:p>
          <a:p>
            <a:pPr marL="0" lvl="1" indent="128976" defTabSz="257952">
              <a:lnSpc>
                <a:spcPts val="2200"/>
              </a:lnSpc>
              <a:buSzTx/>
              <a:buNone/>
              <a:defRPr sz="1116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- XML, HTML, JSON, 로그, </a:t>
            </a:r>
            <a:r>
              <a:rPr b="1"/>
              <a:t>NoSQL</a:t>
            </a:r>
          </a:p>
          <a:p>
            <a:pPr marL="0" lvl="1" indent="128976" defTabSz="257952">
              <a:lnSpc>
                <a:spcPts val="2200"/>
              </a:lnSpc>
              <a:buSzTx/>
              <a:buNone/>
              <a:defRPr sz="1116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1"/>
          </a:p>
          <a:p>
            <a:pPr marL="0" indent="0" defTabSz="257952">
              <a:lnSpc>
                <a:spcPts val="2200"/>
              </a:lnSpc>
              <a:buSzTx/>
              <a:buNone/>
              <a:defRPr sz="1116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3. 비정형 데이터 (Untructured Data)</a:t>
            </a:r>
          </a:p>
          <a:p>
            <a:pPr marL="0" lvl="1" indent="128976" defTabSz="257952">
              <a:lnSpc>
                <a:spcPts val="2200"/>
              </a:lnSpc>
              <a:buSzTx/>
              <a:buNone/>
              <a:defRPr sz="1116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- 데이터란 형태가 없으며, 연산도 불가능한 데이터</a:t>
            </a:r>
          </a:p>
          <a:p>
            <a:pPr marL="0" lvl="1" indent="128976" defTabSz="257952">
              <a:lnSpc>
                <a:spcPts val="2200"/>
              </a:lnSpc>
              <a:buSzTx/>
              <a:buNone/>
              <a:defRPr sz="1116">
                <a:solidFill>
                  <a:schemeClr val="accent2">
                    <a:lumOff val="-258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- 소셜데이터(트위치, 페이스북), 영상, 이미지, 음성, 텍스트(word, PDF...) 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1577</Words>
  <Application>Microsoft Office PowerPoint</Application>
  <PresentationFormat>화면 슬라이드 쇼(16:9)</PresentationFormat>
  <Paragraphs>420</Paragraphs>
  <Slides>54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5" baseType="lpstr">
      <vt:lpstr>Simple Light</vt:lpstr>
      <vt:lpstr>데이터 분석가를 위한 SQL 기초</vt:lpstr>
      <vt:lpstr>데이터의 종류 데이터 분석 방법 데이터 분석 절차 RDBMS의 이해 SQL 기초 데이터 분석을 위한 파이썬을 이용한 SQL 사용 실습</vt:lpstr>
      <vt:lpstr>데이터의 종류</vt:lpstr>
      <vt:lpstr>데이터의 의미 관점</vt:lpstr>
      <vt:lpstr>데이터의 의미 관점</vt:lpstr>
      <vt:lpstr>데이터의 의미 관점</vt:lpstr>
      <vt:lpstr>데이터의 의미 관점</vt:lpstr>
      <vt:lpstr>데이터의 의미 관점</vt:lpstr>
      <vt:lpstr>데이터 형태</vt:lpstr>
      <vt:lpstr>데이터 분석 방법</vt:lpstr>
      <vt:lpstr>데이터 분석 방법 - 기술기반</vt:lpstr>
      <vt:lpstr>데이터 분석 방법 - 기술기반</vt:lpstr>
      <vt:lpstr>데이터 분석 방법 - 기술기반</vt:lpstr>
      <vt:lpstr>데이터 분석 절차</vt:lpstr>
      <vt:lpstr>일반 절차</vt:lpstr>
      <vt:lpstr>데이터 분석 유형 1.  Descriptive analysis(설명 분석)</vt:lpstr>
      <vt:lpstr>데이터 분석 유형 2.  Exploratory analysis(탐색 분석)</vt:lpstr>
      <vt:lpstr>데이터 분석 유형 3 - Inferential analysis (추론분석-통계적분석 기법)</vt:lpstr>
      <vt:lpstr>데이터 분석 유형 4 - Predictive analysis (예측 분석-통계적분석,머신러닝)</vt:lpstr>
      <vt:lpstr>데이터 분석 유형 5 - Prescriptive analysis (규범 분석-통계적분석,머신러닝)</vt:lpstr>
      <vt:lpstr>데이터 분석 유형 6 - Causal analysis(인과분석)</vt:lpstr>
      <vt:lpstr>데이터 분석 유형 6 - Mechanistic analysis (기계분석)</vt:lpstr>
      <vt:lpstr>RDBMS의 이해</vt:lpstr>
      <vt:lpstr>관계형 데이터 베이스</vt:lpstr>
      <vt:lpstr>NoSQL</vt:lpstr>
      <vt:lpstr>Maria DataBase 설치</vt:lpstr>
      <vt:lpstr>SQL 기초</vt:lpstr>
      <vt:lpstr>SQL명령어</vt:lpstr>
      <vt:lpstr>데이터 조회 - 기본형</vt:lpstr>
      <vt:lpstr>데이터 조회 - Wildcard</vt:lpstr>
      <vt:lpstr>데이터 조회 - Wildcard</vt:lpstr>
      <vt:lpstr>데이터 필터링과 검색, 조건</vt:lpstr>
      <vt:lpstr>데이터 최상위</vt:lpstr>
      <vt:lpstr>데이터 최상위</vt:lpstr>
      <vt:lpstr>데이터 중복 처리</vt:lpstr>
      <vt:lpstr>데이터 정렬</vt:lpstr>
      <vt:lpstr>데이터 그룹화</vt:lpstr>
      <vt:lpstr>데이터 AND, OR, NOT</vt:lpstr>
      <vt:lpstr>데이터 요약</vt:lpstr>
      <vt:lpstr>데이터 요약</vt:lpstr>
      <vt:lpstr>데이터 조합</vt:lpstr>
      <vt:lpstr>여러개의 테이블 이용 - 조인</vt:lpstr>
      <vt:lpstr>여러개의 테이블 이용 - 내부조인</vt:lpstr>
      <vt:lpstr>여러개의 테이블 이용 - 왼쪽조인</vt:lpstr>
      <vt:lpstr>여러개의 테이블 이용 - 오른쪽조인</vt:lpstr>
      <vt:lpstr>여러개의 테이블 이용 - 외부조인</vt:lpstr>
      <vt:lpstr>여러개의 테이블 이용 - 셀프조인</vt:lpstr>
      <vt:lpstr>여러개의 테이블 이용 - 하위질의(서브쿼리)</vt:lpstr>
      <vt:lpstr>데이터 분석을 위한 파이썬을 이용한 SQL 사용 실습</vt:lpstr>
      <vt:lpstr>Google Colab</vt:lpstr>
      <vt:lpstr>파이썬에서 DB 연동</vt:lpstr>
      <vt:lpstr>pandas에서 DB 디비연동</vt:lpstr>
      <vt:lpstr>pandas에서   “SQL을 이용하여 전체 데이터 로드”   or   “SQL로 원하는 데이터만 가공하여 로드”  하여 분석 처리 실습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분석가를 위한 SQL 기초</dc:title>
  <dc:creator>user</dc:creator>
  <cp:lastModifiedBy>Windows 사용자</cp:lastModifiedBy>
  <cp:revision>1</cp:revision>
  <dcterms:modified xsi:type="dcterms:W3CDTF">2020-02-20T05:52:43Z</dcterms:modified>
</cp:coreProperties>
</file>