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74" r:id="rId11"/>
    <p:sldId id="263" r:id="rId12"/>
    <p:sldId id="267" r:id="rId13"/>
    <p:sldId id="272" r:id="rId14"/>
    <p:sldId id="266" r:id="rId15"/>
    <p:sldId id="268" r:id="rId16"/>
    <p:sldId id="273" r:id="rId17"/>
    <p:sldId id="269" r:id="rId18"/>
    <p:sldId id="276" r:id="rId19"/>
    <p:sldId id="277" r:id="rId20"/>
    <p:sldId id="275" r:id="rId21"/>
    <p:sldId id="270" r:id="rId22"/>
    <p:sldId id="278" r:id="rId23"/>
    <p:sldId id="280" r:id="rId24"/>
    <p:sldId id="282" r:id="rId25"/>
    <p:sldId id="281" r:id="rId26"/>
    <p:sldId id="279" r:id="rId27"/>
    <p:sldId id="283" r:id="rId28"/>
    <p:sldId id="284" r:id="rId29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83" d="100"/>
          <a:sy n="83" d="100"/>
        </p:scale>
        <p:origin x="9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2.Lecture\BusinessAnalytics_2019&#45380;_2&#54617;&#44592;\PyWork\4.tensorflowBasic\ad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6092032"/>
        <c:axId val="-2056080608"/>
      </c:scatterChart>
      <c:valAx>
        <c:axId val="-205609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6080608"/>
        <c:crosses val="autoZero"/>
        <c:crossBetween val="midCat"/>
      </c:valAx>
      <c:valAx>
        <c:axId val="-205608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6092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50</c:v>
                </c:pt>
                <c:pt idx="3">
                  <c:v>40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60</c:v>
                </c:pt>
                <c:pt idx="2">
                  <c:v>140</c:v>
                </c:pt>
                <c:pt idx="3">
                  <c:v>100</c:v>
                </c:pt>
                <c:pt idx="4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6081696"/>
        <c:axId val="-2056084960"/>
      </c:scatterChart>
      <c:valAx>
        <c:axId val="-205608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6084960"/>
        <c:crosses val="autoZero"/>
        <c:crossBetween val="midCat"/>
      </c:valAx>
      <c:valAx>
        <c:axId val="-205608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56081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32.jpe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8.png"/><Relationship Id="rId3" Type="http://schemas.openxmlformats.org/officeDocument/2006/relationships/image" Target="../media/image28.png"/><Relationship Id="rId7" Type="http://schemas.openxmlformats.org/officeDocument/2006/relationships/image" Target="../media/image57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6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66.png"/><Relationship Id="rId10" Type="http://schemas.openxmlformats.org/officeDocument/2006/relationships/image" Target="../media/image41.png"/><Relationship Id="rId19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Theories of Neural Networks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01" y="389067"/>
            <a:ext cx="7293075" cy="596706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6239" y="2592729"/>
            <a:ext cx="6742192" cy="428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8575"/>
            <a:ext cx="5676900" cy="680085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25974" y="3243803"/>
            <a:ext cx="6018835" cy="1420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stCxn id="21" idx="6"/>
            <a:endCxn id="23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7"/>
            <a:endCxn id="23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6"/>
            <a:endCxn id="22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타원 29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2" name="직선 화살표 연결선 31"/>
          <p:cNvCxnSpPr>
            <a:stCxn id="30" idx="6"/>
            <a:endCxn id="23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9" idx="6"/>
            <a:endCxn id="23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9" y="0"/>
            <a:ext cx="773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 (Rosenblatt, 1957)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7"/>
            <a:endCxn id="7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  <a:endCxn id="6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/>
              <p:cNvSpPr/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6" idx="6"/>
            <a:endCxn id="25" idx="1"/>
          </p:cNvCxnSpPr>
          <p:nvPr/>
        </p:nvCxnSpPr>
        <p:spPr>
          <a:xfrm flipV="1">
            <a:off x="5486370" y="3064887"/>
            <a:ext cx="735806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blipFill rotWithShape="0">
                <a:blip r:embed="rId8"/>
                <a:stretch>
                  <a:fillRect l="-64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25" idx="3"/>
            <a:endCxn id="13" idx="2"/>
          </p:cNvCxnSpPr>
          <p:nvPr/>
        </p:nvCxnSpPr>
        <p:spPr>
          <a:xfrm>
            <a:off x="7136576" y="3064887"/>
            <a:ext cx="735807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5" idx="6"/>
            <a:endCxn id="7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6"/>
            <a:endCxn id="7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/>
          <p:cNvGrpSpPr/>
          <p:nvPr/>
        </p:nvGrpSpPr>
        <p:grpSpPr>
          <a:xfrm>
            <a:off x="2476181" y="3640788"/>
            <a:ext cx="2689882" cy="2985999"/>
            <a:chOff x="2476181" y="3640788"/>
            <a:chExt cx="2689882" cy="2985999"/>
          </a:xfrm>
        </p:grpSpPr>
        <p:pic>
          <p:nvPicPr>
            <p:cNvPr id="57" name="Picture 2" descr="Marvin Minsky at OLPCb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756" y="3640788"/>
              <a:ext cx="1650022" cy="165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폭발 1 54"/>
            <p:cNvSpPr/>
            <p:nvPr/>
          </p:nvSpPr>
          <p:spPr>
            <a:xfrm>
              <a:off x="2476181" y="4585163"/>
              <a:ext cx="2689882" cy="2041624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way to fit XOR</a:t>
              </a: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1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Multilayer Perceptron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474562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2926674"/>
                <a:ext cx="642394" cy="59289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5" idx="6"/>
            <a:endCxn id="7" idx="2"/>
          </p:cNvCxnSpPr>
          <p:nvPr/>
        </p:nvCxnSpPr>
        <p:spPr>
          <a:xfrm>
            <a:off x="1116956" y="3223120"/>
            <a:ext cx="103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6"/>
            <a:endCxn id="6" idx="2"/>
          </p:cNvCxnSpPr>
          <p:nvPr/>
        </p:nvCxnSpPr>
        <p:spPr>
          <a:xfrm>
            <a:off x="2792375" y="322312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05479" y="2808597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79" y="2808597"/>
                <a:ext cx="574521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3158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/>
              <p:cNvSpPr/>
              <p:nvPr/>
            </p:nvSpPr>
            <p:spPr>
              <a:xfrm>
                <a:off x="474562" y="2037336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2037336"/>
                <a:ext cx="642394" cy="59289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6"/>
            <a:endCxn id="7" idx="1"/>
          </p:cNvCxnSpPr>
          <p:nvPr/>
        </p:nvCxnSpPr>
        <p:spPr>
          <a:xfrm>
            <a:off x="1116956" y="2333782"/>
            <a:ext cx="1127101" cy="67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51731" y="2050486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31" y="2050486"/>
                <a:ext cx="574521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3404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/>
              <p:cNvSpPr/>
              <p:nvPr/>
            </p:nvSpPr>
            <p:spPr>
              <a:xfrm>
                <a:off x="474562" y="4856367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4856367"/>
                <a:ext cx="642394" cy="59289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7" idx="6"/>
            <a:endCxn id="23" idx="3"/>
          </p:cNvCxnSpPr>
          <p:nvPr/>
        </p:nvCxnSpPr>
        <p:spPr>
          <a:xfrm flipV="1">
            <a:off x="1116956" y="4469909"/>
            <a:ext cx="1127101" cy="68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03855" y="4502222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55" y="4502222"/>
                <a:ext cx="574521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3404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/>
              <p:cNvSpPr/>
              <p:nvPr/>
            </p:nvSpPr>
            <p:spPr>
              <a:xfrm>
                <a:off x="474562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3963844"/>
                <a:ext cx="642394" cy="59289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20" idx="6"/>
            <a:endCxn id="23" idx="2"/>
          </p:cNvCxnSpPr>
          <p:nvPr/>
        </p:nvCxnSpPr>
        <p:spPr>
          <a:xfrm>
            <a:off x="1116956" y="4260290"/>
            <a:ext cx="103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16956" y="3787525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56" y="3787525"/>
                <a:ext cx="574521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3404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/>
              <p:cNvSpPr/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/>
              <p:cNvSpPr/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blipFill rotWithShape="0">
                <a:blip r:embed="rId13"/>
                <a:stretch>
                  <a:fillRect l="-90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blipFill rotWithShape="0">
                <a:blip r:embed="rId14"/>
                <a:stretch>
                  <a:fillRect l="-91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9" idx="5"/>
            <a:endCxn id="7" idx="0"/>
          </p:cNvCxnSpPr>
          <p:nvPr/>
        </p:nvCxnSpPr>
        <p:spPr>
          <a:xfrm>
            <a:off x="1474409" y="1747277"/>
            <a:ext cx="996769" cy="11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7"/>
            <a:endCxn id="23" idx="4"/>
          </p:cNvCxnSpPr>
          <p:nvPr/>
        </p:nvCxnSpPr>
        <p:spPr>
          <a:xfrm flipV="1">
            <a:off x="1384587" y="4556736"/>
            <a:ext cx="1086591" cy="118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/>
              <p:cNvSpPr/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>
            <a:stCxn id="23" idx="6"/>
            <a:endCxn id="36" idx="2"/>
          </p:cNvCxnSpPr>
          <p:nvPr/>
        </p:nvCxnSpPr>
        <p:spPr>
          <a:xfrm>
            <a:off x="2792375" y="426029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blipFill rotWithShape="0">
                <a:blip r:embed="rId16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blipFill rotWithShape="0">
                <a:blip r:embed="rId17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/>
              <p:cNvSpPr/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/>
              <p:cNvSpPr/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타원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1" idx="6"/>
            <a:endCxn id="46" idx="2"/>
          </p:cNvCxnSpPr>
          <p:nvPr/>
        </p:nvCxnSpPr>
        <p:spPr>
          <a:xfrm flipV="1">
            <a:off x="5630103" y="3737381"/>
            <a:ext cx="322638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blipFill rotWithShape="0">
                <a:blip r:embed="rId20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6" idx="6"/>
            <a:endCxn id="48" idx="1"/>
          </p:cNvCxnSpPr>
          <p:nvPr/>
        </p:nvCxnSpPr>
        <p:spPr>
          <a:xfrm>
            <a:off x="6595135" y="3737381"/>
            <a:ext cx="28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8" idx="3"/>
            <a:endCxn id="63" idx="2"/>
          </p:cNvCxnSpPr>
          <p:nvPr/>
        </p:nvCxnSpPr>
        <p:spPr>
          <a:xfrm>
            <a:off x="7522854" y="3737381"/>
            <a:ext cx="38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1" idx="1"/>
          </p:cNvCxnSpPr>
          <p:nvPr/>
        </p:nvCxnSpPr>
        <p:spPr>
          <a:xfrm>
            <a:off x="4583539" y="3223910"/>
            <a:ext cx="498246" cy="30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3"/>
            <a:endCxn id="41" idx="3"/>
          </p:cNvCxnSpPr>
          <p:nvPr/>
        </p:nvCxnSpPr>
        <p:spPr>
          <a:xfrm flipV="1">
            <a:off x="4583539" y="3950029"/>
            <a:ext cx="498246" cy="3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타원 62"/>
              <p:cNvSpPr/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blipFill rotWithShape="0">
                <a:blip r:embed="rId21"/>
                <a:stretch>
                  <a:fillRect b="-2941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stCxn id="6" idx="6"/>
            <a:endCxn id="39" idx="1"/>
          </p:cNvCxnSpPr>
          <p:nvPr/>
        </p:nvCxnSpPr>
        <p:spPr>
          <a:xfrm>
            <a:off x="3669139" y="3223120"/>
            <a:ext cx="272006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6"/>
            <a:endCxn id="40" idx="1"/>
          </p:cNvCxnSpPr>
          <p:nvPr/>
        </p:nvCxnSpPr>
        <p:spPr>
          <a:xfrm>
            <a:off x="3669139" y="4260290"/>
            <a:ext cx="27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85" y="4933518"/>
                <a:ext cx="2882584" cy="77886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5535519" y="285728"/>
            <a:ext cx="3411863" cy="2807383"/>
            <a:chOff x="5535519" y="285728"/>
            <a:chExt cx="3411863" cy="2807383"/>
          </a:xfrm>
        </p:grpSpPr>
        <p:pic>
          <p:nvPicPr>
            <p:cNvPr id="2050" name="Picture 2" descr="Marvin Minsky at OLPCb.jp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360" y="285728"/>
              <a:ext cx="1650022" cy="1650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폭발 1 71"/>
            <p:cNvSpPr/>
            <p:nvPr/>
          </p:nvSpPr>
          <p:spPr>
            <a:xfrm>
              <a:off x="5535519" y="1051487"/>
              <a:ext cx="2689882" cy="2041624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way to train</a:t>
              </a:r>
              <a:endPara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98" y="144413"/>
            <a:ext cx="5509850" cy="65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short history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7646023" cy="5072078"/>
          </a:xfrm>
        </p:spPr>
        <p:txBody>
          <a:bodyPr/>
          <a:lstStyle/>
          <a:p>
            <a:r>
              <a:rPr lang="en-US" altLang="ko-KR" sz="2000" dirty="0" smtClean="0"/>
              <a:t>Marvin </a:t>
            </a:r>
            <a:r>
              <a:rPr lang="en-US" altLang="ko-KR" sz="2000" dirty="0"/>
              <a:t>Minsky and Seymour </a:t>
            </a:r>
            <a:r>
              <a:rPr lang="en-US" altLang="ko-KR" sz="2000" dirty="0" err="1" smtClean="0"/>
              <a:t>Papert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Perceptrons</a:t>
            </a:r>
            <a:r>
              <a:rPr lang="en-US" altLang="ko-KR" sz="2000" dirty="0" smtClean="0"/>
              <a:t>(1969) proved single </a:t>
            </a:r>
            <a:r>
              <a:rPr lang="en-US" altLang="ko-KR" sz="2000" dirty="0" err="1" smtClean="0"/>
              <a:t>perceptros</a:t>
            </a:r>
            <a:r>
              <a:rPr lang="en-US" altLang="ko-KR" sz="2000" dirty="0" smtClean="0"/>
              <a:t> cannot fit nonlinear (like XOR) borders, and argued no way to train multilayered </a:t>
            </a:r>
            <a:r>
              <a:rPr lang="en-US" altLang="ko-KR" sz="2000" dirty="0" err="1" smtClean="0"/>
              <a:t>perceptrons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en-US" altLang="ko-KR" sz="1600" dirty="0" smtClean="0"/>
              <a:t>Almost all major </a:t>
            </a:r>
            <a:r>
              <a:rPr lang="en-US" altLang="ko-KR" sz="1600" dirty="0" err="1" smtClean="0"/>
              <a:t>fundings</a:t>
            </a:r>
            <a:r>
              <a:rPr lang="en-US" altLang="ko-KR" sz="1600" dirty="0" smtClean="0"/>
              <a:t> to NN research stopped afterwards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In 1974, </a:t>
            </a:r>
            <a:r>
              <a:rPr lang="en-US" altLang="ko-KR" sz="2000" dirty="0"/>
              <a:t>Paul </a:t>
            </a:r>
            <a:r>
              <a:rPr lang="en-US" altLang="ko-KR" sz="2000" dirty="0" err="1" smtClean="0"/>
              <a:t>Werbos</a:t>
            </a:r>
            <a:r>
              <a:rPr lang="en-US" altLang="ko-KR" sz="2000" dirty="0" smtClean="0"/>
              <a:t>, a Ph.D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student in Harvard, discovered backpropagation algorithm to train multilayer neural networks, but ignored by academy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in 1986, Geoffrey Hinton, professor in CMU, rediscovered backpropagation, opened up new possibilities to </a:t>
            </a:r>
            <a:r>
              <a:rPr lang="en-US" altLang="ko-KR" sz="2000" dirty="0" err="1" smtClean="0"/>
              <a:t>connectionst</a:t>
            </a:r>
            <a:r>
              <a:rPr lang="en-US" altLang="ko-KR" sz="2000" dirty="0" smtClean="0"/>
              <a:t> approach to AI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4098" name="Picture 2" descr="Paul Werbos Plenary 2006 ICN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86" y="3062322"/>
            <a:ext cx="1023493" cy="12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4"/>
          <a:stretch/>
        </p:blipFill>
        <p:spPr bwMode="auto">
          <a:xfrm>
            <a:off x="8003211" y="4584046"/>
            <a:ext cx="1033071" cy="138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r="5953"/>
          <a:stretch/>
        </p:blipFill>
        <p:spPr bwMode="auto">
          <a:xfrm>
            <a:off x="7974958" y="1347720"/>
            <a:ext cx="1041721" cy="13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Modern single layer neural network</a:t>
            </a:r>
            <a:br>
              <a:rPr lang="en-US" altLang="ko-KR" dirty="0" smtClean="0"/>
            </a:br>
            <a:r>
              <a:rPr lang="en-US" altLang="ko-KR" dirty="0" smtClean="0"/>
              <a:t>(modified perceptron)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2614276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0" y="2614276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06" y="261427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5578475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5" idx="6"/>
            <a:endCxn id="7" idx="2"/>
          </p:cNvCxnSpPr>
          <p:nvPr/>
        </p:nvCxnSpPr>
        <p:spPr>
          <a:xfrm>
            <a:off x="1626242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7"/>
            <a:endCxn id="7" idx="4"/>
          </p:cNvCxnSpPr>
          <p:nvPr/>
        </p:nvCxnSpPr>
        <p:spPr>
          <a:xfrm flipV="1">
            <a:off x="1492331" y="3528676"/>
            <a:ext cx="1606775" cy="21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6"/>
            <a:endCxn id="6" idx="2"/>
          </p:cNvCxnSpPr>
          <p:nvPr/>
        </p:nvCxnSpPr>
        <p:spPr>
          <a:xfrm>
            <a:off x="3556306" y="3071476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2538237"/>
                <a:ext cx="806567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/>
              <p:cNvSpPr/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83" y="2614276"/>
                <a:ext cx="914400" cy="914400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6" idx="6"/>
            <a:endCxn id="25" idx="1"/>
          </p:cNvCxnSpPr>
          <p:nvPr/>
        </p:nvCxnSpPr>
        <p:spPr>
          <a:xfrm flipV="1">
            <a:off x="5486370" y="3064887"/>
            <a:ext cx="735806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176" y="2607687"/>
                <a:ext cx="914400" cy="914400"/>
              </a:xfrm>
              <a:prstGeom prst="rect">
                <a:avLst/>
              </a:prstGeom>
              <a:blipFill rotWithShape="0">
                <a:blip r:embed="rId8"/>
                <a:stretch>
                  <a:fillRect l="-64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25" idx="3"/>
            <a:endCxn id="13" idx="2"/>
          </p:cNvCxnSpPr>
          <p:nvPr/>
        </p:nvCxnSpPr>
        <p:spPr>
          <a:xfrm>
            <a:off x="7136576" y="3064887"/>
            <a:ext cx="735807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타원 32"/>
              <p:cNvSpPr/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3" name="타원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1403120"/>
                <a:ext cx="914400" cy="9144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타원 34"/>
              <p:cNvSpPr/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5" name="타원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42" y="3825432"/>
                <a:ext cx="914400" cy="9144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957028" y="4983058"/>
            <a:ext cx="738664" cy="4337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0" dirty="0" smtClean="0">
                <a:latin typeface="+mn-ea"/>
                <a:ea typeface="+mn-ea"/>
              </a:rPr>
              <a:t>…</a:t>
            </a:r>
            <a:endParaRPr lang="ko-KR" altLang="en-US" sz="3600" b="0" dirty="0" smtClean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5" idx="6"/>
            <a:endCxn id="7" idx="3"/>
          </p:cNvCxnSpPr>
          <p:nvPr/>
        </p:nvCxnSpPr>
        <p:spPr>
          <a:xfrm flipV="1">
            <a:off x="1626242" y="3394765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6"/>
            <a:endCxn id="7" idx="1"/>
          </p:cNvCxnSpPr>
          <p:nvPr/>
        </p:nvCxnSpPr>
        <p:spPr>
          <a:xfrm>
            <a:off x="1626242" y="1860320"/>
            <a:ext cx="1149575" cy="8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463" y="3183664"/>
                <a:ext cx="806567" cy="55399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30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5" y="1709735"/>
                <a:ext cx="806567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96667" y="4307360"/>
                <a:ext cx="3165418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7" y="4307360"/>
                <a:ext cx="3165418" cy="6756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8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Backpropagation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Loss function : Cross entropy</a:t>
                </a:r>
              </a:p>
              <a:p>
                <a:pPr lvl="4"/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lvl="4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p(x) : distribution of actual data</a:t>
                </a:r>
              </a:p>
              <a:p>
                <a:pPr lvl="1"/>
                <a:r>
                  <a:rPr lang="en-US" altLang="ko-KR" dirty="0" smtClean="0"/>
                  <a:t>q(x) : distribution of prediction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Example</a:t>
                </a:r>
              </a:p>
              <a:p>
                <a:pPr lvl="2"/>
                <a:r>
                  <a:rPr lang="en-US" altLang="ko-KR" dirty="0" smtClean="0"/>
                  <a:t>label = [‘sneaker’, ‘bag’, ‘ankle boot’]</a:t>
                </a:r>
              </a:p>
              <a:p>
                <a:pPr lvl="2"/>
                <a:r>
                  <a:rPr lang="en-US" altLang="ko-KR" dirty="0" smtClean="0"/>
                  <a:t>Actual = [0, 0, 1]</a:t>
                </a:r>
              </a:p>
              <a:p>
                <a:pPr lvl="2"/>
                <a:r>
                  <a:rPr lang="en-US" altLang="ko-KR" dirty="0" smtClean="0"/>
                  <a:t>Predicted = [0.25, 0.01, 0.74]</a:t>
                </a:r>
              </a:p>
              <a:p>
                <a:pPr lvl="2"/>
                <a:r>
                  <a:rPr lang="en-US" altLang="ko-KR" dirty="0" smtClean="0"/>
                  <a:t>H = </a:t>
                </a:r>
                <a:r>
                  <a:rPr lang="en-US" altLang="ko-KR" dirty="0"/>
                  <a:t>–</a:t>
                </a:r>
                <a:r>
                  <a:rPr lang="en-US" altLang="ko-KR" dirty="0" smtClean="0"/>
                  <a:t> 0*log(0.25) – 0*log(0.01) – 1*log(0.74)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= 0.3011</a:t>
                </a:r>
              </a:p>
              <a:p>
                <a:pPr marL="914400" lvl="2" indent="0">
                  <a:buNone/>
                </a:pPr>
                <a:r>
                  <a:rPr lang="en-US" altLang="ko-KR" dirty="0" smtClean="0"/>
                  <a:t>	(here, log is natural log)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3" t="-962" b="-3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233" t="10970" r="62124" b="68608"/>
          <a:stretch/>
        </p:blipFill>
        <p:spPr>
          <a:xfrm>
            <a:off x="6413973" y="4744960"/>
            <a:ext cx="2372810" cy="16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</a:t>
            </a:r>
            <a:r>
              <a:rPr lang="en-US" altLang="ko-KR" dirty="0" smtClean="0"/>
              <a:t>Regression : Revisited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Given with real (x, y) </a:t>
                </a:r>
                <a:r>
                  <a:rPr lang="en-US" altLang="ko-KR" dirty="0" smtClean="0"/>
                  <a:t>data, find best a, b for:</a:t>
                </a:r>
              </a:p>
              <a:p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3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65926" y="3596478"/>
          <a:ext cx="2618296" cy="222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148"/>
                <a:gridCol w="1309148"/>
              </a:tblGrid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adCost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effectLst/>
                        </a:rPr>
                        <a:t>sales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30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20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smtClean="0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 smtClean="0">
                          <a:effectLst/>
                        </a:rPr>
                        <a:t>70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/>
          </p:nvPr>
        </p:nvGraphicFramePr>
        <p:xfrm>
          <a:off x="4214783" y="3023616"/>
          <a:ext cx="4572000" cy="305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88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547851"/>
            <a:ext cx="6519259" cy="59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Modern multilayer neural network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474562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2926674"/>
                <a:ext cx="642394" cy="59289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2926674"/>
                <a:ext cx="642394" cy="59289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2926674"/>
                <a:ext cx="642394" cy="59289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5" idx="6"/>
            <a:endCxn id="7" idx="2"/>
          </p:cNvCxnSpPr>
          <p:nvPr/>
        </p:nvCxnSpPr>
        <p:spPr>
          <a:xfrm>
            <a:off x="1116956" y="3223120"/>
            <a:ext cx="103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6"/>
            <a:endCxn id="6" idx="2"/>
          </p:cNvCxnSpPr>
          <p:nvPr/>
        </p:nvCxnSpPr>
        <p:spPr>
          <a:xfrm>
            <a:off x="2792375" y="322312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05479" y="2808597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79" y="2808597"/>
                <a:ext cx="574521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3158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타원 10"/>
              <p:cNvSpPr/>
              <p:nvPr/>
            </p:nvSpPr>
            <p:spPr>
              <a:xfrm>
                <a:off x="474562" y="2037336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2037336"/>
                <a:ext cx="642394" cy="59289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6"/>
            <a:endCxn id="7" idx="1"/>
          </p:cNvCxnSpPr>
          <p:nvPr/>
        </p:nvCxnSpPr>
        <p:spPr>
          <a:xfrm>
            <a:off x="1116956" y="2333782"/>
            <a:ext cx="1127101" cy="67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51731" y="2050486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731" y="2050486"/>
                <a:ext cx="574521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23404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타원 16"/>
              <p:cNvSpPr/>
              <p:nvPr/>
            </p:nvSpPr>
            <p:spPr>
              <a:xfrm>
                <a:off x="474562" y="4856367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4856367"/>
                <a:ext cx="642394" cy="59289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7" idx="6"/>
            <a:endCxn id="23" idx="3"/>
          </p:cNvCxnSpPr>
          <p:nvPr/>
        </p:nvCxnSpPr>
        <p:spPr>
          <a:xfrm flipV="1">
            <a:off x="1116956" y="4469909"/>
            <a:ext cx="1127101" cy="68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03855" y="4502222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55" y="4502222"/>
                <a:ext cx="574521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23404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타원 19"/>
              <p:cNvSpPr/>
              <p:nvPr/>
            </p:nvSpPr>
            <p:spPr>
              <a:xfrm>
                <a:off x="474562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2" y="3963844"/>
                <a:ext cx="642394" cy="59289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20" idx="6"/>
            <a:endCxn id="23" idx="2"/>
          </p:cNvCxnSpPr>
          <p:nvPr/>
        </p:nvCxnSpPr>
        <p:spPr>
          <a:xfrm>
            <a:off x="1116956" y="4260290"/>
            <a:ext cx="103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16956" y="3787525"/>
                <a:ext cx="574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ko-KR" altLang="en-US" sz="24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56" y="3787525"/>
                <a:ext cx="574521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23404"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/>
              <p:cNvSpPr/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81" y="3963844"/>
                <a:ext cx="642394" cy="592892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타원 25"/>
              <p:cNvSpPr/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9" y="5658878"/>
                <a:ext cx="642394" cy="592892"/>
              </a:xfrm>
              <a:prstGeom prst="ellipse">
                <a:avLst/>
              </a:prstGeom>
              <a:blipFill rotWithShape="0">
                <a:blip r:embed="rId13"/>
                <a:stretch>
                  <a:fillRect l="-90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91" y="1241212"/>
                <a:ext cx="642394" cy="592892"/>
              </a:xfrm>
              <a:prstGeom prst="ellipse">
                <a:avLst/>
              </a:prstGeom>
              <a:blipFill rotWithShape="0">
                <a:blip r:embed="rId14"/>
                <a:stretch>
                  <a:fillRect l="-91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stCxn id="29" idx="5"/>
            <a:endCxn id="7" idx="0"/>
          </p:cNvCxnSpPr>
          <p:nvPr/>
        </p:nvCxnSpPr>
        <p:spPr>
          <a:xfrm>
            <a:off x="1474409" y="1747277"/>
            <a:ext cx="996769" cy="117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7"/>
            <a:endCxn id="23" idx="4"/>
          </p:cNvCxnSpPr>
          <p:nvPr/>
        </p:nvCxnSpPr>
        <p:spPr>
          <a:xfrm flipV="1">
            <a:off x="1384587" y="4556736"/>
            <a:ext cx="1086591" cy="118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타원 35"/>
              <p:cNvSpPr/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6" name="타원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5" y="3963844"/>
                <a:ext cx="642394" cy="592892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>
            <a:stCxn id="23" idx="6"/>
            <a:endCxn id="36" idx="2"/>
          </p:cNvCxnSpPr>
          <p:nvPr/>
        </p:nvCxnSpPr>
        <p:spPr>
          <a:xfrm>
            <a:off x="2792375" y="4260290"/>
            <a:ext cx="2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2927464"/>
                <a:ext cx="642394" cy="592892"/>
              </a:xfrm>
              <a:prstGeom prst="rect">
                <a:avLst/>
              </a:prstGeom>
              <a:blipFill rotWithShape="0">
                <a:blip r:embed="rId16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145" y="3963844"/>
                <a:ext cx="642394" cy="592892"/>
              </a:xfrm>
              <a:prstGeom prst="rect">
                <a:avLst/>
              </a:prstGeom>
              <a:blipFill rotWithShape="0">
                <a:blip r:embed="rId17"/>
                <a:stretch>
                  <a:fillRect l="-21101" r="-1192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타원 40"/>
              <p:cNvSpPr/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09" y="3443964"/>
                <a:ext cx="642394" cy="592892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타원 45"/>
              <p:cNvSpPr/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6" name="타원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41" y="3440935"/>
                <a:ext cx="642394" cy="592892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>
            <a:stCxn id="41" idx="6"/>
            <a:endCxn id="46" idx="2"/>
          </p:cNvCxnSpPr>
          <p:nvPr/>
        </p:nvCxnSpPr>
        <p:spPr>
          <a:xfrm flipV="1">
            <a:off x="5630103" y="3737381"/>
            <a:ext cx="322638" cy="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60" y="3440935"/>
                <a:ext cx="642394" cy="592892"/>
              </a:xfrm>
              <a:prstGeom prst="rect">
                <a:avLst/>
              </a:prstGeom>
              <a:blipFill rotWithShape="0">
                <a:blip r:embed="rId20"/>
                <a:stretch>
                  <a:fillRect l="-19266" r="-14679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/>
          <p:cNvCxnSpPr>
            <a:stCxn id="46" idx="6"/>
            <a:endCxn id="48" idx="1"/>
          </p:cNvCxnSpPr>
          <p:nvPr/>
        </p:nvCxnSpPr>
        <p:spPr>
          <a:xfrm>
            <a:off x="6595135" y="3737381"/>
            <a:ext cx="28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8" idx="3"/>
            <a:endCxn id="63" idx="2"/>
          </p:cNvCxnSpPr>
          <p:nvPr/>
        </p:nvCxnSpPr>
        <p:spPr>
          <a:xfrm>
            <a:off x="7522854" y="3737381"/>
            <a:ext cx="38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1" idx="1"/>
          </p:cNvCxnSpPr>
          <p:nvPr/>
        </p:nvCxnSpPr>
        <p:spPr>
          <a:xfrm>
            <a:off x="4583539" y="3223910"/>
            <a:ext cx="498246" cy="30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0" idx="3"/>
            <a:endCxn id="41" idx="3"/>
          </p:cNvCxnSpPr>
          <p:nvPr/>
        </p:nvCxnSpPr>
        <p:spPr>
          <a:xfrm flipV="1">
            <a:off x="4583539" y="3950029"/>
            <a:ext cx="498246" cy="31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타원 62"/>
              <p:cNvSpPr/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4" y="3440935"/>
                <a:ext cx="642394" cy="592892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stCxn id="6" idx="6"/>
            <a:endCxn id="39" idx="1"/>
          </p:cNvCxnSpPr>
          <p:nvPr/>
        </p:nvCxnSpPr>
        <p:spPr>
          <a:xfrm>
            <a:off x="3669139" y="3223120"/>
            <a:ext cx="272006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6" idx="6"/>
            <a:endCxn id="40" idx="1"/>
          </p:cNvCxnSpPr>
          <p:nvPr/>
        </p:nvCxnSpPr>
        <p:spPr>
          <a:xfrm>
            <a:off x="3669139" y="4260290"/>
            <a:ext cx="27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3143434" y="5151220"/>
                <a:ext cx="3165418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34" y="5151220"/>
                <a:ext cx="3165418" cy="675698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955599" y="1831087"/>
                <a:ext cx="3178306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𝑜𝑡h𝑒𝑟𝑠</m:t>
                      </m:r>
                    </m:oMath>
                  </m:oMathPara>
                </a14:m>
                <a:endParaRPr lang="ko-KR" altLang="en-US" sz="2000" b="0" dirty="0" smtClean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99" y="1831087"/>
                <a:ext cx="3178306" cy="67569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4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90" y="282675"/>
            <a:ext cx="6713919" cy="6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function (activation=None)</a:t>
            </a:r>
          </a:p>
          <a:p>
            <a:pPr lvl="1"/>
            <a:r>
              <a:rPr lang="en-US" altLang="ko-KR" dirty="0" smtClean="0"/>
              <a:t>f(x) = x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(-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rarely used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10242" name="Picture 2" descr="https://miro.medium.com/max/867/1*tldIgyDQWqm-sMwP7m3B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3" y="3038987"/>
            <a:ext cx="4408077" cy="28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Step function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0 or 1</a:t>
            </a:r>
          </a:p>
          <a:p>
            <a:pPr lvl="1"/>
            <a:r>
              <a:rPr lang="en-US" altLang="ko-KR" dirty="0" smtClean="0"/>
              <a:t>gradient based backpropagation algorithm cannot be applied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2290" name="Picture 2" descr="https://t1.daumcdn.net/cfile/tistory/99B3CD3359F5F56B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67807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Sigmoid function (activation</a:t>
            </a:r>
            <a:r>
              <a:rPr lang="en-US" altLang="ko-KR" dirty="0" smtClean="0"/>
              <a:t>=‘sigmoid‘)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(0, 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gradient vanishing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not centered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slow convergence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1266" name="Picture 2" descr="https://miro.medium.com/max/485/1*Xu7B5y9gp0iL5ooBj7LtW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420" y="3416300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r>
              <a:rPr lang="en-US" altLang="ko-KR" dirty="0" err="1" smtClean="0"/>
              <a:t>tanh</a:t>
            </a:r>
            <a:r>
              <a:rPr lang="en-US" altLang="ko-KR" dirty="0" smtClean="0"/>
              <a:t> (hyperbolic tangent</a:t>
            </a:r>
            <a:r>
              <a:rPr lang="en-US" altLang="ko-KR" dirty="0"/>
              <a:t>) function (activation=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‘)</a:t>
            </a:r>
          </a:p>
          <a:p>
            <a:pPr lvl="1"/>
            <a:r>
              <a:rPr lang="en-US" altLang="ko-KR" dirty="0" smtClean="0"/>
              <a:t>(-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(-1, 1)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centered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gradient vanishing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mainly </a:t>
            </a:r>
            <a:r>
              <a:rPr lang="en-US" altLang="ko-KR" dirty="0">
                <a:sym typeface="Wingdings" panose="05000000000000000000" pitchFamily="2" charset="2"/>
              </a:rPr>
              <a:t>used classification between two </a:t>
            </a:r>
            <a:r>
              <a:rPr lang="en-US" altLang="ko-KR" dirty="0" smtClean="0">
                <a:sym typeface="Wingdings" panose="05000000000000000000" pitchFamily="2" charset="2"/>
              </a:rPr>
              <a:t>classes</a:t>
            </a:r>
            <a:endParaRPr lang="ko-KR" altLang="en-US"/>
          </a:p>
        </p:txBody>
      </p:sp>
      <p:pic>
        <p:nvPicPr>
          <p:cNvPr id="7180" name="Picture 12" descr="https://t1.daumcdn.net/cfile/tistory/99A69F485B8EBBD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32" y="3565407"/>
            <a:ext cx="3944807" cy="307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9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en-US" altLang="ko-KR" dirty="0"/>
              <a:t> (Rectified Linear Unit) Activation Function (activation</a:t>
            </a:r>
            <a:r>
              <a:rPr lang="en-US" altLang="ko-KR" dirty="0" smtClean="0"/>
              <a:t>=‘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‘)</a:t>
            </a:r>
          </a:p>
          <a:p>
            <a:pPr lvl="1"/>
            <a:r>
              <a:rPr lang="en-US" altLang="ko-KR" dirty="0"/>
              <a:t>(-</a:t>
            </a:r>
            <a:r>
              <a:rPr lang="en-US" altLang="ko-KR" dirty="0" err="1"/>
              <a:t>inf</a:t>
            </a:r>
            <a:r>
              <a:rPr lang="en-US" altLang="ko-KR" dirty="0"/>
              <a:t>, </a:t>
            </a:r>
            <a:r>
              <a:rPr lang="en-US" altLang="ko-KR" dirty="0" err="1"/>
              <a:t>inf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(0, </a:t>
            </a:r>
            <a:r>
              <a:rPr lang="en-US" altLang="ko-KR" dirty="0" err="1" smtClean="0">
                <a:sym typeface="Wingdings" panose="05000000000000000000" pitchFamily="2" charset="2"/>
              </a:rPr>
              <a:t>inf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fast and resolves gradient vanishing problem</a:t>
            </a:r>
          </a:p>
          <a:p>
            <a:pPr lvl="1"/>
            <a:r>
              <a:rPr lang="en-US" altLang="ko-KR" dirty="0" smtClean="0"/>
              <a:t>most </a:t>
            </a:r>
            <a:r>
              <a:rPr lang="en-US" altLang="ko-KR" dirty="0"/>
              <a:t>used activation function in the world right now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13314" name="Picture 2" descr="https://miro.medium.com/max/726/1*XxxiA0jJvPrHEJHD4z893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21" y="3423695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: To be continued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6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Minimize sum of squares of deviations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/>
          </p:nvPr>
        </p:nvGraphicFramePr>
        <p:xfrm>
          <a:off x="1853184" y="1398269"/>
          <a:ext cx="5785104" cy="491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타원 5"/>
          <p:cNvSpPr/>
          <p:nvPr/>
        </p:nvSpPr>
        <p:spPr>
          <a:xfrm>
            <a:off x="3023616" y="4194048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70960" y="3686990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45736" y="3173467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17464" y="2679691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64808" y="2246875"/>
            <a:ext cx="158496" cy="1584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>
            <a:off x="2767584" y="4011168"/>
            <a:ext cx="195072" cy="2804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>
            <a:off x="3639312" y="3760142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왼쪽 중괄호 14"/>
          <p:cNvSpPr/>
          <p:nvPr/>
        </p:nvSpPr>
        <p:spPr>
          <a:xfrm>
            <a:off x="4498818" y="2679691"/>
            <a:ext cx="195072" cy="5566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왼쪽 중괄호 15"/>
          <p:cNvSpPr/>
          <p:nvPr/>
        </p:nvSpPr>
        <p:spPr>
          <a:xfrm>
            <a:off x="5425440" y="2811883"/>
            <a:ext cx="155448" cy="42446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6266688" y="2084832"/>
            <a:ext cx="137160" cy="296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4676172" cy="5743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53" y="571500"/>
            <a:ext cx="468774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21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0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6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/오른쪽 화살표 2"/>
          <p:cNvSpPr/>
          <p:nvPr/>
        </p:nvSpPr>
        <p:spPr>
          <a:xfrm>
            <a:off x="6250330" y="2786731"/>
            <a:ext cx="1238491" cy="5903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9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Schematic diagram of simple regression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2627454"/>
                <a:ext cx="914400" cy="914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69" y="2627454"/>
                <a:ext cx="914400" cy="914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05" y="2627454"/>
                <a:ext cx="914400" cy="9144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32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41" y="4365586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5" idx="6"/>
            <a:endCxn id="7" idx="2"/>
          </p:cNvCxnSpPr>
          <p:nvPr/>
        </p:nvCxnSpPr>
        <p:spPr>
          <a:xfrm>
            <a:off x="2176041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7"/>
            <a:endCxn id="7" idx="3"/>
          </p:cNvCxnSpPr>
          <p:nvPr/>
        </p:nvCxnSpPr>
        <p:spPr>
          <a:xfrm flipV="1">
            <a:off x="2042130" y="3407943"/>
            <a:ext cx="1283486" cy="10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6"/>
            <a:endCxn id="6" idx="2"/>
          </p:cNvCxnSpPr>
          <p:nvPr/>
        </p:nvCxnSpPr>
        <p:spPr>
          <a:xfrm>
            <a:off x="4106105" y="3084654"/>
            <a:ext cx="101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𝒘</m:t>
                      </m:r>
                    </m:oMath>
                  </m:oMathPara>
                </a14:m>
                <a:endParaRPr lang="ko-KR" altLang="en-US" sz="3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04" y="2620865"/>
                <a:ext cx="622285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80" y="2792266"/>
                <a:ext cx="56457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왼쪽/오른쪽 화살표 2"/>
          <p:cNvSpPr/>
          <p:nvPr/>
        </p:nvSpPr>
        <p:spPr>
          <a:xfrm>
            <a:off x="6250330" y="2786731"/>
            <a:ext cx="1238491" cy="59031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6627259" y="1654033"/>
            <a:ext cx="484632" cy="113269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0330" y="2071108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Gradient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cxnSp>
        <p:nvCxnSpPr>
          <p:cNvPr id="16" name="구부러진 연결선 15"/>
          <p:cNvCxnSpPr>
            <a:stCxn id="9" idx="0"/>
            <a:endCxn id="15" idx="0"/>
          </p:cNvCxnSpPr>
          <p:nvPr/>
        </p:nvCxnSpPr>
        <p:spPr>
          <a:xfrm rot="16200000" flipH="1" flipV="1">
            <a:off x="4299095" y="50385"/>
            <a:ext cx="966832" cy="4174128"/>
          </a:xfrm>
          <a:prstGeom prst="curvedConnector3">
            <a:avLst>
              <a:gd name="adj1" fmla="val -2364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9" idx="0"/>
            <a:endCxn id="8" idx="2"/>
          </p:cNvCxnSpPr>
          <p:nvPr/>
        </p:nvCxnSpPr>
        <p:spPr>
          <a:xfrm rot="16200000" flipH="1" flipV="1">
            <a:off x="2481231" y="434442"/>
            <a:ext cx="3168753" cy="5607934"/>
          </a:xfrm>
          <a:prstGeom prst="curvedConnector4">
            <a:avLst>
              <a:gd name="adj1" fmla="val -7214"/>
              <a:gd name="adj2" fmla="val 10407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7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33" y="260349"/>
            <a:ext cx="6865270" cy="6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Some </a:t>
            </a:r>
            <a:r>
              <a:rPr lang="en-US" altLang="ko-KR" dirty="0" err="1" smtClean="0"/>
              <a:t>maths</a:t>
            </a:r>
            <a:r>
              <a:rPr lang="en-US" altLang="ko-KR" dirty="0" smtClean="0"/>
              <a:t> …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57189" y="1285860"/>
                <a:ext cx="5846841" cy="5072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ko-KR" sz="1600" b="0" dirty="0" smtClean="0"/>
                  <a:t/>
                </a:r>
                <a:br>
                  <a:rPr lang="en-US" altLang="ko-KR" sz="1600" b="0" dirty="0" smtClean="0"/>
                </a:br>
                <a:endParaRPr lang="en-US" altLang="ko-KR" sz="1600" b="0" dirty="0" smtClean="0"/>
              </a:p>
              <a:p>
                <a:pPr marL="0" indent="0">
                  <a:buNone/>
                </a:pP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89" y="1285860"/>
                <a:ext cx="5846841" cy="50720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034" name="Picture 10" descr="https://latex.codecogs.com/gif.latex?%5Cdpi%7B150%7D%20%5Cbegin%7Baligned%7D%20%5Cfrac%7B%5Cpartial%20f%20%7D%20%7B%5Cpartial%20b%7D%20%26%20%3D%20-2%28y_1-%28wx_1&amp;plus;b%29%29-%20%5Ccdots%20-2%28y_1-%28wx_1&amp;plus;b%29%29%5C%5C%20%26%20%3D%20-2%28y_1-%5Chat%20y_1%29-%20%5Ccdots%20-2%28y_1-%5Chat%20y_1%29%3D-2%5Csum_%7Bi%3D1%7D%5E5%20%5Cleft%20%28%20y_i%20-%20%5Chat%20y_i%20%5Cright%20%29%20%5Cend%7Baligne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0" y="4093183"/>
            <a:ext cx="4627673" cy="10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gif.latex?%5Cdpi%7B150%7D%20%5Cbegin%7Baligned%7D%20%5Cfrac%7B%5Cpartial%20f%20%7D%20%7B%5Cpartial%20w%7D%20%26%20%3D%20-2x_1%28y_1-%28wx_1&amp;plus;b%29%29-%20%5Ccdots%20-2x_1%28y_1-%28wx_1&amp;plus;b%29%29%5C%5C%20%26%20%3D%20-2x_1%28y_1-%5Chat%20y_1%29-%20%5Ccdots%20-2x_1%28y_1-%5Chat%20y_1%29%20%3D-2%5Csum_%7Bi%3D1%7D%5E5%20%5Cleft%20%28%20y_i%20-%20%5Chat%20y_i%20%5Cright%20%29%20%5Cend%7Baligne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0" y="2741040"/>
            <a:ext cx="5035997" cy="10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%5Cdpi%7B150%7D%20%5Cbegin%7Baligned%7D%20w%20%26%20%5Cleftarrow%20w&amp;plus;%20%5Ceta%20%5Csum%28y_i%20-%20%5Chat%20y_i%29x_i%20%5C%5C%20b%20%26%20%5Cleftarrow%20b&amp;plus;%20%5Ceta%20%5Csum%28y_i%20-%20%5Chat%20y_i%29%20%5C%5C%20%5Cend%7Baligne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17" y="5567362"/>
            <a:ext cx="25146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1663</TotalTime>
  <Words>443</Words>
  <Application>Microsoft Office PowerPoint</Application>
  <PresentationFormat>화면 슬라이드 쇼(4:3)</PresentationFormat>
  <Paragraphs>211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Wingdings</vt:lpstr>
      <vt:lpstr>Arial</vt:lpstr>
      <vt:lpstr>Cambria Math</vt:lpstr>
      <vt:lpstr>굴림</vt:lpstr>
      <vt:lpstr>서용원강의자료템플릿</vt:lpstr>
      <vt:lpstr>Theories of Neural Networks</vt:lpstr>
      <vt:lpstr>Simple Linear Regression : Revisited</vt:lpstr>
      <vt:lpstr>Minimize sum of squares of deviations</vt:lpstr>
      <vt:lpstr>PowerPoint 프레젠테이션</vt:lpstr>
      <vt:lpstr>Schematic diagram of simple regression</vt:lpstr>
      <vt:lpstr>Schematic diagram of simple regression</vt:lpstr>
      <vt:lpstr>Schematic diagram of simple regression</vt:lpstr>
      <vt:lpstr>PowerPoint 프레젠테이션</vt:lpstr>
      <vt:lpstr>Some maths …</vt:lpstr>
      <vt:lpstr>PowerPoint 프레젠테이션</vt:lpstr>
      <vt:lpstr>PowerPoint 프레젠테이션</vt:lpstr>
      <vt:lpstr>Multiple regression</vt:lpstr>
      <vt:lpstr>PowerPoint 프레젠테이션</vt:lpstr>
      <vt:lpstr>Perceptron (Rosenblatt, 1957)</vt:lpstr>
      <vt:lpstr>Multilayer Perceptron</vt:lpstr>
      <vt:lpstr>PowerPoint 프레젠테이션</vt:lpstr>
      <vt:lpstr>A short history </vt:lpstr>
      <vt:lpstr>Modern single layer neural network (modified perceptron)</vt:lpstr>
      <vt:lpstr>Backpropagation</vt:lpstr>
      <vt:lpstr>PowerPoint 프레젠테이션</vt:lpstr>
      <vt:lpstr>Modern multilayer neural network</vt:lpstr>
      <vt:lpstr>PowerPoint 프레젠테이션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 용원</cp:lastModifiedBy>
  <cp:revision>159</cp:revision>
  <dcterms:created xsi:type="dcterms:W3CDTF">2015-09-02T19:01:29Z</dcterms:created>
  <dcterms:modified xsi:type="dcterms:W3CDTF">2019-11-05T02:19:47Z</dcterms:modified>
</cp:coreProperties>
</file>