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4"/>
  </p:notesMasterIdLst>
  <p:sldIdLst>
    <p:sldId id="256" r:id="rId2"/>
    <p:sldId id="308" r:id="rId3"/>
    <p:sldId id="309" r:id="rId4"/>
    <p:sldId id="310" r:id="rId5"/>
    <p:sldId id="319" r:id="rId6"/>
    <p:sldId id="312" r:id="rId7"/>
    <p:sldId id="314" r:id="rId8"/>
    <p:sldId id="313" r:id="rId9"/>
    <p:sldId id="315" r:id="rId10"/>
    <p:sldId id="316" r:id="rId11"/>
    <p:sldId id="317" r:id="rId12"/>
    <p:sldId id="320" r:id="rId13"/>
    <p:sldId id="321" r:id="rId14"/>
    <p:sldId id="323" r:id="rId15"/>
    <p:sldId id="325" r:id="rId16"/>
    <p:sldId id="324" r:id="rId17"/>
    <p:sldId id="322" r:id="rId18"/>
    <p:sldId id="326" r:id="rId19"/>
    <p:sldId id="327" r:id="rId20"/>
    <p:sldId id="328" r:id="rId21"/>
    <p:sldId id="329" r:id="rId22"/>
    <p:sldId id="330" r:id="rId23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E9EDF4"/>
    <a:srgbClr val="FF7453"/>
    <a:srgbClr val="FF3300"/>
    <a:srgbClr val="BFBFBF"/>
    <a:srgbClr val="FFFFFF"/>
    <a:srgbClr val="669900"/>
    <a:srgbClr val="66FF33"/>
    <a:srgbClr val="66D0B0"/>
    <a:srgbClr val="B1D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82" autoAdjust="0"/>
    <p:restoredTop sz="94685" autoAdjust="0"/>
  </p:normalViewPr>
  <p:slideViewPr>
    <p:cSldViewPr snapToGrid="0">
      <p:cViewPr varScale="1">
        <p:scale>
          <a:sx n="85" d="100"/>
          <a:sy n="85" d="100"/>
        </p:scale>
        <p:origin x="9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Measuring model performance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FN (False Negative)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times that </a:t>
            </a:r>
            <a:br>
              <a:rPr lang="en-US" altLang="ko-KR" dirty="0" smtClean="0"/>
            </a:br>
            <a:r>
              <a:rPr lang="en-US" altLang="ko-KR" dirty="0" smtClean="0"/>
              <a:t>model predicts False when actual value is True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the following confusion matrix, FN for label ‘2’ =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74584"/>
              </p:ext>
            </p:extLst>
          </p:nvPr>
        </p:nvGraphicFramePr>
        <p:xfrm>
          <a:off x="1061155" y="3451578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061155" y="34544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Specify TP, TN, FP, FN for label ‘0’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98575"/>
              </p:ext>
            </p:extLst>
          </p:nvPr>
        </p:nvGraphicFramePr>
        <p:xfrm>
          <a:off x="948266" y="2616200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948266" y="2619022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accurate your judgement is</a:t>
            </a:r>
          </a:p>
          <a:p>
            <a:r>
              <a:rPr lang="en-US" altLang="ko-KR" dirty="0" smtClean="0"/>
              <a:t>Accuracy = (TP + TN) / (TP+TN+FP+FN)</a:t>
            </a:r>
            <a:br>
              <a:rPr lang="en-US" altLang="ko-KR" dirty="0" smtClean="0"/>
            </a:br>
            <a:r>
              <a:rPr lang="en-US" altLang="ko-KR" dirty="0" smtClean="0"/>
              <a:t>            = (2+4+2) / 10 = 0.8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44504"/>
              </p:ext>
            </p:extLst>
          </p:nvPr>
        </p:nvGraphicFramePr>
        <p:xfrm>
          <a:off x="948266" y="3022600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36978" y="30226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accuracy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10 aliens and 990 humans</a:t>
            </a:r>
          </a:p>
          <a:p>
            <a:r>
              <a:rPr lang="en-US" altLang="ko-KR" dirty="0" smtClean="0"/>
              <a:t>Model seldom predicts alien</a:t>
            </a:r>
          </a:p>
          <a:p>
            <a:r>
              <a:rPr lang="en-US" altLang="ko-KR" dirty="0" smtClean="0"/>
              <a:t>Accuracy = (1+990) / 1000 = 0.991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98252"/>
              </p:ext>
            </p:extLst>
          </p:nvPr>
        </p:nvGraphicFramePr>
        <p:xfrm>
          <a:off x="948266" y="3022600"/>
          <a:ext cx="5624889" cy="186748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Alien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Human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Alien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Human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990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36978" y="30226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0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truly positive, when you say positive</a:t>
            </a:r>
          </a:p>
          <a:p>
            <a:r>
              <a:rPr lang="en-US" altLang="ko-KR" dirty="0" smtClean="0"/>
              <a:t>Precision of label ‘1’ prediction</a:t>
            </a:r>
            <a:br>
              <a:rPr lang="en-US" altLang="ko-KR" dirty="0" smtClean="0"/>
            </a:br>
            <a:r>
              <a:rPr lang="en-US" altLang="ko-KR" dirty="0" smtClean="0"/>
              <a:t>= TP / (TP + FP) = 4 / (1+4+1) = 0.6667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95477"/>
              </p:ext>
            </p:extLst>
          </p:nvPr>
        </p:nvGraphicFramePr>
        <p:xfrm>
          <a:off x="948266" y="3022600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36978" y="30226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6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much you say positive, among all true</a:t>
            </a:r>
          </a:p>
          <a:p>
            <a:r>
              <a:rPr lang="en-US" altLang="ko-KR" dirty="0" smtClean="0"/>
              <a:t>Recall of label ‘0’ prediction</a:t>
            </a:r>
            <a:br>
              <a:rPr lang="en-US" altLang="ko-KR" dirty="0" smtClean="0"/>
            </a:br>
            <a:r>
              <a:rPr lang="en-US" altLang="ko-KR" dirty="0" smtClean="0"/>
              <a:t>= TP / (TP + FN) = 2 / (2+1+0) = 0.6667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57998"/>
              </p:ext>
            </p:extLst>
          </p:nvPr>
        </p:nvGraphicFramePr>
        <p:xfrm>
          <a:off x="948266" y="3022600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36978" y="30226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7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 vs. Recall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093947"/>
            <a:ext cx="8429625" cy="5072078"/>
          </a:xfrm>
        </p:spPr>
        <p:txBody>
          <a:bodyPr/>
          <a:lstStyle/>
          <a:p>
            <a:r>
              <a:rPr lang="en-US" altLang="ko-KR" sz="1800" dirty="0" smtClean="0"/>
              <a:t>There are 10 alien and 990 humans</a:t>
            </a:r>
          </a:p>
          <a:p>
            <a:r>
              <a:rPr lang="en-US" altLang="ko-KR" sz="1800" dirty="0" smtClean="0"/>
              <a:t>Model A : seldom predicts alien</a:t>
            </a:r>
          </a:p>
          <a:p>
            <a:pPr lvl="1"/>
            <a:r>
              <a:rPr lang="en-US" altLang="ko-KR" sz="1600" dirty="0" smtClean="0"/>
              <a:t>Accuracy = (TP+TN) / (TP+TN+FP+FN) = (1+990) / 1000 = 99.1% </a:t>
            </a:r>
          </a:p>
          <a:p>
            <a:pPr lvl="1"/>
            <a:r>
              <a:rPr lang="en-US" altLang="ko-KR" sz="1600" dirty="0" smtClean="0"/>
              <a:t>Precision = TP / (TP + FP) = 1 / (1 + 0) = 100%</a:t>
            </a:r>
          </a:p>
          <a:p>
            <a:pPr lvl="1"/>
            <a:r>
              <a:rPr lang="en-US" altLang="ko-KR" sz="1600" dirty="0" smtClean="0"/>
              <a:t>Recall = TP / (TP + FN) = 1 / (1 + 9) = 10%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2286000" lvl="5" indent="0">
              <a:buNone/>
            </a:pPr>
            <a:r>
              <a:rPr lang="en-US" altLang="ko-KR" sz="600" dirty="0"/>
              <a:t>	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en-US" altLang="ko-KR" sz="1800" dirty="0"/>
              <a:t>Model </a:t>
            </a:r>
            <a:r>
              <a:rPr lang="en-US" altLang="ko-KR" sz="1800" dirty="0" smtClean="0"/>
              <a:t>B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often predicts alien, sometimes wrong</a:t>
            </a:r>
            <a:endParaRPr lang="en-US" altLang="ko-KR" sz="1800" dirty="0"/>
          </a:p>
          <a:p>
            <a:pPr lvl="1"/>
            <a:r>
              <a:rPr lang="en-US" altLang="ko-KR" sz="1600" dirty="0"/>
              <a:t>Accuracy = (TP+TN) / (TP+TN+FP+FN) = </a:t>
            </a:r>
            <a:r>
              <a:rPr lang="en-US" altLang="ko-KR" sz="1600" dirty="0" smtClean="0"/>
              <a:t>(9+981) </a:t>
            </a:r>
            <a:r>
              <a:rPr lang="en-US" altLang="ko-KR" sz="1600" dirty="0"/>
              <a:t>/ 1000 = </a:t>
            </a:r>
            <a:r>
              <a:rPr lang="en-US" altLang="ko-KR" sz="1600" dirty="0" smtClean="0"/>
              <a:t>99.0% 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Precision </a:t>
            </a:r>
            <a:r>
              <a:rPr lang="en-US" altLang="ko-KR" sz="1600" dirty="0"/>
              <a:t>= TP / (TP + FP) = </a:t>
            </a:r>
            <a:r>
              <a:rPr lang="en-US" altLang="ko-KR" sz="1600" dirty="0" smtClean="0"/>
              <a:t>9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(9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9)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50%</a:t>
            </a:r>
            <a:endParaRPr lang="en-US" altLang="ko-KR" sz="1600" dirty="0"/>
          </a:p>
          <a:p>
            <a:pPr lvl="1"/>
            <a:r>
              <a:rPr lang="en-US" altLang="ko-KR" sz="1600" dirty="0"/>
              <a:t>Recall = TP / (TP + FN) = 9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(9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1)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90</a:t>
            </a:r>
            <a:r>
              <a:rPr lang="en-US" altLang="ko-KR" sz="1600" dirty="0"/>
              <a:t>%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06035"/>
              </p:ext>
            </p:extLst>
          </p:nvPr>
        </p:nvGraphicFramePr>
        <p:xfrm>
          <a:off x="3160888" y="2636794"/>
          <a:ext cx="4586313" cy="1188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8771"/>
                <a:gridCol w="1528771"/>
                <a:gridCol w="1528771"/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Actual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259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160888" y="2659525"/>
            <a:ext cx="1490135" cy="497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60576"/>
              </p:ext>
            </p:extLst>
          </p:nvPr>
        </p:nvGraphicFramePr>
        <p:xfrm>
          <a:off x="3160888" y="5132183"/>
          <a:ext cx="4586313" cy="1261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8771"/>
                <a:gridCol w="1528771"/>
                <a:gridCol w="1528771"/>
              </a:tblGrid>
              <a:tr h="47847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Actual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71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71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160888" y="5132183"/>
            <a:ext cx="1490135" cy="497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4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F1 score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data labels’ distribution is </a:t>
            </a:r>
            <a:r>
              <a:rPr lang="en-US" altLang="ko-KR" dirty="0" smtClean="0"/>
              <a:t>balanced, accuracy can be good measure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But when data labels’ distribution is highly biased, accuracy measure misleads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such case, F1 score can be useful</a:t>
            </a:r>
          </a:p>
          <a:p>
            <a:pPr lvl="1"/>
            <a:r>
              <a:rPr lang="en-US" altLang="ko-KR" dirty="0" smtClean="0"/>
              <a:t>F1 score = harmonic mean of precision and accuracy</a:t>
            </a:r>
            <a:br>
              <a:rPr lang="en-US" altLang="ko-KR" dirty="0" smtClean="0"/>
            </a:br>
            <a:r>
              <a:rPr lang="en-US" altLang="ko-KR" dirty="0" smtClean="0"/>
              <a:t>            = 2*precision*recall / (precision + recall)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74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Accuracy, Precision, Recall, F1 score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093947"/>
            <a:ext cx="8429625" cy="5072078"/>
          </a:xfrm>
        </p:spPr>
        <p:txBody>
          <a:bodyPr/>
          <a:lstStyle/>
          <a:p>
            <a:r>
              <a:rPr lang="en-US" altLang="ko-KR" sz="1600" dirty="0" smtClean="0"/>
              <a:t>Model A : seldom predicts alien</a:t>
            </a:r>
          </a:p>
          <a:p>
            <a:pPr lvl="1"/>
            <a:r>
              <a:rPr lang="en-US" altLang="ko-KR" sz="1400" dirty="0" smtClean="0"/>
              <a:t>Accuracy = (TP+TN) / (TP+TN+FP+FN) = (1+990) / 1000 = 99.1% </a:t>
            </a:r>
          </a:p>
          <a:p>
            <a:pPr lvl="1"/>
            <a:r>
              <a:rPr lang="en-US" altLang="ko-KR" sz="1400" dirty="0" smtClean="0"/>
              <a:t>Precision = TP / (TP + FP) = 1 / (1 + 0) = 100%</a:t>
            </a:r>
          </a:p>
          <a:p>
            <a:pPr lvl="1"/>
            <a:r>
              <a:rPr lang="en-US" altLang="ko-KR" sz="1400" dirty="0" smtClean="0"/>
              <a:t>Recall = TP / (TP + FN) = 1 / (1 + 9) = 10%</a:t>
            </a:r>
          </a:p>
          <a:p>
            <a:pPr lvl="1"/>
            <a:r>
              <a:rPr lang="en-US" altLang="ko-KR" sz="1400" dirty="0" smtClean="0"/>
              <a:t>F1 score = 2*100%*10% / (100%+10%) = 0.182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marL="2286000" lvl="5" indent="0">
              <a:buNone/>
            </a:pPr>
            <a:endParaRPr lang="en-US" altLang="ko-KR" sz="500" dirty="0" smtClean="0"/>
          </a:p>
          <a:p>
            <a:pPr marL="2286000" lvl="5" indent="0">
              <a:buNone/>
            </a:pPr>
            <a:endParaRPr lang="en-US" altLang="ko-KR" sz="500" dirty="0"/>
          </a:p>
          <a:p>
            <a:pPr marL="2286000" lvl="5" indent="0">
              <a:buNone/>
            </a:pPr>
            <a:r>
              <a:rPr lang="en-US" altLang="ko-KR" sz="500" dirty="0" smtClean="0"/>
              <a:t>	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en-US" altLang="ko-KR" sz="1600" dirty="0"/>
              <a:t>Model </a:t>
            </a:r>
            <a:r>
              <a:rPr lang="en-US" altLang="ko-KR" sz="1600" dirty="0" smtClean="0"/>
              <a:t>B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often predicts alien, sometimes wrong</a:t>
            </a:r>
            <a:endParaRPr lang="en-US" altLang="ko-KR" sz="1600" dirty="0"/>
          </a:p>
          <a:p>
            <a:pPr lvl="1"/>
            <a:r>
              <a:rPr lang="en-US" altLang="ko-KR" sz="1400" dirty="0"/>
              <a:t>Accuracy = (TP+TN) / (TP+TN+FP+FN) = </a:t>
            </a:r>
            <a:r>
              <a:rPr lang="en-US" altLang="ko-KR" sz="1400" dirty="0" smtClean="0"/>
              <a:t>(9+981) </a:t>
            </a:r>
            <a:r>
              <a:rPr lang="en-US" altLang="ko-KR" sz="1400" dirty="0"/>
              <a:t>/ 1000 = </a:t>
            </a:r>
            <a:r>
              <a:rPr lang="en-US" altLang="ko-KR" sz="1400" dirty="0" smtClean="0"/>
              <a:t>99.0% 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Precision </a:t>
            </a:r>
            <a:r>
              <a:rPr lang="en-US" altLang="ko-KR" sz="1400" dirty="0"/>
              <a:t>= TP / (TP + FP) = </a:t>
            </a:r>
            <a:r>
              <a:rPr lang="en-US" altLang="ko-KR" sz="1400" dirty="0" smtClean="0"/>
              <a:t>9 </a:t>
            </a:r>
            <a:r>
              <a:rPr lang="en-US" altLang="ko-KR" sz="1400" dirty="0"/>
              <a:t>/ </a:t>
            </a:r>
            <a:r>
              <a:rPr lang="en-US" altLang="ko-KR" sz="1400" dirty="0" smtClean="0"/>
              <a:t>(9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9)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50%</a:t>
            </a:r>
            <a:endParaRPr lang="en-US" altLang="ko-KR" sz="1400" dirty="0"/>
          </a:p>
          <a:p>
            <a:pPr lvl="1"/>
            <a:r>
              <a:rPr lang="en-US" altLang="ko-KR" sz="1400" dirty="0"/>
              <a:t>Recall = TP / (TP + FN) = 9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/ </a:t>
            </a:r>
            <a:r>
              <a:rPr lang="en-US" altLang="ko-KR" sz="1400" dirty="0" smtClean="0"/>
              <a:t>(9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1)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90%</a:t>
            </a:r>
          </a:p>
          <a:p>
            <a:pPr lvl="1"/>
            <a:r>
              <a:rPr lang="en-US" altLang="ko-KR" sz="1400" dirty="0"/>
              <a:t>F1 score = </a:t>
            </a:r>
            <a:r>
              <a:rPr lang="en-US" altLang="ko-KR" sz="1400" dirty="0" smtClean="0"/>
              <a:t>2*50%*90</a:t>
            </a:r>
            <a:r>
              <a:rPr lang="en-US" altLang="ko-KR" sz="1400" dirty="0"/>
              <a:t>% / </a:t>
            </a:r>
            <a:r>
              <a:rPr lang="en-US" altLang="ko-KR" sz="1400" dirty="0" smtClean="0"/>
              <a:t>(50%+90</a:t>
            </a:r>
            <a:r>
              <a:rPr lang="en-US" altLang="ko-KR" sz="1400" dirty="0"/>
              <a:t>%) = </a:t>
            </a:r>
            <a:r>
              <a:rPr lang="en-US" altLang="ko-KR" sz="1400" dirty="0" smtClean="0"/>
              <a:t>0.643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81805"/>
              </p:ext>
            </p:extLst>
          </p:nvPr>
        </p:nvGraphicFramePr>
        <p:xfrm>
          <a:off x="3160888" y="2444881"/>
          <a:ext cx="4586313" cy="1188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8771"/>
                <a:gridCol w="1528771"/>
                <a:gridCol w="1528771"/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Actual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259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160888" y="2467612"/>
            <a:ext cx="1490135" cy="497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14678"/>
              </p:ext>
            </p:extLst>
          </p:nvPr>
        </p:nvGraphicFramePr>
        <p:xfrm>
          <a:off x="3160888" y="5132183"/>
          <a:ext cx="4586313" cy="1261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8771"/>
                <a:gridCol w="1528771"/>
                <a:gridCol w="1528771"/>
              </a:tblGrid>
              <a:tr h="47847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Actual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71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Alien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71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Human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160888" y="5132183"/>
            <a:ext cx="1490135" cy="497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4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1" y="1195034"/>
            <a:ext cx="8220655" cy="39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1" y="1195034"/>
            <a:ext cx="8220655" cy="39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82562"/>
            <a:ext cx="8458949" cy="6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84163"/>
            <a:ext cx="8322753" cy="6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8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9" y="0"/>
            <a:ext cx="773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Confusion matrix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Actual </a:t>
            </a:r>
            <a:r>
              <a:rPr lang="en-US" altLang="ko-KR" dirty="0"/>
              <a:t>values = [0, 0, 0, 1, 1, 1, 1, 2, 2, 2]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Predicted values </a:t>
            </a:r>
            <a:r>
              <a:rPr lang="en-US" altLang="ko-KR" dirty="0"/>
              <a:t>= [0, 0, 1, 1, 1, 1, 1, 1, 2, 2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Confusion matrix</a:t>
            </a:r>
          </a:p>
          <a:p>
            <a:pPr lvl="1"/>
            <a:r>
              <a:rPr lang="en-US" altLang="ko-KR" dirty="0" smtClean="0"/>
              <a:t>frequency of actual value(row) vs predicted value(column)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8868"/>
              </p:ext>
            </p:extLst>
          </p:nvPr>
        </p:nvGraphicFramePr>
        <p:xfrm>
          <a:off x="1286933" y="3903134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286933" y="3905956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2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Confusion matrix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Actual </a:t>
            </a:r>
            <a:r>
              <a:rPr lang="en-US" altLang="ko-KR" dirty="0"/>
              <a:t>values = [0, 0, 0, 1, 1, 1, 1, 2, 2, 2]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Predicted values </a:t>
            </a:r>
            <a:r>
              <a:rPr lang="en-US" altLang="ko-KR" dirty="0"/>
              <a:t>= [0, 0, 1, 1, 1, 1, 1, 1, 2, 2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Confusion matrix</a:t>
            </a:r>
          </a:p>
          <a:p>
            <a:pPr lvl="1"/>
            <a:r>
              <a:rPr lang="en-US" altLang="ko-KR" dirty="0" smtClean="0"/>
              <a:t>frequency of actual value(row) vs predicted value(column)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790"/>
              </p:ext>
            </p:extLst>
          </p:nvPr>
        </p:nvGraphicFramePr>
        <p:xfrm>
          <a:off x="1286933" y="3903134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286933" y="3905956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Shepherd and the wolf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are the type of errors </a:t>
            </a:r>
            <a:br>
              <a:rPr lang="en-US" altLang="ko-KR" dirty="0" smtClean="0"/>
            </a:br>
            <a:r>
              <a:rPr lang="en-US" altLang="ko-KR" dirty="0" smtClean="0"/>
              <a:t>that villagers made?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052" name="Picture 4" descr="https://t1.daumcdn.net/cfile/tistory/2506AF4357A1D84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67" y="2428904"/>
            <a:ext cx="2224005" cy="3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1.daumcdn.net/cfile/tistory/2106B54357A1D84E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" y="2420888"/>
            <a:ext cx="2223078" cy="37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1.daumcdn.net/cfile/tistory/26791B4357A1D850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10" y="1236023"/>
            <a:ext cx="2196766" cy="49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1.daumcdn.net/cfile/tistory/26624D4357A1D8513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00" y="4165906"/>
            <a:ext cx="2202475" cy="24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848540" y="4641847"/>
            <a:ext cx="863429" cy="43204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112031" y="4653784"/>
            <a:ext cx="863429" cy="43204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6476985" y="4518740"/>
            <a:ext cx="863429" cy="43204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TP, TN, FP, FN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 is labeled as True and False</a:t>
            </a:r>
          </a:p>
          <a:p>
            <a:pPr lvl="1"/>
            <a:r>
              <a:rPr lang="en-US" altLang="ko-KR" dirty="0" smtClean="0"/>
              <a:t>If multiple classes, one of the values is considered to be true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Confusion matrix</a:t>
            </a:r>
          </a:p>
          <a:p>
            <a:pPr lvl="1"/>
            <a:r>
              <a:rPr lang="en-US" altLang="ko-KR" dirty="0" smtClean="0"/>
              <a:t>Consider TP, TN, FP, FN for label ‘2’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36949"/>
              </p:ext>
            </p:extLst>
          </p:nvPr>
        </p:nvGraphicFramePr>
        <p:xfrm>
          <a:off x="1027288" y="3462867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027288" y="3465689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 (True Positive)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times that </a:t>
            </a:r>
            <a:br>
              <a:rPr lang="en-US" altLang="ko-KR" dirty="0" smtClean="0"/>
            </a:br>
            <a:r>
              <a:rPr lang="en-US" altLang="ko-KR" dirty="0" smtClean="0"/>
              <a:t>model predicts TRUE when actual value is TRUE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the following confusion matrix, TP for label ‘2’ =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61155" y="3451578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061155" y="34544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TN (True Negative)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times that </a:t>
            </a:r>
            <a:br>
              <a:rPr lang="en-US" altLang="ko-KR" dirty="0" smtClean="0"/>
            </a:br>
            <a:r>
              <a:rPr lang="en-US" altLang="ko-KR" dirty="0" smtClean="0"/>
              <a:t>model predicts FALSE when actual value is FALSE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the following confusion matrix, TN for label ‘2’ = 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05316"/>
              </p:ext>
            </p:extLst>
          </p:nvPr>
        </p:nvGraphicFramePr>
        <p:xfrm>
          <a:off x="1061155" y="3451578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061155" y="34544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 (False Positive)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times that </a:t>
            </a:r>
            <a:br>
              <a:rPr lang="en-US" altLang="ko-KR" dirty="0" smtClean="0"/>
            </a:br>
            <a:r>
              <a:rPr lang="en-US" altLang="ko-KR" dirty="0" smtClean="0"/>
              <a:t>model predicts True when actual value is False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the following confusion matrix, FP for label ‘2’ = 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32952"/>
              </p:ext>
            </p:extLst>
          </p:nvPr>
        </p:nvGraphicFramePr>
        <p:xfrm>
          <a:off x="1061155" y="3451578"/>
          <a:ext cx="7499852" cy="248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4963"/>
                <a:gridCol w="1874963"/>
                <a:gridCol w="1874963"/>
                <a:gridCol w="1874963"/>
              </a:tblGrid>
              <a:tr h="61370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       Predicted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Actual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(False)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</a:tr>
              <a:tr h="61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(True)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061155" y="3454400"/>
            <a:ext cx="1873956" cy="6321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44097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2044</TotalTime>
  <Words>882</Words>
  <Application>Microsoft Office PowerPoint</Application>
  <PresentationFormat>화면 슬라이드 쇼(4:3)</PresentationFormat>
  <Paragraphs>347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굴림</vt:lpstr>
      <vt:lpstr>맑은 고딕</vt:lpstr>
      <vt:lpstr>서용원강의자료템플릿</vt:lpstr>
      <vt:lpstr>Measuring model performance</vt:lpstr>
      <vt:lpstr>PowerPoint 프레젠테이션</vt:lpstr>
      <vt:lpstr>Confusion matrix</vt:lpstr>
      <vt:lpstr>Confusion matrix</vt:lpstr>
      <vt:lpstr>The Shepherd and the wolf</vt:lpstr>
      <vt:lpstr>TP, TN, FP, FN</vt:lpstr>
      <vt:lpstr>TP (True Positive)</vt:lpstr>
      <vt:lpstr>TN (True Negative)</vt:lpstr>
      <vt:lpstr>FP (False Positive)</vt:lpstr>
      <vt:lpstr>FN (False Negative)</vt:lpstr>
      <vt:lpstr>Practice</vt:lpstr>
      <vt:lpstr>Accuracy</vt:lpstr>
      <vt:lpstr>Problem of accuracy</vt:lpstr>
      <vt:lpstr>Precision</vt:lpstr>
      <vt:lpstr>Recall</vt:lpstr>
      <vt:lpstr>Precision vs. Recall</vt:lpstr>
      <vt:lpstr>F1 score</vt:lpstr>
      <vt:lpstr>Accuracy, Precision, Recall, F1 score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223</cp:revision>
  <dcterms:created xsi:type="dcterms:W3CDTF">2015-09-02T19:01:29Z</dcterms:created>
  <dcterms:modified xsi:type="dcterms:W3CDTF">2019-11-18T18:28:38Z</dcterms:modified>
</cp:coreProperties>
</file>