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72" r:id="rId1"/>
  </p:sldMasterIdLst>
  <p:notesMasterIdLst>
    <p:notesMasterId r:id="rId19"/>
  </p:notesMasterIdLst>
  <p:sldIdLst>
    <p:sldId id="256" r:id="rId2"/>
    <p:sldId id="344" r:id="rId3"/>
    <p:sldId id="345" r:id="rId4"/>
    <p:sldId id="346" r:id="rId5"/>
    <p:sldId id="347" r:id="rId6"/>
    <p:sldId id="348" r:id="rId7"/>
    <p:sldId id="349" r:id="rId8"/>
    <p:sldId id="350" r:id="rId9"/>
    <p:sldId id="351" r:id="rId10"/>
    <p:sldId id="353" r:id="rId11"/>
    <p:sldId id="352" r:id="rId12"/>
    <p:sldId id="354" r:id="rId13"/>
    <p:sldId id="355" r:id="rId14"/>
    <p:sldId id="356" r:id="rId15"/>
    <p:sldId id="357" r:id="rId16"/>
    <p:sldId id="358" r:id="rId17"/>
    <p:sldId id="359" r:id="rId18"/>
  </p:sldIdLst>
  <p:sldSz cx="9144000" cy="6858000" type="screen4x3"/>
  <p:notesSz cx="6800850" cy="9931400"/>
  <p:embeddedFontLst>
    <p:embeddedFont>
      <p:font typeface="맑은 고딕" panose="020B0503020000020004" pitchFamily="50" charset="-127"/>
      <p:regular r:id="rId20"/>
      <p:bold r:id="rId21"/>
    </p:embeddedFont>
  </p:embeddedFontLst>
  <p:defaultTextStyle>
    <a:defPPr>
      <a:defRPr lang="ko-KR"/>
    </a:defPPr>
    <a:lvl1pPr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5pPr>
    <a:lvl6pPr marL="2286000" algn="l" defTabSz="914400" rtl="0" eaLnBrk="1" latinLnBrk="1" hangingPunct="1">
      <a:defRPr kumimoji="1" sz="1200" b="1" kern="1200">
        <a:solidFill>
          <a:schemeClr val="tx1"/>
        </a:solidFill>
        <a:latin typeface="굴림" pitchFamily="50" charset="-127"/>
        <a:ea typeface="굴림" pitchFamily="50" charset="-127"/>
        <a:cs typeface="+mn-cs"/>
      </a:defRPr>
    </a:lvl6pPr>
    <a:lvl7pPr marL="2743200" algn="l" defTabSz="914400" rtl="0" eaLnBrk="1" latinLnBrk="1" hangingPunct="1">
      <a:defRPr kumimoji="1" sz="1200" b="1" kern="1200">
        <a:solidFill>
          <a:schemeClr val="tx1"/>
        </a:solidFill>
        <a:latin typeface="굴림" pitchFamily="50" charset="-127"/>
        <a:ea typeface="굴림" pitchFamily="50" charset="-127"/>
        <a:cs typeface="+mn-cs"/>
      </a:defRPr>
    </a:lvl7pPr>
    <a:lvl8pPr marL="3200400" algn="l" defTabSz="914400" rtl="0" eaLnBrk="1" latinLnBrk="1" hangingPunct="1">
      <a:defRPr kumimoji="1" sz="1200" b="1" kern="1200">
        <a:solidFill>
          <a:schemeClr val="tx1"/>
        </a:solidFill>
        <a:latin typeface="굴림" pitchFamily="50" charset="-127"/>
        <a:ea typeface="굴림" pitchFamily="50" charset="-127"/>
        <a:cs typeface="+mn-cs"/>
      </a:defRPr>
    </a:lvl8pPr>
    <a:lvl9pPr marL="3657600" algn="l" defTabSz="914400" rtl="0" eaLnBrk="1" latinLnBrk="1" hangingPunct="1">
      <a:defRPr kumimoji="1" sz="1200" b="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FF9999"/>
    <a:srgbClr val="E9EDF4"/>
    <a:srgbClr val="FF7453"/>
    <a:srgbClr val="FF3300"/>
    <a:srgbClr val="BFBFBF"/>
    <a:srgbClr val="FFFFFF"/>
    <a:srgbClr val="669900"/>
    <a:srgbClr val="66FF33"/>
    <a:srgbClr val="66D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82" autoAdjust="0"/>
    <p:restoredTop sz="94518" autoAdjust="0"/>
  </p:normalViewPr>
  <p:slideViewPr>
    <p:cSldViewPr snapToGrid="0">
      <p:cViewPr varScale="1">
        <p:scale>
          <a:sx n="79" d="100"/>
          <a:sy n="79" d="100"/>
        </p:scale>
        <p:origin x="96" y="1026"/>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2863" y="0"/>
            <a:ext cx="2946400" cy="498475"/>
          </a:xfrm>
          <a:prstGeom prst="rect">
            <a:avLst/>
          </a:prstGeom>
        </p:spPr>
        <p:txBody>
          <a:bodyPr vert="horz" lIns="91440" tIns="45720" rIns="91440" bIns="45720" rtlCol="0"/>
          <a:lstStyle>
            <a:lvl1pPr algn="r">
              <a:defRPr sz="1200"/>
            </a:lvl1pPr>
          </a:lstStyle>
          <a:p>
            <a:fld id="{7375BA90-E509-4FED-91CC-011858BB7CF8}" type="datetimeFigureOut">
              <a:rPr lang="ko-KR" altLang="en-US" smtClean="0"/>
              <a:t>2019-12-04</a:t>
            </a:fld>
            <a:endParaRPr lang="ko-KR" altLang="en-US"/>
          </a:p>
        </p:txBody>
      </p:sp>
      <p:sp>
        <p:nvSpPr>
          <p:cNvPr id="4" name="슬라이드 이미지 개체 틀 3"/>
          <p:cNvSpPr>
            <a:spLocks noGrp="1" noRot="1" noChangeAspect="1"/>
          </p:cNvSpPr>
          <p:nvPr>
            <p:ph type="sldImg" idx="2"/>
          </p:nvPr>
        </p:nvSpPr>
        <p:spPr>
          <a:xfrm>
            <a:off x="1166813" y="1241425"/>
            <a:ext cx="4467225" cy="335121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79963"/>
            <a:ext cx="5441950" cy="3910012"/>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32925"/>
            <a:ext cx="2946400" cy="49847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2863" y="9432925"/>
            <a:ext cx="2946400" cy="498475"/>
          </a:xfrm>
          <a:prstGeom prst="rect">
            <a:avLst/>
          </a:prstGeom>
        </p:spPr>
        <p:txBody>
          <a:bodyPr vert="horz" lIns="91440" tIns="45720" rIns="91440" bIns="45720" rtlCol="0" anchor="b"/>
          <a:lstStyle>
            <a:lvl1pPr algn="r">
              <a:defRPr sz="1200"/>
            </a:lvl1pPr>
          </a:lstStyle>
          <a:p>
            <a:fld id="{EB6D0071-F003-4247-BA39-F1A7DE8A8025}" type="slidenum">
              <a:rPr lang="ko-KR" altLang="en-US" smtClean="0"/>
              <a:t>‹#›</a:t>
            </a:fld>
            <a:endParaRPr lang="ko-KR" altLang="en-US"/>
          </a:p>
        </p:txBody>
      </p:sp>
    </p:spTree>
    <p:extLst>
      <p:ext uri="{BB962C8B-B14F-4D97-AF65-F5344CB8AC3E}">
        <p14:creationId xmlns:p14="http://schemas.microsoft.com/office/powerpoint/2010/main" val="9518772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B6D0071-F003-4247-BA39-F1A7DE8A8025}" type="slidenum">
              <a:rPr lang="ko-KR" altLang="en-US" smtClean="0"/>
              <a:t>1</a:t>
            </a:fld>
            <a:endParaRPr lang="ko-KR" altLang="en-US"/>
          </a:p>
        </p:txBody>
      </p:sp>
    </p:spTree>
    <p:extLst>
      <p:ext uri="{BB962C8B-B14F-4D97-AF65-F5344CB8AC3E}">
        <p14:creationId xmlns:p14="http://schemas.microsoft.com/office/powerpoint/2010/main" val="935947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lgn="l">
              <a:defRPr b="1">
                <a:solidFill>
                  <a:schemeClr val="accent1"/>
                </a:solidFill>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EBB853B0-58D0-4E96-87F2-8F62B538B94E}" type="slidenum">
              <a:rPr lang="en-US" altLang="ko-KR"/>
              <a:pPr>
                <a:defRPr/>
              </a:pPr>
              <a:t>‹#›</a:t>
            </a:fld>
            <a:endParaRPr lang="en-US" altLang="ko-KR"/>
          </a:p>
        </p:txBody>
      </p:sp>
    </p:spTree>
    <p:extLst>
      <p:ext uri="{BB962C8B-B14F-4D97-AF65-F5344CB8AC3E}">
        <p14:creationId xmlns:p14="http://schemas.microsoft.com/office/powerpoint/2010/main" val="239988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A867CC3F-53FA-4F87-941C-CA6561864A76}" type="slidenum">
              <a:rPr lang="en-US" altLang="ko-KR"/>
              <a:pPr>
                <a:defRPr/>
              </a:pPr>
              <a:t>‹#›</a:t>
            </a:fld>
            <a:endParaRPr lang="en-US" altLang="ko-KR"/>
          </a:p>
        </p:txBody>
      </p:sp>
    </p:spTree>
    <p:extLst>
      <p:ext uri="{BB962C8B-B14F-4D97-AF65-F5344CB8AC3E}">
        <p14:creationId xmlns:p14="http://schemas.microsoft.com/office/powerpoint/2010/main" val="359018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DC0E244D-51EF-43F1-BA12-387D6F5E102E}" type="slidenum">
              <a:rPr lang="en-US" altLang="ko-KR"/>
              <a:pPr>
                <a:defRPr/>
              </a:pPr>
              <a:t>‹#›</a:t>
            </a:fld>
            <a:endParaRPr lang="en-US" altLang="ko-KR"/>
          </a:p>
        </p:txBody>
      </p:sp>
    </p:spTree>
    <p:extLst>
      <p:ext uri="{BB962C8B-B14F-4D97-AF65-F5344CB8AC3E}">
        <p14:creationId xmlns:p14="http://schemas.microsoft.com/office/powerpoint/2010/main" val="161898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4" name="Line 8"/>
          <p:cNvSpPr>
            <a:spLocks noChangeShapeType="1"/>
          </p:cNvSpPr>
          <p:nvPr/>
        </p:nvSpPr>
        <p:spPr bwMode="auto">
          <a:xfrm>
            <a:off x="376238" y="1071563"/>
            <a:ext cx="4267200" cy="0"/>
          </a:xfrm>
          <a:prstGeom prst="line">
            <a:avLst/>
          </a:prstGeom>
          <a:noFill/>
          <a:ln w="9525">
            <a:solidFill>
              <a:schemeClr val="accent1">
                <a:lumMod val="75000"/>
              </a:schemeClr>
            </a:solidFill>
            <a:round/>
            <a:headEnd/>
            <a:tailEnd/>
          </a:ln>
          <a:effectLst/>
        </p:spPr>
        <p:txBody>
          <a:bodyPr/>
          <a:lstStyle/>
          <a:p>
            <a:pPr fontAlgn="auto">
              <a:spcBef>
                <a:spcPts val="0"/>
              </a:spcBef>
              <a:spcAft>
                <a:spcPts val="0"/>
              </a:spcAft>
              <a:defRPr/>
            </a:pPr>
            <a:endParaRPr kumimoji="0" lang="ko-KR" altLang="en-US">
              <a:latin typeface="맑은 고딕" pitchFamily="50" charset="-127"/>
              <a:ea typeface="맑은 고딕" pitchFamily="50" charset="-127"/>
            </a:endParaRPr>
          </a:p>
        </p:txBody>
      </p:sp>
      <p:sp>
        <p:nvSpPr>
          <p:cNvPr id="2" name="제목 1"/>
          <p:cNvSpPr>
            <a:spLocks noGrp="1"/>
          </p:cNvSpPr>
          <p:nvPr>
            <p:ph type="title"/>
          </p:nvPr>
        </p:nvSpPr>
        <p:spPr>
          <a:xfrm>
            <a:off x="357158" y="285728"/>
            <a:ext cx="8429625" cy="714380"/>
          </a:xfrm>
        </p:spPr>
        <p:txBody>
          <a:bodyPr/>
          <a:lstStyle>
            <a:lvl1pPr algn="l">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357188" y="1285860"/>
            <a:ext cx="8429625" cy="507207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슬라이드 번호 개체 틀 5"/>
          <p:cNvSpPr>
            <a:spLocks noGrp="1"/>
          </p:cNvSpPr>
          <p:nvPr>
            <p:ph type="sldNum" sz="quarter" idx="10"/>
          </p:nvPr>
        </p:nvSpPr>
        <p:spPr/>
        <p:txBody>
          <a:bodyPr/>
          <a:lstStyle>
            <a:lvl1pPr>
              <a:defRPr/>
            </a:lvl1pPr>
          </a:lstStyle>
          <a:p>
            <a:pPr>
              <a:defRPr/>
            </a:pPr>
            <a:fld id="{70510DC1-F3C7-4066-AA9C-70EB7E08F271}" type="slidenum">
              <a:rPr lang="en-US" altLang="ko-KR"/>
              <a:pPr>
                <a:defRPr/>
              </a:pPr>
              <a:t>‹#›</a:t>
            </a:fld>
            <a:endParaRPr lang="en-US" altLang="ko-KR"/>
          </a:p>
        </p:txBody>
      </p:sp>
    </p:spTree>
    <p:extLst>
      <p:ext uri="{BB962C8B-B14F-4D97-AF65-F5344CB8AC3E}">
        <p14:creationId xmlns:p14="http://schemas.microsoft.com/office/powerpoint/2010/main" val="419273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ECA7A667-BC0F-4101-B70E-9446BF3B1507}" type="slidenum">
              <a:rPr lang="en-US" altLang="ko-KR"/>
              <a:pPr>
                <a:defRPr/>
              </a:pPr>
              <a:t>‹#›</a:t>
            </a:fld>
            <a:endParaRPr lang="en-US" altLang="ko-KR"/>
          </a:p>
        </p:txBody>
      </p:sp>
    </p:spTree>
    <p:extLst>
      <p:ext uri="{BB962C8B-B14F-4D97-AF65-F5344CB8AC3E}">
        <p14:creationId xmlns:p14="http://schemas.microsoft.com/office/powerpoint/2010/main" val="101089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7" name="슬라이드 번호 개체 틀 6"/>
          <p:cNvSpPr>
            <a:spLocks noGrp="1"/>
          </p:cNvSpPr>
          <p:nvPr>
            <p:ph type="sldNum" sz="quarter" idx="12"/>
          </p:nvPr>
        </p:nvSpPr>
        <p:spPr/>
        <p:txBody>
          <a:bodyPr/>
          <a:lstStyle>
            <a:lvl1pPr>
              <a:defRPr/>
            </a:lvl1pPr>
          </a:lstStyle>
          <a:p>
            <a:pPr>
              <a:defRPr/>
            </a:pPr>
            <a:fld id="{B39F9CC5-D141-415F-AB6C-207472C052C7}" type="slidenum">
              <a:rPr lang="en-US" altLang="ko-KR"/>
              <a:pPr>
                <a:defRPr/>
              </a:pPr>
              <a:t>‹#›</a:t>
            </a:fld>
            <a:endParaRPr lang="en-US" altLang="ko-KR"/>
          </a:p>
        </p:txBody>
      </p:sp>
    </p:spTree>
    <p:extLst>
      <p:ext uri="{BB962C8B-B14F-4D97-AF65-F5344CB8AC3E}">
        <p14:creationId xmlns:p14="http://schemas.microsoft.com/office/powerpoint/2010/main" val="137405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9" name="슬라이드 번호 개체 틀 8"/>
          <p:cNvSpPr>
            <a:spLocks noGrp="1"/>
          </p:cNvSpPr>
          <p:nvPr>
            <p:ph type="sldNum" sz="quarter" idx="12"/>
          </p:nvPr>
        </p:nvSpPr>
        <p:spPr/>
        <p:txBody>
          <a:bodyPr/>
          <a:lstStyle>
            <a:lvl1pPr>
              <a:defRPr/>
            </a:lvl1pPr>
          </a:lstStyle>
          <a:p>
            <a:pPr>
              <a:defRPr/>
            </a:pPr>
            <a:fld id="{99B5514C-FBD6-4E5E-91E3-87B4DE451839}" type="slidenum">
              <a:rPr lang="en-US" altLang="ko-KR"/>
              <a:pPr>
                <a:defRPr/>
              </a:pPr>
              <a:t>‹#›</a:t>
            </a:fld>
            <a:endParaRPr lang="en-US" altLang="ko-KR"/>
          </a:p>
        </p:txBody>
      </p:sp>
    </p:spTree>
    <p:extLst>
      <p:ext uri="{BB962C8B-B14F-4D97-AF65-F5344CB8AC3E}">
        <p14:creationId xmlns:p14="http://schemas.microsoft.com/office/powerpoint/2010/main" val="115181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5" name="슬라이드 번호 개체 틀 4"/>
          <p:cNvSpPr>
            <a:spLocks noGrp="1"/>
          </p:cNvSpPr>
          <p:nvPr>
            <p:ph type="sldNum" sz="quarter" idx="12"/>
          </p:nvPr>
        </p:nvSpPr>
        <p:spPr/>
        <p:txBody>
          <a:bodyPr/>
          <a:lstStyle>
            <a:lvl1pPr>
              <a:defRPr/>
            </a:lvl1pPr>
          </a:lstStyle>
          <a:p>
            <a:pPr>
              <a:defRPr/>
            </a:pPr>
            <a:fld id="{CAB88177-B63A-4E3C-B1F3-5F5528F69CD1}" type="slidenum">
              <a:rPr lang="en-US" altLang="ko-KR"/>
              <a:pPr>
                <a:defRPr/>
              </a:pPr>
              <a:t>‹#›</a:t>
            </a:fld>
            <a:endParaRPr lang="en-US" altLang="ko-KR"/>
          </a:p>
        </p:txBody>
      </p:sp>
    </p:spTree>
    <p:extLst>
      <p:ext uri="{BB962C8B-B14F-4D97-AF65-F5344CB8AC3E}">
        <p14:creationId xmlns:p14="http://schemas.microsoft.com/office/powerpoint/2010/main" val="208747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4" name="슬라이드 번호 개체 틀 3"/>
          <p:cNvSpPr>
            <a:spLocks noGrp="1"/>
          </p:cNvSpPr>
          <p:nvPr>
            <p:ph type="sldNum" sz="quarter" idx="12"/>
          </p:nvPr>
        </p:nvSpPr>
        <p:spPr/>
        <p:txBody>
          <a:bodyPr/>
          <a:lstStyle>
            <a:lvl1pPr>
              <a:defRPr/>
            </a:lvl1pPr>
          </a:lstStyle>
          <a:p>
            <a:pPr>
              <a:defRPr/>
            </a:pPr>
            <a:fld id="{210B34BD-F9BF-4208-BE2C-8E721BB90172}" type="slidenum">
              <a:rPr lang="en-US" altLang="ko-KR"/>
              <a:pPr>
                <a:defRPr/>
              </a:pPr>
              <a:t>‹#›</a:t>
            </a:fld>
            <a:endParaRPr lang="en-US" altLang="ko-KR"/>
          </a:p>
        </p:txBody>
      </p:sp>
    </p:spTree>
    <p:extLst>
      <p:ext uri="{BB962C8B-B14F-4D97-AF65-F5344CB8AC3E}">
        <p14:creationId xmlns:p14="http://schemas.microsoft.com/office/powerpoint/2010/main" val="221527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7" name="슬라이드 번호 개체 틀 6"/>
          <p:cNvSpPr>
            <a:spLocks noGrp="1"/>
          </p:cNvSpPr>
          <p:nvPr>
            <p:ph type="sldNum" sz="quarter" idx="12"/>
          </p:nvPr>
        </p:nvSpPr>
        <p:spPr/>
        <p:txBody>
          <a:bodyPr/>
          <a:lstStyle>
            <a:lvl1pPr>
              <a:defRPr/>
            </a:lvl1pPr>
          </a:lstStyle>
          <a:p>
            <a:pPr>
              <a:defRPr/>
            </a:pPr>
            <a:fld id="{3F509B9E-E109-49AB-8EEF-3CEC62FB82B0}" type="slidenum">
              <a:rPr lang="en-US" altLang="ko-KR"/>
              <a:pPr>
                <a:defRPr/>
              </a:pPr>
              <a:t>‹#›</a:t>
            </a:fld>
            <a:endParaRPr lang="en-US" altLang="ko-KR"/>
          </a:p>
        </p:txBody>
      </p:sp>
    </p:spTree>
    <p:extLst>
      <p:ext uri="{BB962C8B-B14F-4D97-AF65-F5344CB8AC3E}">
        <p14:creationId xmlns:p14="http://schemas.microsoft.com/office/powerpoint/2010/main" val="428399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smtClean="0"/>
              <a:t>그림을 추가하려면 아이콘을 클릭하십시오</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7" name="슬라이드 번호 개체 틀 6"/>
          <p:cNvSpPr>
            <a:spLocks noGrp="1"/>
          </p:cNvSpPr>
          <p:nvPr>
            <p:ph type="sldNum" sz="quarter" idx="12"/>
          </p:nvPr>
        </p:nvSpPr>
        <p:spPr/>
        <p:txBody>
          <a:bodyPr/>
          <a:lstStyle>
            <a:lvl1pPr>
              <a:defRPr/>
            </a:lvl1pPr>
          </a:lstStyle>
          <a:p>
            <a:pPr>
              <a:defRPr/>
            </a:pPr>
            <a:fld id="{9F57000F-5A16-4995-9018-90D3C05FD7E2}" type="slidenum">
              <a:rPr lang="en-US" altLang="ko-KR"/>
              <a:pPr>
                <a:defRPr/>
              </a:pPr>
              <a:t>‹#›</a:t>
            </a:fld>
            <a:endParaRPr lang="en-US" altLang="ko-KR"/>
          </a:p>
        </p:txBody>
      </p:sp>
    </p:spTree>
    <p:extLst>
      <p:ext uri="{BB962C8B-B14F-4D97-AF65-F5344CB8AC3E}">
        <p14:creationId xmlns:p14="http://schemas.microsoft.com/office/powerpoint/2010/main" val="153035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357188" y="274638"/>
            <a:ext cx="84296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357188" y="1143000"/>
            <a:ext cx="8429625"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6" name="슬라이드 번호 개체 틀 5"/>
          <p:cNvSpPr>
            <a:spLocks noGrp="1"/>
          </p:cNvSpPr>
          <p:nvPr>
            <p:ph type="sldNum" sz="quarter" idx="4"/>
          </p:nvPr>
        </p:nvSpPr>
        <p:spPr>
          <a:xfrm>
            <a:off x="0" y="6492875"/>
            <a:ext cx="376238"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tint val="75000"/>
                  </a:schemeClr>
                </a:solidFill>
                <a:latin typeface="+mn-ea"/>
                <a:ea typeface="+mn-ea"/>
                <a:cs typeface="Arial" panose="020B0604020202020204" pitchFamily="34" charset="0"/>
              </a:defRPr>
            </a:lvl1pPr>
          </a:lstStyle>
          <a:p>
            <a:pPr>
              <a:defRPr/>
            </a:pPr>
            <a:fld id="{0831E359-826B-428D-AB1A-D27A65C6CCD8}" type="slidenum">
              <a:rPr lang="en-US" altLang="ko-KR" smtClean="0"/>
              <a:pPr>
                <a:defRPr/>
              </a:pPr>
              <a:t>‹#›</a:t>
            </a:fld>
            <a:endParaRPr lang="en-US" altLang="ko-KR"/>
          </a:p>
        </p:txBody>
      </p:sp>
      <p:pic>
        <p:nvPicPr>
          <p:cNvPr id="1029"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429625" y="6670675"/>
            <a:ext cx="7143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rtl="0" eaLnBrk="1" fontAlgn="base" latinLnBrk="1" hangingPunct="1">
        <a:spcBef>
          <a:spcPct val="0"/>
        </a:spcBef>
        <a:spcAft>
          <a:spcPct val="0"/>
        </a:spcAft>
        <a:defRPr sz="3200" b="1" kern="1200">
          <a:solidFill>
            <a:schemeClr val="accent1"/>
          </a:solidFill>
          <a:latin typeface="+mn-ea"/>
          <a:ea typeface="+mn-ea"/>
          <a:cs typeface="Arial" panose="020B0604020202020204" pitchFamily="34" charset="0"/>
        </a:defRPr>
      </a:lvl1pPr>
      <a:lvl2pPr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2pPr>
      <a:lvl3pPr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3pPr>
      <a:lvl4pPr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4pPr>
      <a:lvl5pPr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5pPr>
      <a:lvl6pPr marL="457200"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6pPr>
      <a:lvl7pPr marL="914400"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7pPr>
      <a:lvl8pPr marL="1371600"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8pPr>
      <a:lvl9pPr marL="1828800"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9pPr>
    </p:titleStyle>
    <p:bodyStyle>
      <a:lvl1pPr marL="342900" indent="-342900" algn="l" rtl="0" eaLnBrk="1" fontAlgn="base" latinLnBrk="1" hangingPunct="1">
        <a:spcBef>
          <a:spcPct val="20000"/>
        </a:spcBef>
        <a:spcAft>
          <a:spcPct val="0"/>
        </a:spcAft>
        <a:buFont typeface="Arial" charset="0"/>
        <a:buChar char="•"/>
        <a:defRPr sz="2400" kern="1200">
          <a:solidFill>
            <a:schemeClr val="tx1"/>
          </a:solidFill>
          <a:latin typeface="+mn-ea"/>
          <a:ea typeface="+mn-ea"/>
          <a:cs typeface="Arial" panose="020B0604020202020204" pitchFamily="34" charset="0"/>
        </a:defRPr>
      </a:lvl1pPr>
      <a:lvl2pPr marL="742950" indent="-285750" algn="l" rtl="0" eaLnBrk="1" fontAlgn="base" latinLnBrk="1" hangingPunct="1">
        <a:spcBef>
          <a:spcPct val="20000"/>
        </a:spcBef>
        <a:spcAft>
          <a:spcPct val="0"/>
        </a:spcAft>
        <a:buFont typeface="Arial" charset="0"/>
        <a:buChar char="–"/>
        <a:defRPr sz="2000" kern="1200">
          <a:solidFill>
            <a:schemeClr val="tx1"/>
          </a:solidFill>
          <a:latin typeface="+mn-ea"/>
          <a:ea typeface="+mn-ea"/>
          <a:cs typeface="Arial" panose="020B0604020202020204" pitchFamily="34" charset="0"/>
        </a:defRPr>
      </a:lvl2pPr>
      <a:lvl3pPr marL="1143000" indent="-228600" algn="l" rtl="0" eaLnBrk="1" fontAlgn="base" latinLnBrk="1" hangingPunct="1">
        <a:spcBef>
          <a:spcPct val="20000"/>
        </a:spcBef>
        <a:spcAft>
          <a:spcPct val="0"/>
        </a:spcAft>
        <a:buFont typeface="Arial" charset="0"/>
        <a:buChar char="•"/>
        <a:defRPr kern="1200">
          <a:solidFill>
            <a:schemeClr val="tx1"/>
          </a:solidFill>
          <a:latin typeface="+mn-ea"/>
          <a:ea typeface="+mn-ea"/>
          <a:cs typeface="Arial" panose="020B0604020202020204" pitchFamily="34" charset="0"/>
        </a:defRPr>
      </a:lvl3pPr>
      <a:lvl4pPr marL="1600200" indent="-228600" algn="l" rtl="0" eaLnBrk="1" fontAlgn="base" latinLnBrk="1" hangingPunct="1">
        <a:spcBef>
          <a:spcPct val="20000"/>
        </a:spcBef>
        <a:spcAft>
          <a:spcPct val="0"/>
        </a:spcAft>
        <a:buFont typeface="Arial" charset="0"/>
        <a:buChar char="–"/>
        <a:defRPr sz="1600" kern="1200">
          <a:solidFill>
            <a:schemeClr val="tx1"/>
          </a:solidFill>
          <a:latin typeface="+mn-ea"/>
          <a:ea typeface="+mn-ea"/>
          <a:cs typeface="Arial" panose="020B0604020202020204" pitchFamily="34" charset="0"/>
        </a:defRPr>
      </a:lvl4pPr>
      <a:lvl5pPr marL="2057400" indent="-228600" algn="l" rtl="0" eaLnBrk="1" fontAlgn="base" latinLnBrk="1" hangingPunct="1">
        <a:spcBef>
          <a:spcPct val="20000"/>
        </a:spcBef>
        <a:spcAft>
          <a:spcPct val="0"/>
        </a:spcAft>
        <a:buFont typeface="Arial" charset="0"/>
        <a:buChar char="»"/>
        <a:defRPr sz="1600" kern="1200">
          <a:solidFill>
            <a:schemeClr val="tx1"/>
          </a:solidFill>
          <a:latin typeface="+mn-ea"/>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becominghuman.ai/a-simple-introduction-to-natural-language-processing-ea66a1747b3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Basics of NLP (Natural Language Processing)</a:t>
            </a:r>
            <a:endParaRPr lang="ko-KR" altLang="en-US" dirty="0"/>
          </a:p>
        </p:txBody>
      </p:sp>
      <p:sp>
        <p:nvSpPr>
          <p:cNvPr id="3" name="부제목 2"/>
          <p:cNvSpPr>
            <a:spLocks noGrp="1"/>
          </p:cNvSpPr>
          <p:nvPr>
            <p:ph type="subTitle" idx="1"/>
          </p:nvPr>
        </p:nvSpPr>
        <p:spPr/>
        <p:txBody>
          <a:bodyPr/>
          <a:lstStyle/>
          <a:p>
            <a:r>
              <a:rPr lang="en-US" altLang="ko-KR" dirty="0" smtClean="0"/>
              <a:t>Prof. Yong Won SEO, Ph.D.</a:t>
            </a:r>
          </a:p>
          <a:p>
            <a:r>
              <a:rPr lang="en-US" altLang="ko-KR" dirty="0" smtClean="0"/>
              <a:t>College of Business and Economics</a:t>
            </a:r>
          </a:p>
          <a:p>
            <a:r>
              <a:rPr lang="en-US" altLang="ko-KR" dirty="0" smtClean="0"/>
              <a:t>Chung-Ang University</a:t>
            </a:r>
            <a:endParaRPr lang="ko-KR" altLang="en-US" dirty="0"/>
          </a:p>
        </p:txBody>
      </p:sp>
    </p:spTree>
    <p:extLst>
      <p:ext uri="{BB962C8B-B14F-4D97-AF65-F5344CB8AC3E}">
        <p14:creationId xmlns:p14="http://schemas.microsoft.com/office/powerpoint/2010/main" val="3301940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10</a:t>
            </a:fld>
            <a:endParaRPr lang="en-US" altLang="ko-KR"/>
          </a:p>
        </p:txBody>
      </p:sp>
      <p:pic>
        <p:nvPicPr>
          <p:cNvPr id="3" name="그림 2"/>
          <p:cNvPicPr>
            <a:picLocks noChangeAspect="1"/>
          </p:cNvPicPr>
          <p:nvPr/>
        </p:nvPicPr>
        <p:blipFill>
          <a:blip r:embed="rId2"/>
          <a:stretch>
            <a:fillRect/>
          </a:stretch>
        </p:blipFill>
        <p:spPr>
          <a:xfrm>
            <a:off x="1376362" y="1843087"/>
            <a:ext cx="6391275" cy="3171825"/>
          </a:xfrm>
          <a:prstGeom prst="rect">
            <a:avLst/>
          </a:prstGeom>
        </p:spPr>
      </p:pic>
    </p:spTree>
    <p:extLst>
      <p:ext uri="{BB962C8B-B14F-4D97-AF65-F5344CB8AC3E}">
        <p14:creationId xmlns:p14="http://schemas.microsoft.com/office/powerpoint/2010/main" val="346187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Custom grammar</a:t>
            </a:r>
            <a:endParaRPr lang="ko-KR" altLang="en-US"/>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11</a:t>
            </a:fld>
            <a:endParaRPr lang="en-US" altLang="ko-KR"/>
          </a:p>
        </p:txBody>
      </p:sp>
      <p:pic>
        <p:nvPicPr>
          <p:cNvPr id="5" name="그림 4"/>
          <p:cNvPicPr>
            <a:picLocks noChangeAspect="1"/>
          </p:cNvPicPr>
          <p:nvPr/>
        </p:nvPicPr>
        <p:blipFill>
          <a:blip r:embed="rId2"/>
          <a:stretch>
            <a:fillRect/>
          </a:stretch>
        </p:blipFill>
        <p:spPr>
          <a:xfrm>
            <a:off x="1258799" y="1338262"/>
            <a:ext cx="6073874" cy="5012088"/>
          </a:xfrm>
          <a:prstGeom prst="rect">
            <a:avLst/>
          </a:prstGeom>
        </p:spPr>
      </p:pic>
    </p:spTree>
    <p:extLst>
      <p:ext uri="{BB962C8B-B14F-4D97-AF65-F5344CB8AC3E}">
        <p14:creationId xmlns:p14="http://schemas.microsoft.com/office/powerpoint/2010/main" val="361700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POS tagging for Korean</a:t>
            </a:r>
            <a:endParaRPr lang="ko-KR" altLang="en-US"/>
          </a:p>
        </p:txBody>
      </p:sp>
      <p:sp>
        <p:nvSpPr>
          <p:cNvPr id="3" name="내용 개체 틀 2"/>
          <p:cNvSpPr>
            <a:spLocks noGrp="1"/>
          </p:cNvSpPr>
          <p:nvPr>
            <p:ph idx="1"/>
          </p:nvPr>
        </p:nvSpPr>
        <p:spPr/>
        <p:txBody>
          <a:bodyPr/>
          <a:lstStyle/>
          <a:p>
            <a:r>
              <a:rPr lang="en-US" altLang="ko-KR" dirty="0" smtClean="0"/>
              <a:t>Several POS taggers</a:t>
            </a:r>
          </a:p>
          <a:p>
            <a:pPr lvl="1"/>
            <a:r>
              <a:rPr lang="en-US" altLang="ko-KR" dirty="0" err="1" smtClean="0"/>
              <a:t>Kkma</a:t>
            </a:r>
            <a:r>
              <a:rPr lang="en-US" altLang="ko-KR" dirty="0" smtClean="0"/>
              <a:t>, </a:t>
            </a:r>
            <a:r>
              <a:rPr lang="en-US" altLang="ko-KR" dirty="0" err="1" smtClean="0"/>
              <a:t>Komoran</a:t>
            </a:r>
            <a:r>
              <a:rPr lang="en-US" altLang="ko-KR" dirty="0" smtClean="0"/>
              <a:t> </a:t>
            </a:r>
            <a:r>
              <a:rPr lang="en-US" altLang="ko-KR" dirty="0" err="1" smtClean="0"/>
              <a:t>Hannanum</a:t>
            </a:r>
            <a:r>
              <a:rPr lang="en-US" altLang="ko-KR" dirty="0" smtClean="0"/>
              <a:t>, Twitter, </a:t>
            </a:r>
            <a:r>
              <a:rPr lang="en-US" altLang="ko-KR" dirty="0" err="1" smtClean="0"/>
              <a:t>Mecab</a:t>
            </a:r>
            <a:r>
              <a:rPr lang="en-US" altLang="ko-KR" dirty="0" smtClean="0"/>
              <a:t>, </a:t>
            </a:r>
            <a:r>
              <a:rPr lang="en-US" altLang="ko-KR" dirty="0" err="1" smtClean="0"/>
              <a:t>Khaiii</a:t>
            </a:r>
            <a:endParaRPr lang="en-US" altLang="ko-KR" dirty="0" smtClean="0"/>
          </a:p>
          <a:p>
            <a:pPr lvl="1"/>
            <a:r>
              <a:rPr lang="en-US" altLang="ko-KR" dirty="0" err="1" smtClean="0"/>
              <a:t>konlpy</a:t>
            </a:r>
            <a:r>
              <a:rPr lang="en-US" altLang="ko-KR" dirty="0" smtClean="0"/>
              <a:t> package</a:t>
            </a:r>
            <a:endParaRPr lang="en-US" altLang="ko-KR" dirty="0"/>
          </a:p>
          <a:p>
            <a:pPr lvl="1"/>
            <a:endParaRPr lang="ko-KR" altLang="en-US"/>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12</a:t>
            </a:fld>
            <a:endParaRPr lang="en-US" altLang="ko-KR"/>
          </a:p>
        </p:txBody>
      </p:sp>
      <p:pic>
        <p:nvPicPr>
          <p:cNvPr id="3074" name="Picture 2" descr="https://t1.daumcdn.net/cfile/tistory/997F3E455C0D3A59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501" y="2640357"/>
            <a:ext cx="5061171" cy="421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97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13</a:t>
            </a:fld>
            <a:endParaRPr lang="en-US" altLang="ko-KR"/>
          </a:p>
        </p:txBody>
      </p:sp>
      <p:pic>
        <p:nvPicPr>
          <p:cNvPr id="3" name="그림 2"/>
          <p:cNvPicPr>
            <a:picLocks noChangeAspect="1"/>
          </p:cNvPicPr>
          <p:nvPr/>
        </p:nvPicPr>
        <p:blipFill>
          <a:blip r:embed="rId2"/>
          <a:stretch>
            <a:fillRect/>
          </a:stretch>
        </p:blipFill>
        <p:spPr>
          <a:xfrm>
            <a:off x="734797" y="1709233"/>
            <a:ext cx="7787411" cy="3179759"/>
          </a:xfrm>
          <a:prstGeom prst="rect">
            <a:avLst/>
          </a:prstGeom>
        </p:spPr>
      </p:pic>
    </p:spTree>
    <p:extLst>
      <p:ext uri="{BB962C8B-B14F-4D97-AF65-F5344CB8AC3E}">
        <p14:creationId xmlns:p14="http://schemas.microsoft.com/office/powerpoint/2010/main" val="426186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14</a:t>
            </a:fld>
            <a:endParaRPr lang="en-US" altLang="ko-KR"/>
          </a:p>
        </p:txBody>
      </p:sp>
      <p:pic>
        <p:nvPicPr>
          <p:cNvPr id="3" name="그림 2"/>
          <p:cNvPicPr>
            <a:picLocks noChangeAspect="1"/>
          </p:cNvPicPr>
          <p:nvPr/>
        </p:nvPicPr>
        <p:blipFill>
          <a:blip r:embed="rId2"/>
          <a:stretch>
            <a:fillRect/>
          </a:stretch>
        </p:blipFill>
        <p:spPr>
          <a:xfrm>
            <a:off x="1495425" y="404812"/>
            <a:ext cx="6153150" cy="6048375"/>
          </a:xfrm>
          <a:prstGeom prst="rect">
            <a:avLst/>
          </a:prstGeom>
        </p:spPr>
      </p:pic>
    </p:spTree>
    <p:extLst>
      <p:ext uri="{BB962C8B-B14F-4D97-AF65-F5344CB8AC3E}">
        <p14:creationId xmlns:p14="http://schemas.microsoft.com/office/powerpoint/2010/main" val="56392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15</a:t>
            </a:fld>
            <a:endParaRPr lang="en-US" altLang="ko-KR"/>
          </a:p>
        </p:txBody>
      </p:sp>
      <p:pic>
        <p:nvPicPr>
          <p:cNvPr id="3" name="그림 2"/>
          <p:cNvPicPr>
            <a:picLocks noChangeAspect="1"/>
          </p:cNvPicPr>
          <p:nvPr/>
        </p:nvPicPr>
        <p:blipFill>
          <a:blip r:embed="rId2"/>
          <a:stretch>
            <a:fillRect/>
          </a:stretch>
        </p:blipFill>
        <p:spPr>
          <a:xfrm>
            <a:off x="1495425" y="404812"/>
            <a:ext cx="6153150" cy="6048375"/>
          </a:xfrm>
          <a:prstGeom prst="rect">
            <a:avLst/>
          </a:prstGeom>
        </p:spPr>
      </p:pic>
    </p:spTree>
    <p:extLst>
      <p:ext uri="{BB962C8B-B14F-4D97-AF65-F5344CB8AC3E}">
        <p14:creationId xmlns:p14="http://schemas.microsoft.com/office/powerpoint/2010/main" val="231375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16</a:t>
            </a:fld>
            <a:endParaRPr lang="en-US" altLang="ko-KR"/>
          </a:p>
        </p:txBody>
      </p:sp>
      <p:pic>
        <p:nvPicPr>
          <p:cNvPr id="3" name="그림 2"/>
          <p:cNvPicPr>
            <a:picLocks noChangeAspect="1"/>
          </p:cNvPicPr>
          <p:nvPr/>
        </p:nvPicPr>
        <p:blipFill>
          <a:blip r:embed="rId2"/>
          <a:stretch>
            <a:fillRect/>
          </a:stretch>
        </p:blipFill>
        <p:spPr>
          <a:xfrm>
            <a:off x="1495425" y="404812"/>
            <a:ext cx="6153150" cy="6048375"/>
          </a:xfrm>
          <a:prstGeom prst="rect">
            <a:avLst/>
          </a:prstGeom>
        </p:spPr>
      </p:pic>
    </p:spTree>
    <p:extLst>
      <p:ext uri="{BB962C8B-B14F-4D97-AF65-F5344CB8AC3E}">
        <p14:creationId xmlns:p14="http://schemas.microsoft.com/office/powerpoint/2010/main" val="1124908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17</a:t>
            </a:fld>
            <a:endParaRPr lang="en-US" altLang="ko-KR"/>
          </a:p>
        </p:txBody>
      </p:sp>
      <p:pic>
        <p:nvPicPr>
          <p:cNvPr id="3" name="그림 2"/>
          <p:cNvPicPr>
            <a:picLocks noChangeAspect="1"/>
          </p:cNvPicPr>
          <p:nvPr/>
        </p:nvPicPr>
        <p:blipFill>
          <a:blip r:embed="rId2"/>
          <a:stretch>
            <a:fillRect/>
          </a:stretch>
        </p:blipFill>
        <p:spPr>
          <a:xfrm>
            <a:off x="1495425" y="404812"/>
            <a:ext cx="6153150" cy="6048375"/>
          </a:xfrm>
          <a:prstGeom prst="rect">
            <a:avLst/>
          </a:prstGeom>
        </p:spPr>
      </p:pic>
    </p:spTree>
    <p:extLst>
      <p:ext uri="{BB962C8B-B14F-4D97-AF65-F5344CB8AC3E}">
        <p14:creationId xmlns:p14="http://schemas.microsoft.com/office/powerpoint/2010/main" val="198992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NLP (Natural Language Processing)</a:t>
            </a:r>
            <a:endParaRPr lang="ko-KR" altLang="en-US"/>
          </a:p>
        </p:txBody>
      </p:sp>
      <p:sp>
        <p:nvSpPr>
          <p:cNvPr id="3" name="내용 개체 틀 2"/>
          <p:cNvSpPr>
            <a:spLocks noGrp="1"/>
          </p:cNvSpPr>
          <p:nvPr>
            <p:ph idx="1"/>
          </p:nvPr>
        </p:nvSpPr>
        <p:spPr/>
        <p:txBody>
          <a:bodyPr/>
          <a:lstStyle/>
          <a:p>
            <a:r>
              <a:rPr lang="en-US" altLang="ko-KR" sz="2000" dirty="0" smtClean="0"/>
              <a:t>The </a:t>
            </a:r>
            <a:r>
              <a:rPr lang="en-US" altLang="ko-KR" sz="2000" dirty="0"/>
              <a:t>technology used to aid computers to understand the human’s natural </a:t>
            </a:r>
            <a:r>
              <a:rPr lang="en-US" altLang="ko-KR" sz="2000" dirty="0" smtClean="0"/>
              <a:t>language</a:t>
            </a:r>
          </a:p>
          <a:p>
            <a:endParaRPr lang="en-US" altLang="ko-KR" sz="2000" dirty="0" smtClean="0"/>
          </a:p>
          <a:p>
            <a:r>
              <a:rPr lang="en-US" altLang="ko-KR" sz="2000" dirty="0" smtClean="0"/>
              <a:t>To program computers </a:t>
            </a:r>
            <a:r>
              <a:rPr lang="en-US" altLang="ko-KR" sz="2000" dirty="0"/>
              <a:t>to process and analyze large amounts of natural language </a:t>
            </a:r>
            <a:r>
              <a:rPr lang="en-US" altLang="ko-KR" sz="2000" dirty="0" smtClean="0"/>
              <a:t>data</a:t>
            </a:r>
          </a:p>
          <a:p>
            <a:endParaRPr lang="en-US" altLang="ko-KR" sz="2000" dirty="0" smtClean="0"/>
          </a:p>
          <a:p>
            <a:r>
              <a:rPr lang="en-US" altLang="ko-KR" sz="2000" dirty="0" smtClean="0"/>
              <a:t>Some of famous applications include*: </a:t>
            </a:r>
            <a:endParaRPr lang="en-US" altLang="ko-KR" sz="2000" dirty="0"/>
          </a:p>
          <a:p>
            <a:pPr lvl="1"/>
            <a:r>
              <a:rPr lang="en-US" altLang="ko-KR" sz="1600" dirty="0" smtClean="0"/>
              <a:t>Language </a:t>
            </a:r>
            <a:r>
              <a:rPr lang="en-US" altLang="ko-KR" sz="1600" dirty="0"/>
              <a:t>translation applications such as Google Translate</a:t>
            </a:r>
          </a:p>
          <a:p>
            <a:pPr lvl="1"/>
            <a:r>
              <a:rPr lang="en-US" altLang="ko-KR" sz="1600" dirty="0"/>
              <a:t>Word Processors such as Microsoft Word and </a:t>
            </a:r>
            <a:r>
              <a:rPr lang="en-US" altLang="ko-KR" sz="1600" dirty="0" err="1"/>
              <a:t>Grammarly</a:t>
            </a:r>
            <a:r>
              <a:rPr lang="en-US" altLang="ko-KR" sz="1600" dirty="0"/>
              <a:t> that employ NLP to check grammatical accuracy of texts.</a:t>
            </a:r>
          </a:p>
          <a:p>
            <a:pPr lvl="1"/>
            <a:r>
              <a:rPr lang="en-US" altLang="ko-KR" sz="1600" dirty="0"/>
              <a:t>Interactive Voice Response (IVR) applications used in call centers to respond to certain users’ requests.</a:t>
            </a:r>
          </a:p>
          <a:p>
            <a:pPr lvl="1"/>
            <a:r>
              <a:rPr lang="en-US" altLang="ko-KR" sz="1600" dirty="0"/>
              <a:t>Personal assistant applications such as OK Google, Siri, Cortana, and Alexa.</a:t>
            </a:r>
            <a:endParaRPr lang="ko-KR" altLang="en-US" sz="160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2</a:t>
            </a:fld>
            <a:endParaRPr lang="en-US" altLang="ko-KR"/>
          </a:p>
        </p:txBody>
      </p:sp>
      <p:sp>
        <p:nvSpPr>
          <p:cNvPr id="5" name="직사각형 4"/>
          <p:cNvSpPr/>
          <p:nvPr/>
        </p:nvSpPr>
        <p:spPr>
          <a:xfrm>
            <a:off x="3566161" y="6459993"/>
            <a:ext cx="5577839" cy="215444"/>
          </a:xfrm>
          <a:prstGeom prst="rect">
            <a:avLst/>
          </a:prstGeom>
        </p:spPr>
        <p:txBody>
          <a:bodyPr wrap="square">
            <a:spAutoFit/>
          </a:bodyPr>
          <a:lstStyle/>
          <a:p>
            <a:r>
              <a:rPr lang="en-US" altLang="ko-KR" sz="800" dirty="0" smtClean="0">
                <a:hlinkClick r:id="rId2"/>
              </a:rPr>
              <a:t>* https</a:t>
            </a:r>
            <a:r>
              <a:rPr lang="en-US" altLang="ko-KR" sz="800" dirty="0">
                <a:hlinkClick r:id="rId2"/>
              </a:rPr>
              <a:t>://becominghuman.ai/a-simple-introduction-to-natural-language-processing-ea66a1747b32</a:t>
            </a:r>
            <a:endParaRPr lang="ko-KR" altLang="en-US" sz="800"/>
          </a:p>
        </p:txBody>
      </p:sp>
    </p:spTree>
    <p:extLst>
      <p:ext uri="{BB962C8B-B14F-4D97-AF65-F5344CB8AC3E}">
        <p14:creationId xmlns:p14="http://schemas.microsoft.com/office/powerpoint/2010/main" val="311629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Approaches</a:t>
            </a:r>
            <a:endParaRPr lang="ko-KR" altLang="en-US"/>
          </a:p>
        </p:txBody>
      </p:sp>
      <p:sp>
        <p:nvSpPr>
          <p:cNvPr id="3" name="내용 개체 틀 2"/>
          <p:cNvSpPr>
            <a:spLocks noGrp="1"/>
          </p:cNvSpPr>
          <p:nvPr>
            <p:ph idx="1"/>
          </p:nvPr>
        </p:nvSpPr>
        <p:spPr/>
        <p:txBody>
          <a:bodyPr/>
          <a:lstStyle/>
          <a:p>
            <a:r>
              <a:rPr lang="en-US" altLang="ko-KR" sz="2000" dirty="0" smtClean="0"/>
              <a:t>Rule-based approach</a:t>
            </a:r>
          </a:p>
          <a:p>
            <a:pPr lvl="1"/>
            <a:r>
              <a:rPr lang="en-US" altLang="ko-KR" sz="1800" dirty="0" smtClean="0"/>
              <a:t>Apply grammatical rules, specified by human</a:t>
            </a:r>
          </a:p>
          <a:p>
            <a:pPr lvl="1"/>
            <a:r>
              <a:rPr lang="en-US" altLang="ko-KR" sz="1800" dirty="0" smtClean="0"/>
              <a:t>No learning data required, little flexibility</a:t>
            </a:r>
          </a:p>
          <a:p>
            <a:pPr lvl="1"/>
            <a:endParaRPr lang="en-US" altLang="ko-KR" sz="1800" dirty="0"/>
          </a:p>
          <a:p>
            <a:r>
              <a:rPr lang="en-US" altLang="ko-KR" sz="2000" dirty="0" smtClean="0"/>
              <a:t>Statistical approach</a:t>
            </a:r>
          </a:p>
          <a:p>
            <a:pPr lvl="1"/>
            <a:r>
              <a:rPr lang="en-US" altLang="ko-KR" sz="1800" dirty="0" smtClean="0"/>
              <a:t>Popularized since </a:t>
            </a:r>
            <a:r>
              <a:rPr lang="en-US" altLang="ko-KR" sz="1800" dirty="0"/>
              <a:t>the </a:t>
            </a:r>
            <a:r>
              <a:rPr lang="en-US" altLang="ko-KR" sz="1800" dirty="0" smtClean="0"/>
              <a:t>"</a:t>
            </a:r>
            <a:r>
              <a:rPr lang="en-US" altLang="ko-KR" sz="1800" dirty="0"/>
              <a:t>statistical </a:t>
            </a:r>
            <a:r>
              <a:rPr lang="en-US" altLang="ko-KR" sz="1800" dirty="0" smtClean="0"/>
              <a:t>revolution" </a:t>
            </a:r>
            <a:r>
              <a:rPr lang="en-US" altLang="ko-KR" sz="1800" dirty="0"/>
              <a:t>in the late 1980s and </a:t>
            </a:r>
            <a:r>
              <a:rPr lang="en-US" altLang="ko-KR" sz="1800" dirty="0" smtClean="0"/>
              <a:t>mid-1990s</a:t>
            </a:r>
          </a:p>
          <a:p>
            <a:pPr lvl="1"/>
            <a:r>
              <a:rPr lang="en-US" altLang="ko-KR" sz="1800" dirty="0" smtClean="0"/>
              <a:t>Using </a:t>
            </a:r>
            <a:r>
              <a:rPr lang="en-US" altLang="ko-KR" sz="1800" dirty="0"/>
              <a:t>statistical </a:t>
            </a:r>
            <a:r>
              <a:rPr lang="en-US" altLang="ko-KR" sz="1800" dirty="0" smtClean="0"/>
              <a:t>inference, automatically </a:t>
            </a:r>
            <a:r>
              <a:rPr lang="en-US" altLang="ko-KR" sz="1800" dirty="0"/>
              <a:t>learn </a:t>
            </a:r>
            <a:r>
              <a:rPr lang="en-US" altLang="ko-KR" sz="1800" dirty="0" smtClean="0"/>
              <a:t>rules </a:t>
            </a:r>
            <a:r>
              <a:rPr lang="en-US" altLang="ko-KR" sz="1800" dirty="0"/>
              <a:t>through the analysis of large corpora </a:t>
            </a:r>
            <a:endParaRPr lang="en-US" altLang="ko-KR" sz="1800" dirty="0" smtClean="0"/>
          </a:p>
          <a:p>
            <a:pPr lvl="1"/>
            <a:r>
              <a:rPr lang="en-US" altLang="ko-KR" sz="1800" dirty="0" smtClean="0"/>
              <a:t>HMM, CRF</a:t>
            </a:r>
          </a:p>
          <a:p>
            <a:endParaRPr lang="en-US" altLang="ko-KR" sz="2000" dirty="0" smtClean="0"/>
          </a:p>
          <a:p>
            <a:r>
              <a:rPr lang="en-US" altLang="ko-KR" sz="2000" dirty="0" smtClean="0"/>
              <a:t>Deep learning approach</a:t>
            </a:r>
          </a:p>
          <a:p>
            <a:pPr lvl="1"/>
            <a:r>
              <a:rPr lang="en-US" altLang="ko-KR" sz="1800" dirty="0" smtClean="0"/>
              <a:t>Uses deep learning NN to learn rules </a:t>
            </a:r>
            <a:r>
              <a:rPr lang="en-US" altLang="ko-KR" sz="1800" dirty="0"/>
              <a:t>through the analysis of large corpora </a:t>
            </a:r>
            <a:endParaRPr lang="en-US" altLang="ko-KR" sz="1800" dirty="0" smtClean="0"/>
          </a:p>
          <a:p>
            <a:pPr lvl="1"/>
            <a:r>
              <a:rPr lang="en-US" altLang="ko-KR" sz="1800" dirty="0" smtClean="0"/>
              <a:t>RNN, LSTM</a:t>
            </a:r>
            <a:endParaRPr lang="en-US" altLang="ko-KR" sz="1800" dirty="0"/>
          </a:p>
          <a:p>
            <a:endParaRPr lang="en-US" altLang="ko-KR" sz="2000" dirty="0" smtClean="0"/>
          </a:p>
          <a:p>
            <a:pPr lvl="1"/>
            <a:endParaRPr lang="ko-KR" altLang="en-US" sz="1800"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3</a:t>
            </a:fld>
            <a:endParaRPr lang="en-US" altLang="ko-KR"/>
          </a:p>
        </p:txBody>
      </p:sp>
    </p:spTree>
    <p:extLst>
      <p:ext uri="{BB962C8B-B14F-4D97-AF65-F5344CB8AC3E}">
        <p14:creationId xmlns:p14="http://schemas.microsoft.com/office/powerpoint/2010/main" val="129242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Basic tasks</a:t>
            </a:r>
            <a:endParaRPr lang="ko-KR" altLang="en-US"/>
          </a:p>
        </p:txBody>
      </p:sp>
      <p:sp>
        <p:nvSpPr>
          <p:cNvPr id="3" name="내용 개체 틀 2"/>
          <p:cNvSpPr>
            <a:spLocks noGrp="1"/>
          </p:cNvSpPr>
          <p:nvPr>
            <p:ph idx="1"/>
          </p:nvPr>
        </p:nvSpPr>
        <p:spPr/>
        <p:txBody>
          <a:bodyPr/>
          <a:lstStyle/>
          <a:p>
            <a:r>
              <a:rPr lang="en-US" altLang="ko-KR" dirty="0" smtClean="0"/>
              <a:t>Syntax</a:t>
            </a:r>
          </a:p>
          <a:p>
            <a:pPr lvl="1"/>
            <a:r>
              <a:rPr lang="en-US" altLang="ko-KR" dirty="0" smtClean="0"/>
              <a:t>Stemming</a:t>
            </a:r>
            <a:endParaRPr lang="en-US" altLang="ko-KR" dirty="0"/>
          </a:p>
          <a:p>
            <a:pPr lvl="2"/>
            <a:r>
              <a:rPr lang="en-US" altLang="ko-KR" dirty="0"/>
              <a:t>The process of reducing inflected </a:t>
            </a:r>
            <a:r>
              <a:rPr lang="en-US" altLang="ko-KR" dirty="0" smtClean="0"/>
              <a:t>(or </a:t>
            </a:r>
            <a:r>
              <a:rPr lang="en-US" altLang="ko-KR" dirty="0"/>
              <a:t>sometimes derived) words to their root </a:t>
            </a:r>
            <a:r>
              <a:rPr lang="en-US" altLang="ko-KR" dirty="0" smtClean="0"/>
              <a:t>form. (e.g. "close" will be the root for "closed", "closing", "close", "closer" etc.)</a:t>
            </a:r>
          </a:p>
          <a:p>
            <a:pPr lvl="1"/>
            <a:r>
              <a:rPr lang="en-US" altLang="ko-KR" dirty="0" smtClean="0"/>
              <a:t>Part-of-speech tagging</a:t>
            </a:r>
          </a:p>
          <a:p>
            <a:pPr lvl="2"/>
            <a:r>
              <a:rPr lang="en-US" altLang="ko-KR" dirty="0" smtClean="0"/>
              <a:t>Given a sentence, determine </a:t>
            </a:r>
            <a:r>
              <a:rPr lang="en-US" altLang="ko-KR" dirty="0"/>
              <a:t>the part of speech (POS) for each </a:t>
            </a:r>
            <a:r>
              <a:rPr lang="en-US" altLang="ko-KR" dirty="0" smtClean="0"/>
              <a:t>word</a:t>
            </a:r>
            <a:endParaRPr lang="en-US" altLang="ko-KR" dirty="0"/>
          </a:p>
          <a:p>
            <a:pPr lvl="1"/>
            <a:r>
              <a:rPr lang="en-US" altLang="ko-KR" dirty="0" smtClean="0"/>
              <a:t>Parsing</a:t>
            </a:r>
          </a:p>
          <a:p>
            <a:pPr lvl="2"/>
            <a:r>
              <a:rPr lang="en-US" altLang="ko-KR" dirty="0" smtClean="0"/>
              <a:t>Determine </a:t>
            </a:r>
            <a:r>
              <a:rPr lang="en-US" altLang="ko-KR" dirty="0"/>
              <a:t>the parse tree (grammatical analysis) of a given </a:t>
            </a:r>
            <a:r>
              <a:rPr lang="en-US" altLang="ko-KR" dirty="0" smtClean="0"/>
              <a:t>sentence</a:t>
            </a:r>
          </a:p>
          <a:p>
            <a:pPr lvl="1"/>
            <a:r>
              <a:rPr lang="en-US" altLang="ko-KR" dirty="0"/>
              <a:t>Sentence breaking (</a:t>
            </a:r>
            <a:r>
              <a:rPr lang="en-US" altLang="ko-KR" dirty="0" smtClean="0"/>
              <a:t>a.k.a. </a:t>
            </a:r>
            <a:r>
              <a:rPr lang="en-US" altLang="ko-KR" dirty="0"/>
              <a:t>sentence boundary disambiguation)</a:t>
            </a:r>
          </a:p>
          <a:p>
            <a:pPr lvl="2"/>
            <a:r>
              <a:rPr lang="en-US" altLang="ko-KR" dirty="0"/>
              <a:t>Given a chunk of text, find the sentence </a:t>
            </a:r>
            <a:r>
              <a:rPr lang="en-US" altLang="ko-KR" dirty="0" smtClean="0"/>
              <a:t>boundaries</a:t>
            </a:r>
          </a:p>
          <a:p>
            <a:pPr lvl="1"/>
            <a:r>
              <a:rPr lang="en-US" altLang="ko-KR" dirty="0"/>
              <a:t>Word segmentation</a:t>
            </a:r>
          </a:p>
          <a:p>
            <a:pPr lvl="2"/>
            <a:r>
              <a:rPr lang="en-US" altLang="ko-KR" dirty="0"/>
              <a:t>Separate a chunk of continuous text into separate words</a:t>
            </a:r>
            <a:endParaRPr lang="en-US" altLang="ko-KR" dirty="0" smtClean="0"/>
          </a:p>
          <a:p>
            <a:pPr marL="457200" lvl="1" indent="0">
              <a:buNone/>
            </a:pPr>
            <a:r>
              <a:rPr lang="en-US" altLang="ko-KR" dirty="0" smtClean="0"/>
              <a:t>…</a:t>
            </a:r>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4</a:t>
            </a:fld>
            <a:endParaRPr lang="en-US" altLang="ko-KR"/>
          </a:p>
        </p:txBody>
      </p:sp>
    </p:spTree>
    <p:extLst>
      <p:ext uri="{BB962C8B-B14F-4D97-AF65-F5344CB8AC3E}">
        <p14:creationId xmlns:p14="http://schemas.microsoft.com/office/powerpoint/2010/main" val="138399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Basic tasks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p:txBody>
          <a:bodyPr/>
          <a:lstStyle/>
          <a:p>
            <a:r>
              <a:rPr lang="en-US" altLang="ko-KR" sz="2000" dirty="0" smtClean="0"/>
              <a:t>Semantics</a:t>
            </a:r>
          </a:p>
          <a:p>
            <a:pPr lvl="1"/>
            <a:r>
              <a:rPr lang="en-US" altLang="ko-KR" sz="1800" dirty="0"/>
              <a:t>Lexical semantics</a:t>
            </a:r>
          </a:p>
          <a:p>
            <a:pPr lvl="2"/>
            <a:r>
              <a:rPr lang="en-US" altLang="ko-KR" sz="1600" dirty="0" smtClean="0"/>
              <a:t>Capturing the </a:t>
            </a:r>
            <a:r>
              <a:rPr lang="en-US" altLang="ko-KR" sz="1600" dirty="0"/>
              <a:t>computational meaning of individual words in </a:t>
            </a:r>
            <a:r>
              <a:rPr lang="en-US" altLang="ko-KR" sz="1600" dirty="0" smtClean="0"/>
              <a:t>context</a:t>
            </a:r>
          </a:p>
          <a:p>
            <a:pPr lvl="1"/>
            <a:r>
              <a:rPr lang="en-US" altLang="ko-KR" sz="1800" dirty="0" smtClean="0"/>
              <a:t>Named </a:t>
            </a:r>
            <a:r>
              <a:rPr lang="en-US" altLang="ko-KR" sz="1800" dirty="0"/>
              <a:t>entity recognition (NER)</a:t>
            </a:r>
          </a:p>
          <a:p>
            <a:pPr lvl="2"/>
            <a:r>
              <a:rPr lang="en-US" altLang="ko-KR" sz="1600" dirty="0"/>
              <a:t>Given a stream of text, determine which items in the text map to proper names, such as people or places, and what the type of each such name is (e.g. person, location, organization</a:t>
            </a:r>
            <a:r>
              <a:rPr lang="en-US" altLang="ko-KR" sz="1600" dirty="0" smtClean="0"/>
              <a:t>)</a:t>
            </a:r>
          </a:p>
          <a:p>
            <a:pPr lvl="1"/>
            <a:r>
              <a:rPr lang="en-US" altLang="ko-KR" sz="1800" dirty="0"/>
              <a:t>Natural language generation</a:t>
            </a:r>
          </a:p>
          <a:p>
            <a:pPr lvl="2"/>
            <a:r>
              <a:rPr lang="en-US" altLang="ko-KR" sz="1600" dirty="0"/>
              <a:t>Convert information from computer databases or semantic intents into readable human </a:t>
            </a:r>
            <a:r>
              <a:rPr lang="en-US" altLang="ko-KR" sz="1600" dirty="0" smtClean="0"/>
              <a:t>language</a:t>
            </a:r>
          </a:p>
          <a:p>
            <a:pPr lvl="1"/>
            <a:r>
              <a:rPr lang="en-US" altLang="ko-KR" sz="1800" dirty="0"/>
              <a:t>Sentiment analysis (see also multimodal sentiment analysis)</a:t>
            </a:r>
          </a:p>
          <a:p>
            <a:pPr lvl="2"/>
            <a:r>
              <a:rPr lang="en-US" altLang="ko-KR" sz="1600" dirty="0"/>
              <a:t>Extract subjective information usually from a set of documents, often using online reviews to determine "polarity" about specific </a:t>
            </a:r>
            <a:r>
              <a:rPr lang="en-US" altLang="ko-KR" sz="1600" dirty="0" smtClean="0"/>
              <a:t>objects</a:t>
            </a:r>
          </a:p>
          <a:p>
            <a:pPr lvl="1"/>
            <a:r>
              <a:rPr lang="en-US" altLang="ko-KR" sz="1800" dirty="0" smtClean="0"/>
              <a:t>Topic </a:t>
            </a:r>
            <a:r>
              <a:rPr lang="en-US" altLang="ko-KR" sz="1800" dirty="0"/>
              <a:t>segmentation and recognition</a:t>
            </a:r>
          </a:p>
          <a:p>
            <a:pPr lvl="2"/>
            <a:r>
              <a:rPr lang="en-US" altLang="ko-KR" sz="1600" dirty="0"/>
              <a:t>Given a chunk of text, separate it into segments each of which is devoted to a topic, and identify the topic of the </a:t>
            </a:r>
            <a:r>
              <a:rPr lang="en-US" altLang="ko-KR" sz="1600" dirty="0" smtClean="0"/>
              <a:t>segment</a:t>
            </a:r>
          </a:p>
          <a:p>
            <a:pPr marL="457200" lvl="1" indent="0">
              <a:buNone/>
            </a:pPr>
            <a:r>
              <a:rPr lang="en-US" altLang="ko-KR" sz="1800" dirty="0" smtClean="0"/>
              <a:t>…</a:t>
            </a:r>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5</a:t>
            </a:fld>
            <a:endParaRPr lang="en-US" altLang="ko-KR"/>
          </a:p>
        </p:txBody>
      </p:sp>
    </p:spTree>
    <p:extLst>
      <p:ext uri="{BB962C8B-B14F-4D97-AF65-F5344CB8AC3E}">
        <p14:creationId xmlns:p14="http://schemas.microsoft.com/office/powerpoint/2010/main" val="162219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6</a:t>
            </a:fld>
            <a:endParaRPr lang="en-US" altLang="ko-KR"/>
          </a:p>
        </p:txBody>
      </p:sp>
      <p:pic>
        <p:nvPicPr>
          <p:cNvPr id="2050" name="Picture 2" descr="http://heritage.unesco.or.kr/wp-content/uploads/2019/01/%EC%8A%B9%EC%A0%95%EC%9B%90%EC%9D%BC%EA%B8%B02-1024x8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97" y="130629"/>
            <a:ext cx="7831848" cy="619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04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POS tagging and NER</a:t>
            </a:r>
            <a:endParaRPr lang="ko-KR" altLang="en-US"/>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7</a:t>
            </a:fld>
            <a:endParaRPr lang="en-US" altLang="ko-KR"/>
          </a:p>
        </p:txBody>
      </p:sp>
      <p:pic>
        <p:nvPicPr>
          <p:cNvPr id="6" name="그림 5"/>
          <p:cNvPicPr>
            <a:picLocks noChangeAspect="1"/>
          </p:cNvPicPr>
          <p:nvPr/>
        </p:nvPicPr>
        <p:blipFill>
          <a:blip r:embed="rId2"/>
          <a:stretch>
            <a:fillRect/>
          </a:stretch>
        </p:blipFill>
        <p:spPr>
          <a:xfrm>
            <a:off x="849983" y="1748461"/>
            <a:ext cx="7003872" cy="4078474"/>
          </a:xfrm>
          <a:prstGeom prst="rect">
            <a:avLst/>
          </a:prstGeom>
        </p:spPr>
      </p:pic>
    </p:spTree>
    <p:extLst>
      <p:ext uri="{BB962C8B-B14F-4D97-AF65-F5344CB8AC3E}">
        <p14:creationId xmlns:p14="http://schemas.microsoft.com/office/powerpoint/2010/main" val="209553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POS tags of NLTK </a:t>
            </a:r>
            <a:endParaRPr lang="ko-KR" altLang="en-US"/>
          </a:p>
        </p:txBody>
      </p:sp>
      <p:sp>
        <p:nvSpPr>
          <p:cNvPr id="3" name="내용 개체 틀 2"/>
          <p:cNvSpPr>
            <a:spLocks noGrp="1"/>
          </p:cNvSpPr>
          <p:nvPr>
            <p:ph idx="1"/>
          </p:nvPr>
        </p:nvSpPr>
        <p:spPr/>
        <p:txBody>
          <a:bodyPr/>
          <a:lstStyle/>
          <a:p>
            <a:r>
              <a:rPr lang="en-US" altLang="ko-KR" sz="1100" dirty="0"/>
              <a:t>CC coordinating conjunction</a:t>
            </a:r>
          </a:p>
          <a:p>
            <a:r>
              <a:rPr lang="en-US" altLang="ko-KR" sz="1100" dirty="0"/>
              <a:t>CD cardinal digit</a:t>
            </a:r>
          </a:p>
          <a:p>
            <a:r>
              <a:rPr lang="en-US" altLang="ko-KR" sz="1100" dirty="0"/>
              <a:t>DT determiner</a:t>
            </a:r>
          </a:p>
          <a:p>
            <a:r>
              <a:rPr lang="en-US" altLang="ko-KR" sz="1100" dirty="0"/>
              <a:t>EX existential there (like: “there </a:t>
            </a:r>
            <a:r>
              <a:rPr lang="en-US" altLang="ko-KR" sz="1100" dirty="0" smtClean="0"/>
              <a:t>exists</a:t>
            </a:r>
            <a:r>
              <a:rPr lang="en-US" altLang="ko-KR" sz="1100" dirty="0"/>
              <a:t>”)</a:t>
            </a:r>
          </a:p>
          <a:p>
            <a:r>
              <a:rPr lang="en-US" altLang="ko-KR" sz="1100" dirty="0"/>
              <a:t>FW foreign word</a:t>
            </a:r>
          </a:p>
          <a:p>
            <a:r>
              <a:rPr lang="en-US" altLang="ko-KR" sz="1100" dirty="0"/>
              <a:t>IN preposition/subordinating conjunction</a:t>
            </a:r>
          </a:p>
          <a:p>
            <a:r>
              <a:rPr lang="en-US" altLang="ko-KR" sz="1100" dirty="0"/>
              <a:t>JJ adjective ‘big’</a:t>
            </a:r>
          </a:p>
          <a:p>
            <a:r>
              <a:rPr lang="en-US" altLang="ko-KR" sz="1100" dirty="0"/>
              <a:t>JJR adjective, comparative ‘bigger’</a:t>
            </a:r>
          </a:p>
          <a:p>
            <a:r>
              <a:rPr lang="en-US" altLang="ko-KR" sz="1100" dirty="0"/>
              <a:t>JJS adjective, superlative ‘biggest’</a:t>
            </a:r>
          </a:p>
          <a:p>
            <a:r>
              <a:rPr lang="en-US" altLang="ko-KR" sz="1100" dirty="0"/>
              <a:t>LS list marker 1)</a:t>
            </a:r>
          </a:p>
          <a:p>
            <a:r>
              <a:rPr lang="en-US" altLang="ko-KR" sz="1100" dirty="0"/>
              <a:t>MD modal could, will</a:t>
            </a:r>
          </a:p>
          <a:p>
            <a:r>
              <a:rPr lang="en-US" altLang="ko-KR" sz="1100" dirty="0"/>
              <a:t>NN noun, singular ‘desk’</a:t>
            </a:r>
          </a:p>
          <a:p>
            <a:r>
              <a:rPr lang="en-US" altLang="ko-KR" sz="1100" dirty="0"/>
              <a:t>NNS noun plural ‘desks’</a:t>
            </a:r>
          </a:p>
          <a:p>
            <a:r>
              <a:rPr lang="en-US" altLang="ko-KR" sz="1100" dirty="0"/>
              <a:t>NNP proper noun, singular ‘Harrison’</a:t>
            </a:r>
          </a:p>
          <a:p>
            <a:r>
              <a:rPr lang="en-US" altLang="ko-KR" sz="1100" dirty="0"/>
              <a:t>NNPS proper noun, plural ‘Americans’</a:t>
            </a:r>
          </a:p>
          <a:p>
            <a:r>
              <a:rPr lang="en-US" altLang="ko-KR" sz="1100" dirty="0"/>
              <a:t>PDT </a:t>
            </a:r>
            <a:r>
              <a:rPr lang="en-US" altLang="ko-KR" sz="1100" dirty="0" err="1"/>
              <a:t>predeterminer</a:t>
            </a:r>
            <a:r>
              <a:rPr lang="en-US" altLang="ko-KR" sz="1100" dirty="0"/>
              <a:t> ‘all the kids’</a:t>
            </a:r>
          </a:p>
          <a:p>
            <a:r>
              <a:rPr lang="en-US" altLang="ko-KR" sz="1100" dirty="0"/>
              <a:t>POS possessive ending parent’s</a:t>
            </a:r>
          </a:p>
          <a:p>
            <a:r>
              <a:rPr lang="en-US" altLang="ko-KR" sz="1100" dirty="0"/>
              <a:t>PRP personal pronoun I, he, she</a:t>
            </a:r>
          </a:p>
          <a:p>
            <a:r>
              <a:rPr lang="en-US" altLang="ko-KR" sz="1100" dirty="0"/>
              <a:t>PRP$ possessive pronoun my, his, hers</a:t>
            </a:r>
          </a:p>
          <a:p>
            <a:r>
              <a:rPr lang="en-US" altLang="ko-KR" sz="1100" dirty="0"/>
              <a:t>RB adverb very, silently,</a:t>
            </a:r>
          </a:p>
          <a:p>
            <a:r>
              <a:rPr lang="en-US" altLang="ko-KR" sz="1100" dirty="0"/>
              <a:t>RBR adverb, comparative better</a:t>
            </a:r>
          </a:p>
          <a:p>
            <a:r>
              <a:rPr lang="en-US" altLang="ko-KR" sz="1100" dirty="0"/>
              <a:t>RBS adverb, superlative best</a:t>
            </a:r>
          </a:p>
          <a:p>
            <a:r>
              <a:rPr lang="en-US" altLang="ko-KR" sz="1100" dirty="0"/>
              <a:t>RP particle give up</a:t>
            </a:r>
          </a:p>
          <a:p>
            <a:r>
              <a:rPr lang="en-US" altLang="ko-KR" sz="1100" dirty="0"/>
              <a:t>TO, to go ‘to’ the store.</a:t>
            </a:r>
          </a:p>
          <a:p>
            <a:r>
              <a:rPr lang="en-US" altLang="ko-KR" sz="1100" dirty="0"/>
              <a:t>UH interjection, </a:t>
            </a:r>
            <a:r>
              <a:rPr lang="en-US" altLang="ko-KR" sz="1100" dirty="0" err="1" smtClean="0"/>
              <a:t>errrrrrrrm</a:t>
            </a:r>
            <a:endParaRPr lang="en-US" altLang="ko-KR" sz="1100"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8</a:t>
            </a:fld>
            <a:endParaRPr lang="en-US" altLang="ko-KR"/>
          </a:p>
        </p:txBody>
      </p:sp>
      <p:sp>
        <p:nvSpPr>
          <p:cNvPr id="5" name="내용 개체 틀 2"/>
          <p:cNvSpPr txBox="1">
            <a:spLocks/>
          </p:cNvSpPr>
          <p:nvPr/>
        </p:nvSpPr>
        <p:spPr bwMode="auto">
          <a:xfrm>
            <a:off x="4216586" y="1285860"/>
            <a:ext cx="8429625" cy="5072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20000"/>
              </a:spcBef>
              <a:spcAft>
                <a:spcPct val="0"/>
              </a:spcAft>
              <a:buFont typeface="Arial" charset="0"/>
              <a:buChar char="•"/>
              <a:defRPr sz="2400" kern="1200">
                <a:solidFill>
                  <a:schemeClr val="tx1"/>
                </a:solidFill>
                <a:latin typeface="+mn-ea"/>
                <a:ea typeface="+mn-ea"/>
                <a:cs typeface="Arial" panose="020B0604020202020204" pitchFamily="34" charset="0"/>
              </a:defRPr>
            </a:lvl1pPr>
            <a:lvl2pPr marL="742950" indent="-285750" algn="l" rtl="0" eaLnBrk="1" fontAlgn="base" latinLnBrk="1" hangingPunct="1">
              <a:spcBef>
                <a:spcPct val="20000"/>
              </a:spcBef>
              <a:spcAft>
                <a:spcPct val="0"/>
              </a:spcAft>
              <a:buFont typeface="Arial" charset="0"/>
              <a:buChar char="–"/>
              <a:defRPr sz="2000" kern="1200">
                <a:solidFill>
                  <a:schemeClr val="tx1"/>
                </a:solidFill>
                <a:latin typeface="+mn-ea"/>
                <a:ea typeface="+mn-ea"/>
                <a:cs typeface="Arial" panose="020B0604020202020204" pitchFamily="34" charset="0"/>
              </a:defRPr>
            </a:lvl2pPr>
            <a:lvl3pPr marL="1143000" indent="-228600" algn="l" rtl="0" eaLnBrk="1" fontAlgn="base" latinLnBrk="1" hangingPunct="1">
              <a:spcBef>
                <a:spcPct val="20000"/>
              </a:spcBef>
              <a:spcAft>
                <a:spcPct val="0"/>
              </a:spcAft>
              <a:buFont typeface="Arial" charset="0"/>
              <a:buChar char="•"/>
              <a:defRPr kern="1200">
                <a:solidFill>
                  <a:schemeClr val="tx1"/>
                </a:solidFill>
                <a:latin typeface="+mn-ea"/>
                <a:ea typeface="+mn-ea"/>
                <a:cs typeface="Arial" panose="020B0604020202020204" pitchFamily="34" charset="0"/>
              </a:defRPr>
            </a:lvl3pPr>
            <a:lvl4pPr marL="1600200" indent="-228600" algn="l" rtl="0" eaLnBrk="1" fontAlgn="base" latinLnBrk="1" hangingPunct="1">
              <a:spcBef>
                <a:spcPct val="20000"/>
              </a:spcBef>
              <a:spcAft>
                <a:spcPct val="0"/>
              </a:spcAft>
              <a:buFont typeface="Arial" charset="0"/>
              <a:buChar char="–"/>
              <a:defRPr sz="1600" kern="1200">
                <a:solidFill>
                  <a:schemeClr val="tx1"/>
                </a:solidFill>
                <a:latin typeface="+mn-ea"/>
                <a:ea typeface="+mn-ea"/>
                <a:cs typeface="Arial" panose="020B0604020202020204" pitchFamily="34" charset="0"/>
              </a:defRPr>
            </a:lvl4pPr>
            <a:lvl5pPr marL="2057400" indent="-228600" algn="l" rtl="0" eaLnBrk="1" fontAlgn="base" latinLnBrk="1" hangingPunct="1">
              <a:spcBef>
                <a:spcPct val="20000"/>
              </a:spcBef>
              <a:spcAft>
                <a:spcPct val="0"/>
              </a:spcAft>
              <a:buFont typeface="Arial" charset="0"/>
              <a:buChar char="»"/>
              <a:defRPr sz="1600" kern="1200">
                <a:solidFill>
                  <a:schemeClr val="tx1"/>
                </a:solidFill>
                <a:latin typeface="+mn-ea"/>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ko-KR" sz="1100" b="0" dirty="0" smtClean="0"/>
              <a:t>VB verb, base form take</a:t>
            </a:r>
          </a:p>
          <a:p>
            <a:r>
              <a:rPr kumimoji="0" lang="en-US" altLang="ko-KR" sz="1100" b="0" dirty="0" smtClean="0"/>
              <a:t>VBD verb, past tense took</a:t>
            </a:r>
          </a:p>
          <a:p>
            <a:r>
              <a:rPr kumimoji="0" lang="en-US" altLang="ko-KR" sz="1100" b="0" dirty="0" smtClean="0"/>
              <a:t>VBG verb, gerund/present participle taking</a:t>
            </a:r>
          </a:p>
          <a:p>
            <a:r>
              <a:rPr kumimoji="0" lang="en-US" altLang="ko-KR" sz="1100" b="0" dirty="0" smtClean="0"/>
              <a:t>VBN verb, past participle taken</a:t>
            </a:r>
          </a:p>
          <a:p>
            <a:r>
              <a:rPr kumimoji="0" lang="en-US" altLang="ko-KR" sz="1100" b="0" dirty="0" smtClean="0"/>
              <a:t>VBP verb, sing. present, non-3d take</a:t>
            </a:r>
          </a:p>
          <a:p>
            <a:r>
              <a:rPr kumimoji="0" lang="en-US" altLang="ko-KR" sz="1100" b="0" dirty="0" smtClean="0"/>
              <a:t>VBZ verb, 3rd person sing. present takes</a:t>
            </a:r>
          </a:p>
          <a:p>
            <a:r>
              <a:rPr kumimoji="0" lang="en-US" altLang="ko-KR" sz="1100" b="0" dirty="0" smtClean="0"/>
              <a:t>WDT </a:t>
            </a:r>
            <a:r>
              <a:rPr kumimoji="0" lang="en-US" altLang="ko-KR" sz="1100" b="0" dirty="0" err="1" smtClean="0"/>
              <a:t>wh</a:t>
            </a:r>
            <a:r>
              <a:rPr kumimoji="0" lang="en-US" altLang="ko-KR" sz="1100" b="0" dirty="0" smtClean="0"/>
              <a:t>-determiner which</a:t>
            </a:r>
          </a:p>
          <a:p>
            <a:r>
              <a:rPr kumimoji="0" lang="en-US" altLang="ko-KR" sz="1100" b="0" dirty="0" smtClean="0"/>
              <a:t>WP </a:t>
            </a:r>
            <a:r>
              <a:rPr kumimoji="0" lang="en-US" altLang="ko-KR" sz="1100" b="0" dirty="0" err="1" smtClean="0"/>
              <a:t>wh</a:t>
            </a:r>
            <a:r>
              <a:rPr kumimoji="0" lang="en-US" altLang="ko-KR" sz="1100" b="0" dirty="0" smtClean="0"/>
              <a:t>-pronoun who, what</a:t>
            </a:r>
          </a:p>
          <a:p>
            <a:r>
              <a:rPr kumimoji="0" lang="en-US" altLang="ko-KR" sz="1100" b="0" dirty="0" smtClean="0"/>
              <a:t>WP$ possessive </a:t>
            </a:r>
            <a:r>
              <a:rPr kumimoji="0" lang="en-US" altLang="ko-KR" sz="1100" b="0" dirty="0" err="1" smtClean="0"/>
              <a:t>wh</a:t>
            </a:r>
            <a:r>
              <a:rPr kumimoji="0" lang="en-US" altLang="ko-KR" sz="1100" b="0" dirty="0" smtClean="0"/>
              <a:t>-pronoun whose</a:t>
            </a:r>
          </a:p>
          <a:p>
            <a:r>
              <a:rPr kumimoji="0" lang="en-US" altLang="ko-KR" sz="1100" b="0" dirty="0" smtClean="0"/>
              <a:t>WRB </a:t>
            </a:r>
            <a:r>
              <a:rPr kumimoji="0" lang="en-US" altLang="ko-KR" sz="1100" b="0" dirty="0" err="1" smtClean="0"/>
              <a:t>wh-abverb</a:t>
            </a:r>
            <a:r>
              <a:rPr kumimoji="0" lang="en-US" altLang="ko-KR" sz="1100" b="0" dirty="0" smtClean="0"/>
              <a:t> where, when</a:t>
            </a:r>
            <a:endParaRPr kumimoji="0" lang="ko-KR" altLang="en-US" sz="1100" b="0" dirty="0"/>
          </a:p>
        </p:txBody>
      </p:sp>
    </p:spTree>
    <p:extLst>
      <p:ext uri="{BB962C8B-B14F-4D97-AF65-F5344CB8AC3E}">
        <p14:creationId xmlns:p14="http://schemas.microsoft.com/office/powerpoint/2010/main" val="71566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Sentence structure analysis</a:t>
            </a:r>
            <a:endParaRPr lang="ko-KR" altLang="en-US"/>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9</a:t>
            </a:fld>
            <a:endParaRPr lang="en-US" altLang="ko-KR"/>
          </a:p>
        </p:txBody>
      </p:sp>
      <p:pic>
        <p:nvPicPr>
          <p:cNvPr id="6" name="그림 5"/>
          <p:cNvPicPr>
            <a:picLocks noChangeAspect="1"/>
          </p:cNvPicPr>
          <p:nvPr/>
        </p:nvPicPr>
        <p:blipFill>
          <a:blip r:embed="rId2"/>
          <a:stretch>
            <a:fillRect/>
          </a:stretch>
        </p:blipFill>
        <p:spPr>
          <a:xfrm>
            <a:off x="1359513" y="1604799"/>
            <a:ext cx="6248400" cy="4152900"/>
          </a:xfrm>
          <a:prstGeom prst="rect">
            <a:avLst/>
          </a:prstGeom>
        </p:spPr>
      </p:pic>
    </p:spTree>
    <p:extLst>
      <p:ext uri="{BB962C8B-B14F-4D97-AF65-F5344CB8AC3E}">
        <p14:creationId xmlns:p14="http://schemas.microsoft.com/office/powerpoint/2010/main" val="89618375"/>
      </p:ext>
    </p:extLst>
  </p:cSld>
  <p:clrMapOvr>
    <a:masterClrMapping/>
  </p:clrMapOvr>
</p:sld>
</file>

<file path=ppt/theme/theme1.xml><?xml version="1.0" encoding="utf-8"?>
<a:theme xmlns:a="http://schemas.openxmlformats.org/drawingml/2006/main" name="서용원강의자료템플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600" b="0" dirty="0" smtClean="0">
            <a:latin typeface="+mn-ea"/>
            <a:ea typeface="+mn-ea"/>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서용원강의자료템플릿</Template>
  <TotalTime>2138</TotalTime>
  <Words>690</Words>
  <Application>Microsoft Office PowerPoint</Application>
  <PresentationFormat>화면 슬라이드 쇼(4:3)</PresentationFormat>
  <Paragraphs>114</Paragraphs>
  <Slides>17</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17</vt:i4>
      </vt:variant>
    </vt:vector>
  </HeadingPairs>
  <TitlesOfParts>
    <vt:vector size="21" baseType="lpstr">
      <vt:lpstr>Arial</vt:lpstr>
      <vt:lpstr>굴림</vt:lpstr>
      <vt:lpstr>맑은 고딕</vt:lpstr>
      <vt:lpstr>서용원강의자료템플릿</vt:lpstr>
      <vt:lpstr>Basics of NLP (Natural Language Processing)</vt:lpstr>
      <vt:lpstr>NLP (Natural Language Processing)</vt:lpstr>
      <vt:lpstr>Approaches</vt:lpstr>
      <vt:lpstr>Basic tasks</vt:lpstr>
      <vt:lpstr>Basic tasks (cont)</vt:lpstr>
      <vt:lpstr>PowerPoint 프레젠테이션</vt:lpstr>
      <vt:lpstr>POS tagging and NER</vt:lpstr>
      <vt:lpstr>POS tags of NLTK </vt:lpstr>
      <vt:lpstr>Sentence structure analysis</vt:lpstr>
      <vt:lpstr>PowerPoint 프레젠테이션</vt:lpstr>
      <vt:lpstr>Custom grammar</vt:lpstr>
      <vt:lpstr>POS tagging for Korean</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서용원</dc:creator>
  <cp:lastModifiedBy>서 용원</cp:lastModifiedBy>
  <cp:revision>235</cp:revision>
  <dcterms:created xsi:type="dcterms:W3CDTF">2015-09-02T19:01:29Z</dcterms:created>
  <dcterms:modified xsi:type="dcterms:W3CDTF">2019-12-04T03:22:54Z</dcterms:modified>
</cp:coreProperties>
</file>