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256" r:id="rId2"/>
    <p:sldId id="260" r:id="rId3"/>
    <p:sldId id="263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6384"/>
  </p:normalViewPr>
  <p:slideViewPr>
    <p:cSldViewPr snapToGrid="0" snapToObjects="1">
      <p:cViewPr varScale="1">
        <p:scale>
          <a:sx n="145" d="100"/>
          <a:sy n="14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8C8F4-CD58-E940-8A51-A89BC67DB5FA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C290C-EB3E-F145-8210-91CB667E6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New features since 1990s. Regex, recursive queries, stored procedures, some object-orientation, integration with other languages like Java (1999). JSON management in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C290C-EB3E-F145-8210-91CB667E68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0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6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F0DD-B01A-4E8A-A05D-18B2A546F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D23F1-9ECE-474A-93C2-D43404519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GB" sz="4400" dirty="0"/>
              <a:t>Data Science 103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5045-56C8-814B-8A9F-533663A5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GB" sz="18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426671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1A07-70E8-D94B-991B-923B19EB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107804-875C-0F42-A658-3EC3B4A3E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94498"/>
              </p:ext>
            </p:extLst>
          </p:nvPr>
        </p:nvGraphicFramePr>
        <p:xfrm>
          <a:off x="496957" y="2011363"/>
          <a:ext cx="1121133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34">
                  <a:extLst>
                    <a:ext uri="{9D8B030D-6E8A-4147-A177-3AD203B41FA5}">
                      <a16:colId xmlns:a16="http://schemas.microsoft.com/office/drawing/2014/main" val="3235266234"/>
                    </a:ext>
                  </a:extLst>
                </a:gridCol>
                <a:gridCol w="2524539">
                  <a:extLst>
                    <a:ext uri="{9D8B030D-6E8A-4147-A177-3AD203B41FA5}">
                      <a16:colId xmlns:a16="http://schemas.microsoft.com/office/drawing/2014/main" val="3210819165"/>
                    </a:ext>
                  </a:extLst>
                </a:gridCol>
                <a:gridCol w="4542183">
                  <a:extLst>
                    <a:ext uri="{9D8B030D-6E8A-4147-A177-3AD203B41FA5}">
                      <a16:colId xmlns:a16="http://schemas.microsoft.com/office/drawing/2014/main" val="1350132271"/>
                    </a:ext>
                  </a:extLst>
                </a:gridCol>
                <a:gridCol w="3627783">
                  <a:extLst>
                    <a:ext uri="{9D8B030D-6E8A-4147-A177-3AD203B41FA5}">
                      <a16:colId xmlns:a16="http://schemas.microsoft.com/office/drawing/2014/main" val="428181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Exercise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Intro to syntax and core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workbook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7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2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Analysis libraries (</a:t>
                      </a:r>
                      <a:r>
                        <a:rPr lang="en-GB" b="0" dirty="0" err="1"/>
                        <a:t>numpy</a:t>
                      </a:r>
                      <a:r>
                        <a:rPr lang="en-GB" b="0" dirty="0"/>
                        <a:t> and pandas)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CO2 Analysis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2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Databases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DB storage and SQL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Build own database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6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Visualisation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Sexy graphs, charts, and </a:t>
                      </a:r>
                      <a:r>
                        <a:rPr lang="en-GB" dirty="0" err="1"/>
                        <a:t>wordclouds</a:t>
                      </a:r>
                      <a:endParaRPr lang="en-GB" dirty="0"/>
                    </a:p>
                  </a:txBody>
                  <a:tcPr>
                    <a:solidFill>
                      <a:srgbClr val="E9F3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Colourful visualisation</a:t>
                      </a:r>
                    </a:p>
                  </a:txBody>
                  <a:tcPr>
                    <a:solidFill>
                      <a:srgbClr val="E9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9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Regression &amp; Decision Trees?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3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Complex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Visual recognition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Integrating with Watson 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Watson 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9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19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C09-01DB-9240-B197-295580CC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D80A-69DF-914C-8F6A-481BE80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SQL</a:t>
            </a:r>
          </a:p>
          <a:p>
            <a:r>
              <a:rPr lang="en-GB" dirty="0"/>
              <a:t>SQL Commands</a:t>
            </a:r>
          </a:p>
          <a:p>
            <a:r>
              <a:rPr lang="en-GB" dirty="0"/>
              <a:t>Create our own DB</a:t>
            </a:r>
          </a:p>
          <a:p>
            <a:r>
              <a:rPr lang="en-GB" dirty="0"/>
              <a:t>Get stuff out of our DB</a:t>
            </a:r>
          </a:p>
          <a:p>
            <a:pPr lvl="1"/>
            <a:r>
              <a:rPr lang="en-GB" dirty="0"/>
              <a:t>In IBM Cloud</a:t>
            </a:r>
          </a:p>
          <a:p>
            <a:pPr lvl="1"/>
            <a:r>
              <a:rPr lang="en-GB" dirty="0"/>
              <a:t>In Python</a:t>
            </a:r>
          </a:p>
        </p:txBody>
      </p:sp>
    </p:spTree>
    <p:extLst>
      <p:ext uri="{BB962C8B-B14F-4D97-AF65-F5344CB8AC3E}">
        <p14:creationId xmlns:p14="http://schemas.microsoft.com/office/powerpoint/2010/main" val="29468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FE5D8-C984-5644-9B70-8046280E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258" y="365125"/>
            <a:ext cx="8022540" cy="1807305"/>
          </a:xfrm>
        </p:spPr>
        <p:txBody>
          <a:bodyPr>
            <a:normAutofit/>
          </a:bodyPr>
          <a:lstStyle/>
          <a:p>
            <a:r>
              <a:rPr lang="en-GB" dirty="0"/>
              <a:t>Blame IBM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FFF-CCEA-E641-80A7-6ECC0F6E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1259" y="1767254"/>
            <a:ext cx="8022540" cy="4409709"/>
          </a:xfrm>
        </p:spPr>
        <p:txBody>
          <a:bodyPr>
            <a:normAutofit/>
          </a:bodyPr>
          <a:lstStyle/>
          <a:p>
            <a:r>
              <a:rPr lang="en-GB" sz="2000" dirty="0"/>
              <a:t>‘Structured Query Language’</a:t>
            </a:r>
          </a:p>
          <a:p>
            <a:r>
              <a:rPr lang="en-GB" sz="2000" dirty="0"/>
              <a:t>Based on Edgar Codd’s ‘Relational Model’ from 1970(?!)</a:t>
            </a:r>
          </a:p>
          <a:p>
            <a:r>
              <a:rPr lang="en-GB" sz="2000" dirty="0"/>
              <a:t>Commercial language for handling structured data</a:t>
            </a:r>
          </a:p>
          <a:p>
            <a:endParaRPr lang="en-GB" sz="2000" dirty="0"/>
          </a:p>
          <a:p>
            <a:r>
              <a:rPr lang="en-GB" sz="2000" dirty="0"/>
              <a:t>Only nerds care if you pronounce it ‘S.Q.L.’ or ‘Sequel’</a:t>
            </a:r>
          </a:p>
          <a:p>
            <a:endParaRPr lang="en-GB" sz="2000" dirty="0"/>
          </a:p>
          <a:p>
            <a:r>
              <a:rPr lang="en-GB" sz="2000" dirty="0"/>
              <a:t>Great at structured data in relational DBs</a:t>
            </a:r>
          </a:p>
          <a:p>
            <a:r>
              <a:rPr lang="en-GB" sz="2000" dirty="0"/>
              <a:t>Less good for unstructured stuff</a:t>
            </a:r>
          </a:p>
          <a:p>
            <a:r>
              <a:rPr lang="en-GB" sz="2000" dirty="0"/>
              <a:t>Various feature extensions over the decades but largely unchanged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6B07D1-7A70-A940-9D2C-23D22DF4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8" y="601463"/>
            <a:ext cx="1988701" cy="28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fy Your Watson IoT Platform Data With Seamless ...">
            <a:extLst>
              <a:ext uri="{FF2B5EF4-FFF2-40B4-BE49-F238E27FC236}">
                <a16:creationId xmlns:a16="http://schemas.microsoft.com/office/drawing/2014/main" id="{C09E6701-5DCA-A34E-A4A7-A1408A4B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92" y="3691054"/>
            <a:ext cx="2345198" cy="234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2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DD46-8482-344D-82C5-84D470DE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ACA2-09BA-D047-9642-21A1A4C6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altLang="en-US" sz="2400" dirty="0"/>
              <a:t>Not that much to it and super literal</a:t>
            </a:r>
          </a:p>
          <a:p>
            <a:pPr>
              <a:spcAft>
                <a:spcPts val="400"/>
              </a:spcAft>
            </a:pPr>
            <a:r>
              <a:rPr lang="en-US" altLang="en-US" sz="2400" dirty="0"/>
              <a:t>The big ones are:</a:t>
            </a:r>
          </a:p>
          <a:p>
            <a:pPr lvl="1"/>
            <a:r>
              <a:rPr lang="en-GB" sz="1800" b="1" dirty="0"/>
              <a:t>SELECT</a:t>
            </a:r>
            <a:r>
              <a:rPr lang="en-GB" sz="1800" dirty="0"/>
              <a:t> - extracts data from a database</a:t>
            </a:r>
          </a:p>
          <a:p>
            <a:pPr lvl="1"/>
            <a:r>
              <a:rPr lang="en-GB" sz="1800" b="1" dirty="0"/>
              <a:t>UPDATE</a:t>
            </a:r>
            <a:r>
              <a:rPr lang="en-GB" sz="1800" dirty="0"/>
              <a:t> - updates data in a database</a:t>
            </a:r>
          </a:p>
          <a:p>
            <a:pPr lvl="1"/>
            <a:r>
              <a:rPr lang="en-GB" sz="1800" b="1" dirty="0"/>
              <a:t>DELETE </a:t>
            </a:r>
            <a:r>
              <a:rPr lang="en-GB" sz="1800" dirty="0"/>
              <a:t>- deletes data from a database</a:t>
            </a:r>
          </a:p>
          <a:p>
            <a:pPr lvl="1"/>
            <a:r>
              <a:rPr lang="en-GB" sz="1800" b="1" dirty="0"/>
              <a:t>INSERT </a:t>
            </a:r>
            <a:r>
              <a:rPr lang="en-GB" sz="1800" dirty="0"/>
              <a:t>- inserts new data into a database</a:t>
            </a:r>
          </a:p>
          <a:p>
            <a:pPr lvl="1"/>
            <a:r>
              <a:rPr lang="en-GB" sz="1800" b="1" dirty="0"/>
              <a:t>CREATE</a:t>
            </a:r>
            <a:r>
              <a:rPr lang="en-GB" sz="1800" dirty="0"/>
              <a:t> </a:t>
            </a:r>
            <a:r>
              <a:rPr lang="en-GB" sz="1800" b="1" dirty="0"/>
              <a:t>DATABASE</a:t>
            </a:r>
            <a:r>
              <a:rPr lang="en-GB" sz="1800" dirty="0"/>
              <a:t> - creates a new database</a:t>
            </a:r>
          </a:p>
          <a:p>
            <a:pPr lvl="1"/>
            <a:r>
              <a:rPr lang="en-GB" sz="1800" b="1" dirty="0"/>
              <a:t>ALTER</a:t>
            </a:r>
            <a:r>
              <a:rPr lang="en-GB" sz="1800" dirty="0"/>
              <a:t> </a:t>
            </a:r>
            <a:r>
              <a:rPr lang="en-GB" sz="1800" b="1" dirty="0"/>
              <a:t>DATABASE</a:t>
            </a:r>
            <a:r>
              <a:rPr lang="en-GB" sz="1800" dirty="0"/>
              <a:t> - modifies a database</a:t>
            </a:r>
          </a:p>
          <a:p>
            <a:pPr lvl="1"/>
            <a:r>
              <a:rPr lang="en-GB" sz="1800" b="1" dirty="0"/>
              <a:t>CREATE TABLE</a:t>
            </a:r>
            <a:r>
              <a:rPr lang="en-GB" sz="1800" dirty="0"/>
              <a:t> - creates a new table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898C1-AC7A-D64C-A622-9399C81F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057757"/>
            <a:ext cx="8572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ACC6-AD04-FC47-8CD3-28B904FB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B825-E7B8-934F-B9E4-9E90DC24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External libraries required</a:t>
            </a:r>
          </a:p>
          <a:p>
            <a:r>
              <a:rPr lang="en-GB" dirty="0"/>
              <a:t>Little bit fiddly</a:t>
            </a:r>
          </a:p>
          <a:p>
            <a:endParaRPr lang="en-GB" dirty="0"/>
          </a:p>
          <a:p>
            <a:pPr lvl="1"/>
            <a:r>
              <a:rPr lang="en-GB" dirty="0"/>
              <a:t>Create connection</a:t>
            </a:r>
          </a:p>
          <a:p>
            <a:pPr lvl="1"/>
            <a:r>
              <a:rPr lang="en-GB" dirty="0"/>
              <a:t>Declare statement</a:t>
            </a:r>
          </a:p>
          <a:p>
            <a:pPr lvl="1"/>
            <a:r>
              <a:rPr lang="en-GB" dirty="0"/>
              <a:t>Run statement against connection</a:t>
            </a:r>
          </a:p>
          <a:p>
            <a:pPr lvl="1"/>
            <a:r>
              <a:rPr lang="en-GB" dirty="0"/>
              <a:t>Convert SQL table into something useful like a pandas </a:t>
            </a:r>
            <a:r>
              <a:rPr lang="en-GB" dirty="0" err="1"/>
              <a:t>dataframe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30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8C35-CB81-DC4B-8564-9FFAC214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FA04-BF6F-844C-8E4E-A87E0C5F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420439" cy="4160520"/>
          </a:xfrm>
        </p:spPr>
        <p:txBody>
          <a:bodyPr/>
          <a:lstStyle/>
          <a:p>
            <a:r>
              <a:rPr lang="en-GB" dirty="0"/>
              <a:t>Design a database structure</a:t>
            </a:r>
          </a:p>
          <a:p>
            <a:r>
              <a:rPr lang="en-GB" dirty="0"/>
              <a:t>Create a DB2 service in IBM Cloud</a:t>
            </a:r>
          </a:p>
          <a:p>
            <a:r>
              <a:rPr lang="en-GB" dirty="0"/>
              <a:t>Create our tables</a:t>
            </a:r>
          </a:p>
          <a:p>
            <a:r>
              <a:rPr lang="en-GB" dirty="0"/>
              <a:t>Populate tables</a:t>
            </a:r>
          </a:p>
          <a:p>
            <a:r>
              <a:rPr lang="en-GB" dirty="0"/>
              <a:t>Query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10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5AE0-A6F1-4D4E-9D47-46ADD960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(the) 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7AED4-2F0D-784B-B0CA-629ED800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5718"/>
            <a:ext cx="10515600" cy="21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7698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309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BrushVTI</vt:lpstr>
      <vt:lpstr>Data Science 103</vt:lpstr>
      <vt:lpstr>Proposed Plan</vt:lpstr>
      <vt:lpstr>Outline</vt:lpstr>
      <vt:lpstr>Blame IBM</vt:lpstr>
      <vt:lpstr>Basic Commands</vt:lpstr>
      <vt:lpstr>SQL and Python</vt:lpstr>
      <vt:lpstr>Today’s Lab</vt:lpstr>
      <vt:lpstr>Model (the) 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102</dc:title>
  <dc:creator>Chung Leung</dc:creator>
  <cp:lastModifiedBy>Chung Leung</cp:lastModifiedBy>
  <cp:revision>16</cp:revision>
  <dcterms:created xsi:type="dcterms:W3CDTF">2020-11-17T20:46:13Z</dcterms:created>
  <dcterms:modified xsi:type="dcterms:W3CDTF">2020-11-23T18:31:49Z</dcterms:modified>
</cp:coreProperties>
</file>