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15"/>
  </p:notesMasterIdLst>
  <p:handoutMasterIdLst>
    <p:handoutMasterId r:id="rId16"/>
  </p:handoutMasterIdLst>
  <p:sldIdLst>
    <p:sldId id="765" r:id="rId2"/>
    <p:sldId id="788" r:id="rId3"/>
    <p:sldId id="789" r:id="rId4"/>
    <p:sldId id="790" r:id="rId5"/>
    <p:sldId id="791" r:id="rId6"/>
    <p:sldId id="792" r:id="rId7"/>
    <p:sldId id="802" r:id="rId8"/>
    <p:sldId id="801" r:id="rId9"/>
    <p:sldId id="793" r:id="rId10"/>
    <p:sldId id="803" r:id="rId11"/>
    <p:sldId id="804" r:id="rId12"/>
    <p:sldId id="805" r:id="rId13"/>
    <p:sldId id="800" r:id="rId14"/>
  </p:sldIdLst>
  <p:sldSz cx="14630400" cy="8229600"/>
  <p:notesSz cx="6858000" cy="9144000"/>
  <p:custDataLst>
    <p:tags r:id="rId17"/>
  </p:custDataLst>
  <p:defaultTextStyle>
    <a:defPPr>
      <a:defRPr lang="en-US"/>
    </a:defPPr>
    <a:lvl1pPr algn="l" defTabSz="1304925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652463" indent="-195263" algn="l" defTabSz="1304925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1304925" indent="-390525" algn="l" defTabSz="1304925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958975" indent="-587375" algn="l" defTabSz="1304925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2611438" indent="-782638" algn="l" defTabSz="1304925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3" pos="8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Berard" initials="O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1"/>
    <a:srgbClr val="00B24E"/>
    <a:srgbClr val="3F7EC6"/>
    <a:srgbClr val="FFB401"/>
    <a:srgbClr val="4C96EA"/>
    <a:srgbClr val="00B14F"/>
    <a:srgbClr val="5A9E30"/>
    <a:srgbClr val="4486D2"/>
    <a:srgbClr val="00B0F0"/>
    <a:srgbClr val="178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6" autoAdjust="0"/>
  </p:normalViewPr>
  <p:slideViewPr>
    <p:cSldViewPr>
      <p:cViewPr varScale="1">
        <p:scale>
          <a:sx n="78" d="100"/>
          <a:sy n="78" d="100"/>
        </p:scale>
        <p:origin x="864" y="102"/>
      </p:cViewPr>
      <p:guideLst>
        <p:guide orient="horz" pos="720"/>
        <p:guide pos="432"/>
        <p:guide pos="8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1960"/>
    </p:cViewPr>
  </p:sorterViewPr>
  <p:notesViewPr>
    <p:cSldViewPr>
      <p:cViewPr varScale="1">
        <p:scale>
          <a:sx n="53" d="100"/>
          <a:sy n="53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1D6A8-FCE3-4137-A54B-712D19830677}" type="datetimeFigureOut">
              <a:rPr lang="en-US" smtClean="0"/>
              <a:t>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22C09-91FE-414C-9C56-64ED5411A1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8EC6ACCA-1090-4412-8CF2-58184CD6CB77}" type="datetimeFigureOut">
              <a:rPr lang="fr-FR" altLang="en-US" smtClean="0"/>
              <a:pPr/>
              <a:t>11/02/2017</a:t>
            </a:fld>
            <a:endParaRPr lang="fr-F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330109F4-21BA-4B4E-A350-95B2AA8DAB89}" type="slidenum">
              <a:rPr lang="fr-FR" altLang="en-US" smtClean="0"/>
              <a:pPr/>
              <a:t>‹#›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28114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652463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130492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95897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2611438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42BF98D4-A831-4F92-BE03-740A432A8A7D}" type="slidenum">
              <a:rPr lang="fr-FR" altLang="en-US" sz="1200" smtClean="0">
                <a:solidFill>
                  <a:srgbClr val="000000"/>
                </a:solidFill>
                <a:latin typeface="Arial" panose="020B0604020202020204" pitchFamily="34" charset="0"/>
                <a:ea typeface="ヒラギノ角ゴ Pro W3" charset="-128"/>
              </a:rPr>
              <a:pPr/>
              <a:t>1</a:t>
            </a:fld>
            <a:endParaRPr lang="fr-FR" altLang="en-US" sz="1200" dirty="0">
              <a:solidFill>
                <a:srgbClr val="000000"/>
              </a:solidFill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96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109F4-21BA-4B4E-A350-95B2AA8DAB89}" type="slidenum">
              <a:rPr lang="fr-FR" altLang="en-US" smtClean="0"/>
              <a:pPr/>
              <a:t>4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1043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109F4-21BA-4B4E-A350-95B2AA8DAB89}" type="slidenum">
              <a:rPr lang="fr-FR" altLang="en-US" smtClean="0"/>
              <a:pPr/>
              <a:t>7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11584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109F4-21BA-4B4E-A350-95B2AA8DAB89}" type="slidenum">
              <a:rPr lang="fr-FR" altLang="en-US" smtClean="0"/>
              <a:pPr/>
              <a:t>8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78896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109F4-21BA-4B4E-A350-95B2AA8DAB89}" type="slidenum">
              <a:rPr lang="fr-FR" altLang="en-US" smtClean="0"/>
              <a:pPr/>
              <a:t>13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389117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ernal_logo_standar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r="44701" b="3400"/>
          <a:stretch>
            <a:fillRect/>
          </a:stretch>
        </p:blipFill>
        <p:spPr bwMode="auto">
          <a:xfrm>
            <a:off x="9296400" y="0"/>
            <a:ext cx="5394325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BMWatson_blue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30225"/>
            <a:ext cx="1901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520" y="2556519"/>
            <a:ext cx="8046720" cy="176403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5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altLang="en-US" noProof="0" dirty="0"/>
              <a:t>Click to </a:t>
            </a:r>
            <a:r>
              <a:rPr lang="fr-FR" altLang="en-US" noProof="0" dirty="0" err="1"/>
              <a:t>edit</a:t>
            </a:r>
            <a:r>
              <a:rPr lang="fr-FR" altLang="en-US" noProof="0" dirty="0"/>
              <a:t> Master </a:t>
            </a:r>
            <a:r>
              <a:rPr lang="fr-FR" altLang="en-US" noProof="0" dirty="0" err="1"/>
              <a:t>title</a:t>
            </a:r>
            <a:r>
              <a:rPr lang="fr-FR" altLang="en-US" noProof="0" dirty="0"/>
              <a:t>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1520" y="4663440"/>
            <a:ext cx="8046720" cy="2103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00" b="1">
                <a:solidFill>
                  <a:srgbClr val="00B2F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altLang="en-US" noProof="0" dirty="0"/>
              <a:t>Click to </a:t>
            </a:r>
            <a:r>
              <a:rPr lang="fr-FR" altLang="en-US" noProof="0" dirty="0" err="1"/>
              <a:t>edit</a:t>
            </a:r>
            <a:r>
              <a:rPr lang="fr-FR" altLang="en-US" noProof="0" dirty="0"/>
              <a:t> Master </a:t>
            </a:r>
            <a:r>
              <a:rPr lang="fr-FR" altLang="en-US" noProof="0" dirty="0" err="1"/>
              <a:t>subtitle</a:t>
            </a:r>
            <a:r>
              <a:rPr lang="fr-FR" altLang="en-US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95123274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219200"/>
            <a:ext cx="14630400" cy="64142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156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19076" y="1828800"/>
            <a:ext cx="14106524" cy="57150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9075" y="685800"/>
            <a:ext cx="14106525" cy="5334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383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74778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37922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3838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33400" y="1828800"/>
            <a:ext cx="13487400" cy="533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180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25082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219202"/>
            <a:ext cx="14630400" cy="64142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156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19076" y="2209800"/>
            <a:ext cx="1410652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lang="en-US" altLang="en-US" sz="3200" b="1" kern="1200" dirty="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26"/>
          <a:stretch/>
        </p:blipFill>
        <p:spPr bwMode="auto">
          <a:xfrm>
            <a:off x="3690937" y="3352801"/>
            <a:ext cx="7162800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0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3792200" cy="4572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1E534DCF-7674-4AC7-92D9-EBA80FEC760D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8AEDF161-0999-460A-AB17-24821B9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0000"/>
            <a:ext cx="146304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noProof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9" name="image5.png" descr="IBMWatson_blue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28600"/>
            <a:ext cx="152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23649" y="7676013"/>
            <a:ext cx="14514675" cy="5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304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78675" algn="ctr"/>
                <a:tab pos="14346238" algn="r"/>
              </a:tabLst>
              <a:defRPr/>
            </a:pPr>
            <a:r>
              <a:rPr lang="fr-FR" altLang="en-US" sz="1200" kern="1200" noProof="0" dirty="0" smtClean="0">
                <a:solidFill>
                  <a:srgbClr val="9292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© 2016 International Business Machines Corporation	10 </a:t>
            </a:r>
            <a:r>
              <a:rPr lang="fr-FR" altLang="en-US" sz="1200" kern="1200" noProof="0" dirty="0" err="1" smtClean="0">
                <a:solidFill>
                  <a:srgbClr val="9292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February</a:t>
            </a:r>
            <a:r>
              <a:rPr lang="fr-FR" altLang="en-US" sz="1200" kern="1200" noProof="0" dirty="0" smtClean="0">
                <a:solidFill>
                  <a:srgbClr val="9292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2017</a:t>
            </a:r>
            <a:r>
              <a:rPr lang="fr-FR" altLang="en-US" sz="1200" kern="1200" baseline="0" noProof="0" dirty="0" smtClean="0">
                <a:solidFill>
                  <a:srgbClr val="9292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fr-FR" altLang="en-US" sz="1200" kern="1200" noProof="0" dirty="0" smtClean="0">
                <a:solidFill>
                  <a:srgbClr val="9292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	page </a:t>
            </a:r>
            <a:fld id="{5BACC5A6-09AE-4B98-8E97-7557B1AE2C4A}" type="slidenum">
              <a:rPr lang="fr-FR" altLang="en-US" sz="1200" kern="1200" noProof="0" smtClean="0">
                <a:solidFill>
                  <a:srgbClr val="9292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‹#›</a:t>
            </a:fld>
            <a:endParaRPr lang="fr-FR" altLang="en-US" sz="1200" kern="1200" noProof="0" dirty="0">
              <a:solidFill>
                <a:srgbClr val="92929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0" y="609600"/>
            <a:ext cx="146304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11" descr="IBM_logo_green"/>
          <p:cNvPicPr>
            <a:picLocks noChangeAspect="1" noChangeArrowheads="1"/>
          </p:cNvPicPr>
          <p:nvPr userDrawn="1"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147874"/>
            <a:ext cx="762000" cy="30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10" r:id="rId2"/>
    <p:sldLayoutId id="2147484239" r:id="rId3"/>
    <p:sldLayoutId id="2147484240" r:id="rId4"/>
    <p:sldLayoutId id="2147484242" r:id="rId5"/>
    <p:sldLayoutId id="2147484243" r:id="rId6"/>
  </p:sldLayoutIdLst>
  <p:transition>
    <p:push dir="u"/>
  </p:transition>
  <p:hf hdr="0" ftr="0"/>
  <p:txStyles>
    <p:titleStyle>
      <a:lvl1pPr algn="l" defTabSz="1304925" rtl="0" eaLnBrk="0" fontAlgn="base" hangingPunct="0">
        <a:spcBef>
          <a:spcPct val="0"/>
        </a:spcBef>
        <a:spcAft>
          <a:spcPct val="0"/>
        </a:spcAft>
        <a:defRPr lang="en-US" altLang="en-US" sz="2400" kern="1200" dirty="0" smtClean="0">
          <a:solidFill>
            <a:srgbClr val="838383"/>
          </a:solidFill>
          <a:latin typeface="Avenir Book"/>
          <a:ea typeface="MS PGothic" panose="020B0600070205080204" pitchFamily="34" charset="-128"/>
          <a:cs typeface="Avenir Book"/>
        </a:defRPr>
      </a:lvl1pPr>
      <a:lvl2pPr algn="l" defTabSz="1304925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ＭＳ Ｐゴシック" charset="0"/>
        </a:defRPr>
      </a:lvl2pPr>
      <a:lvl3pPr algn="l" defTabSz="1304925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ＭＳ Ｐゴシック" charset="0"/>
        </a:defRPr>
      </a:lvl3pPr>
      <a:lvl4pPr algn="l" defTabSz="1304925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ＭＳ Ｐゴシック" charset="0"/>
        </a:defRPr>
      </a:lvl4pPr>
      <a:lvl5pPr algn="l" defTabSz="1304925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ＭＳ Ｐゴシック" charset="0"/>
        </a:defRPr>
      </a:lvl5pPr>
      <a:lvl6pPr marL="457200" algn="l" defTabSz="1304925" rtl="0" fontAlgn="base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6pPr>
      <a:lvl7pPr marL="914400" algn="l" defTabSz="1304925" rtl="0" fontAlgn="base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7pPr>
      <a:lvl8pPr marL="1371600" algn="l" defTabSz="1304925" rtl="0" fontAlgn="base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8pPr>
      <a:lvl9pPr marL="1828800" algn="l" defTabSz="1304925" rtl="0" fontAlgn="base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9pPr>
    </p:titleStyle>
    <p:bodyStyle>
      <a:lvl1pPr marL="342900" indent="-342900" algn="l" defTabSz="13049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ＭＳ Ｐゴシック" charset="0"/>
        </a:defRPr>
      </a:lvl1pPr>
      <a:lvl2pPr marL="1060450" indent="-407988" algn="l" defTabSz="13049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+mn-cs"/>
        </a:defRPr>
      </a:lvl2pPr>
      <a:lvl3pPr marL="1631950" indent="-325438" algn="l" defTabSz="1304925" rtl="0" eaLnBrk="0" fontAlgn="base" hangingPunct="0">
        <a:spcBef>
          <a:spcPct val="20000"/>
        </a:spcBef>
        <a:spcAft>
          <a:spcPct val="0"/>
        </a:spcAft>
        <a:buFont typeface="Calibri Light" panose="020F0302020204030204" pitchFamily="34" charset="0"/>
        <a:buChar char="‐"/>
        <a:defRPr sz="2400" kern="1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+mn-cs"/>
        </a:defRPr>
      </a:lvl3pPr>
      <a:lvl4pPr marL="2284413" indent="-325438" algn="l" defTabSz="1304925" rtl="0" eaLnBrk="0" fontAlgn="base" hangingPunct="0">
        <a:spcBef>
          <a:spcPct val="20000"/>
        </a:spcBef>
        <a:spcAft>
          <a:spcPct val="0"/>
        </a:spcAft>
        <a:buFont typeface="Calibri Light" panose="020F0302020204030204" pitchFamily="34" charset="0"/>
        <a:buChar char="»"/>
        <a:defRPr sz="2000" kern="1200">
          <a:solidFill>
            <a:srgbClr val="262626"/>
          </a:solidFill>
          <a:latin typeface="Calibri Light" pitchFamily="34" charset="0"/>
          <a:ea typeface="MS PGothic" panose="020B0600070205080204" pitchFamily="34" charset="-128"/>
          <a:cs typeface="+mn-cs"/>
        </a:defRPr>
      </a:lvl4pPr>
      <a:lvl5pPr marL="2938463" indent="-325438" algn="l" defTabSz="13049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Calibri Light" pitchFamily="34" charset="0"/>
          <a:ea typeface="MS PGothic" panose="020B0600070205080204" pitchFamily="34" charset="-128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025" y="1600200"/>
            <a:ext cx="9266238" cy="2133600"/>
          </a:xfrm>
        </p:spPr>
        <p:txBody>
          <a:bodyPr anchor="t"/>
          <a:lstStyle/>
          <a:p>
            <a:pPr eaLnBrk="1" hangingPunct="1">
              <a:lnSpc>
                <a:spcPct val="110000"/>
              </a:lnSpc>
            </a:pPr>
            <a:r>
              <a:rPr lang="en-US" altLang="en-US" sz="4000" dirty="0" smtClean="0"/>
              <a:t>IBM Watson – Olivia Architecture v2.1</a:t>
            </a:r>
            <a:r>
              <a:rPr lang="en-US" altLang="en-US" sz="1200" dirty="0"/>
              <a:t/>
            </a:r>
            <a:br>
              <a:rPr lang="en-US" altLang="en-US" sz="1200" dirty="0"/>
            </a:br>
            <a:endParaRPr lang="en-US" altLang="en-US" sz="1200" b="0" i="1" dirty="0">
              <a:solidFill>
                <a:srgbClr val="FF0000"/>
              </a:solidFill>
            </a:endParaRPr>
          </a:p>
        </p:txBody>
      </p:sp>
      <p:pic>
        <p:nvPicPr>
          <p:cNvPr id="41988" name="Picture 11" descr="IBM_logo_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0" y="228600"/>
            <a:ext cx="1282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025" y="7204650"/>
            <a:ext cx="495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i="1" dirty="0" smtClean="0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fr-FR" sz="2000" i="1" dirty="0" err="1" smtClean="0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fr-FR" sz="2000" i="1" dirty="0" smtClean="0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  <a:endParaRPr lang="fr-FR" sz="2000" i="1" dirty="0">
              <a:solidFill>
                <a:srgbClr val="FFFFFF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904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87032" y="2229140"/>
          <a:ext cx="2743200" cy="2154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512">
                  <a:extLst>
                    <a:ext uri="{9D8B030D-6E8A-4147-A177-3AD203B41FA5}">
                      <a16:colId xmlns="" xmlns:a16="http://schemas.microsoft.com/office/drawing/2014/main" val="3101128165"/>
                    </a:ext>
                  </a:extLst>
                </a:gridCol>
                <a:gridCol w="1038688">
                  <a:extLst>
                    <a:ext uri="{9D8B030D-6E8A-4147-A177-3AD203B41FA5}">
                      <a16:colId xmlns="" xmlns:a16="http://schemas.microsoft.com/office/drawing/2014/main" val="446359089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Conversation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04903184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CONVERSATION_UID (PK)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8125277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ANSWER_UID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58921102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9769748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PERSON_UID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1728616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990986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START_DATETIME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TIMESTAMP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1389653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END_DATETIME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1832071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98142"/>
              </p:ext>
            </p:extLst>
          </p:nvPr>
        </p:nvGraphicFramePr>
        <p:xfrm>
          <a:off x="7950387" y="4966894"/>
          <a:ext cx="2209800" cy="1032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="" xmlns:a16="http://schemas.microsoft.com/office/drawing/2014/main" val="3296562187"/>
                    </a:ext>
                  </a:extLst>
                </a:gridCol>
                <a:gridCol w="1051560">
                  <a:extLst>
                    <a:ext uri="{9D8B030D-6E8A-4147-A177-3AD203B41FA5}">
                      <a16:colId xmlns="" xmlns:a16="http://schemas.microsoft.com/office/drawing/2014/main" val="3362606789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0945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PERSON_UID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1996811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801114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…….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30643399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558741" y="2838729"/>
          <a:ext cx="3223603" cy="1638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519">
                  <a:extLst>
                    <a:ext uri="{9D8B030D-6E8A-4147-A177-3AD203B41FA5}">
                      <a16:colId xmlns="" xmlns:a16="http://schemas.microsoft.com/office/drawing/2014/main" val="923074348"/>
                    </a:ext>
                  </a:extLst>
                </a:gridCol>
                <a:gridCol w="1214084">
                  <a:extLst>
                    <a:ext uri="{9D8B030D-6E8A-4147-A177-3AD203B41FA5}">
                      <a16:colId xmlns="" xmlns:a16="http://schemas.microsoft.com/office/drawing/2014/main" val="3246573958"/>
                    </a:ext>
                  </a:extLst>
                </a:gridCol>
              </a:tblGrid>
              <a:tr h="3762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Phrases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74627777"/>
                  </a:ext>
                </a:extLst>
              </a:tr>
              <a:tr h="252488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PHRASE_UID (PK)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261064876"/>
                  </a:ext>
                </a:extLst>
              </a:tr>
              <a:tr h="25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USER_QUESTION_TS (K)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TIMESTAMP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08540353"/>
                  </a:ext>
                </a:extLst>
              </a:tr>
              <a:tr h="25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CONVERSATION_UID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316903555"/>
                  </a:ext>
                </a:extLst>
              </a:tr>
              <a:tr h="252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USER_QUESTION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830824353"/>
                  </a:ext>
                </a:extLst>
              </a:tr>
              <a:tr h="252488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WATSON_RESPONSE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45398279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34977"/>
              </p:ext>
            </p:extLst>
          </p:nvPr>
        </p:nvGraphicFramePr>
        <p:xfrm>
          <a:off x="10972375" y="4265506"/>
          <a:ext cx="3502058" cy="127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2524">
                  <a:extLst>
                    <a:ext uri="{9D8B030D-6E8A-4147-A177-3AD203B41FA5}">
                      <a16:colId xmlns="" xmlns:a16="http://schemas.microsoft.com/office/drawing/2014/main" val="1375569406"/>
                    </a:ext>
                  </a:extLst>
                </a:gridCol>
                <a:gridCol w="1489534">
                  <a:extLst>
                    <a:ext uri="{9D8B030D-6E8A-4147-A177-3AD203B41FA5}">
                      <a16:colId xmlns="" xmlns:a16="http://schemas.microsoft.com/office/drawing/2014/main" val="546944560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PhrasesIntents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99067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INTENT_UID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55463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885334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USER_QUESTION_TS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TIMESTAMP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587301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CONFIDENCE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454734899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01713"/>
              </p:ext>
            </p:extLst>
          </p:nvPr>
        </p:nvGraphicFramePr>
        <p:xfrm>
          <a:off x="467859" y="5363955"/>
          <a:ext cx="289560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="" xmlns:a16="http://schemas.microsoft.com/office/drawing/2014/main" val="2878841613"/>
                    </a:ext>
                  </a:extLst>
                </a:gridCol>
                <a:gridCol w="1173480">
                  <a:extLst>
                    <a:ext uri="{9D8B030D-6E8A-4147-A177-3AD203B41FA5}">
                      <a16:colId xmlns="" xmlns:a16="http://schemas.microsoft.com/office/drawing/2014/main" val="948923117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Context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686779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CONTEXT_UID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0097176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311811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VALUE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38696827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929033" y="5049645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5787" y="3276735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46798" y="1578386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44187" y="3306608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2762" y="4410506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7267" y="1947718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730863" y="3925002"/>
            <a:ext cx="3080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2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267434" y="1429640"/>
          <a:ext cx="3145787" cy="127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915">
                  <a:extLst>
                    <a:ext uri="{9D8B030D-6E8A-4147-A177-3AD203B41FA5}">
                      <a16:colId xmlns="" xmlns:a16="http://schemas.microsoft.com/office/drawing/2014/main" val="2878841613"/>
                    </a:ext>
                  </a:extLst>
                </a:gridCol>
                <a:gridCol w="1274872">
                  <a:extLst>
                    <a:ext uri="{9D8B030D-6E8A-4147-A177-3AD203B41FA5}">
                      <a16:colId xmlns="" xmlns:a16="http://schemas.microsoft.com/office/drawing/2014/main" val="948923117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Feedback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686779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FEEDBACK_UID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0097176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CONVERSATION_UID (FK)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2660675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EEDBACK_VALUE</a:t>
                      </a: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311811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56418107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9041223" y="4692565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6050" y="953886"/>
            <a:ext cx="46839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0-1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3231" y="1309983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6128"/>
              </p:ext>
            </p:extLst>
          </p:nvPr>
        </p:nvGraphicFramePr>
        <p:xfrm>
          <a:off x="11582413" y="6518816"/>
          <a:ext cx="2259987" cy="81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744">
                  <a:extLst>
                    <a:ext uri="{9D8B030D-6E8A-4147-A177-3AD203B41FA5}">
                      <a16:colId xmlns="" xmlns:a16="http://schemas.microsoft.com/office/drawing/2014/main" val="1375569406"/>
                    </a:ext>
                  </a:extLst>
                </a:gridCol>
                <a:gridCol w="961243">
                  <a:extLst>
                    <a:ext uri="{9D8B030D-6E8A-4147-A177-3AD203B41FA5}">
                      <a16:colId xmlns="" xmlns:a16="http://schemas.microsoft.com/office/drawing/2014/main" val="546944560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Intents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99067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INTENT_UID (PK)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55463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70688200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2777718" y="5514490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38878" y="6167951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81673"/>
              </p:ext>
            </p:extLst>
          </p:nvPr>
        </p:nvGraphicFramePr>
        <p:xfrm>
          <a:off x="7659296" y="6513264"/>
          <a:ext cx="2791414" cy="1261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3243">
                  <a:extLst>
                    <a:ext uri="{9D8B030D-6E8A-4147-A177-3AD203B41FA5}">
                      <a16:colId xmlns="" xmlns:a16="http://schemas.microsoft.com/office/drawing/2014/main" val="3296562187"/>
                    </a:ext>
                  </a:extLst>
                </a:gridCol>
                <a:gridCol w="818171">
                  <a:extLst>
                    <a:ext uri="{9D8B030D-6E8A-4147-A177-3AD203B41FA5}">
                      <a16:colId xmlns="" xmlns:a16="http://schemas.microsoft.com/office/drawing/2014/main" val="3362606789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Characteristics</a:t>
                      </a: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0945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CHARACTERISTIC_ID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1783025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9046917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1996811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VALUE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20916628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805810" y="6197198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6605" y="5981299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cxnSp>
        <p:nvCxnSpPr>
          <p:cNvPr id="27" name="Straight Connector 26"/>
          <p:cNvCxnSpPr>
            <a:cxnSpLocks/>
            <a:stCxn id="15" idx="2"/>
            <a:endCxn id="85" idx="0"/>
          </p:cNvCxnSpPr>
          <p:nvPr/>
        </p:nvCxnSpPr>
        <p:spPr>
          <a:xfrm flipH="1">
            <a:off x="12712406" y="5538046"/>
            <a:ext cx="10998" cy="9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stCxn id="11" idx="2"/>
            <a:endCxn id="28" idx="0"/>
          </p:cNvCxnSpPr>
          <p:nvPr/>
        </p:nvCxnSpPr>
        <p:spPr>
          <a:xfrm flipH="1">
            <a:off x="9055003" y="5999404"/>
            <a:ext cx="284" cy="5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56865"/>
              </p:ext>
            </p:extLst>
          </p:nvPr>
        </p:nvGraphicFramePr>
        <p:xfrm>
          <a:off x="513299" y="1578386"/>
          <a:ext cx="2895600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="" xmlns:a16="http://schemas.microsoft.com/office/drawing/2014/main" val="2878841613"/>
                    </a:ext>
                  </a:extLst>
                </a:gridCol>
                <a:gridCol w="1173480">
                  <a:extLst>
                    <a:ext uri="{9D8B030D-6E8A-4147-A177-3AD203B41FA5}">
                      <a16:colId xmlns="" xmlns:a16="http://schemas.microsoft.com/office/drawing/2014/main" val="948923117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686779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ANSWER_UID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0097176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NSWER_TITLE</a:t>
                      </a: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311811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ANSWER_DESC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386968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ANSWER_TEXT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6298051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ANSWER_URL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208871993"/>
                  </a:ext>
                </a:extLst>
              </a:tr>
            </a:tbl>
          </a:graphicData>
        </a:graphic>
      </p:graphicFrame>
      <p:cxnSp>
        <p:nvCxnSpPr>
          <p:cNvPr id="61" name="Connector: Elbow 60"/>
          <p:cNvCxnSpPr>
            <a:cxnSpLocks/>
            <a:stCxn id="6" idx="0"/>
            <a:endCxn id="45" idx="3"/>
          </p:cNvCxnSpPr>
          <p:nvPr/>
        </p:nvCxnSpPr>
        <p:spPr>
          <a:xfrm rot="16200000" flipH="1" flipV="1">
            <a:off x="4333858" y="1304181"/>
            <a:ext cx="99816" cy="1949733"/>
          </a:xfrm>
          <a:prstGeom prst="bentConnector4">
            <a:avLst>
              <a:gd name="adj1" fmla="val -303301"/>
              <a:gd name="adj2" fmla="val 801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cxnSpLocks/>
            <a:stCxn id="30" idx="0"/>
            <a:endCxn id="6" idx="1"/>
          </p:cNvCxnSpPr>
          <p:nvPr/>
        </p:nvCxnSpPr>
        <p:spPr>
          <a:xfrm rot="5400000" flipH="1" flipV="1">
            <a:off x="1922672" y="3299596"/>
            <a:ext cx="2057347" cy="20713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46474" y="1969547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1163" y="1975864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68628"/>
              </p:ext>
            </p:extLst>
          </p:nvPr>
        </p:nvGraphicFramePr>
        <p:xfrm>
          <a:off x="3907246" y="5363955"/>
          <a:ext cx="2895600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="" xmlns:a16="http://schemas.microsoft.com/office/drawing/2014/main" val="2878841613"/>
                    </a:ext>
                  </a:extLst>
                </a:gridCol>
                <a:gridCol w="1173480">
                  <a:extLst>
                    <a:ext uri="{9D8B030D-6E8A-4147-A177-3AD203B41FA5}">
                      <a16:colId xmlns="" xmlns:a16="http://schemas.microsoft.com/office/drawing/2014/main" val="948923117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Logs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686779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LOG_UID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0097176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ONVERSATION_UID</a:t>
                      </a: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311811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386968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4225591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QUERY_TIME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84127069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085011" y="5047549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7542946" y="1400651"/>
          <a:ext cx="3239399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2830">
                  <a:extLst>
                    <a:ext uri="{9D8B030D-6E8A-4147-A177-3AD203B41FA5}">
                      <a16:colId xmlns="" xmlns:a16="http://schemas.microsoft.com/office/drawing/2014/main" val="3101128165"/>
                    </a:ext>
                  </a:extLst>
                </a:gridCol>
                <a:gridCol w="1226569">
                  <a:extLst>
                    <a:ext uri="{9D8B030D-6E8A-4147-A177-3AD203B41FA5}">
                      <a16:colId xmlns="" xmlns:a16="http://schemas.microsoft.com/office/drawing/2014/main" val="446359089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7049031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SESSION_UID (PK)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812527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START_DATETIME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TIMESTAMP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1389653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END_DATETIME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183207108"/>
                  </a:ext>
                </a:extLst>
              </a:tr>
            </a:tbl>
          </a:graphicData>
        </a:graphic>
      </p:graphicFrame>
      <p:cxnSp>
        <p:nvCxnSpPr>
          <p:cNvPr id="9" name="Connector: Elbow 8"/>
          <p:cNvCxnSpPr>
            <a:cxnSpLocks/>
          </p:cNvCxnSpPr>
          <p:nvPr/>
        </p:nvCxnSpPr>
        <p:spPr>
          <a:xfrm rot="10800000" flipV="1">
            <a:off x="5355046" y="1919573"/>
            <a:ext cx="2184313" cy="309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38213" y="2545466"/>
            <a:ext cx="2936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13946" y="2895339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cxnSp>
        <p:nvCxnSpPr>
          <p:cNvPr id="18" name="Connector: Elbow 17"/>
          <p:cNvCxnSpPr>
            <a:cxnSpLocks/>
            <a:stCxn id="26" idx="0"/>
            <a:endCxn id="6" idx="0"/>
          </p:cNvCxnSpPr>
          <p:nvPr/>
        </p:nvCxnSpPr>
        <p:spPr>
          <a:xfrm rot="16200000" flipH="1" flipV="1">
            <a:off x="8699730" y="-1911458"/>
            <a:ext cx="799500" cy="7481695"/>
          </a:xfrm>
          <a:prstGeom prst="bentConnector3">
            <a:avLst>
              <a:gd name="adj1" fmla="val -17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cxnSpLocks/>
            <a:stCxn id="6" idx="3"/>
            <a:endCxn id="12" idx="0"/>
          </p:cNvCxnSpPr>
          <p:nvPr/>
        </p:nvCxnSpPr>
        <p:spPr>
          <a:xfrm flipV="1">
            <a:off x="6730232" y="2838729"/>
            <a:ext cx="2440310" cy="467879"/>
          </a:xfrm>
          <a:prstGeom prst="bentConnector4">
            <a:avLst>
              <a:gd name="adj1" fmla="val 16975"/>
              <a:gd name="adj2" fmla="val 14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533400" y="685800"/>
            <a:ext cx="13792200" cy="457200"/>
          </a:xfrm>
          <a:prstGeom prst="rect">
            <a:avLst/>
          </a:prstGeom>
        </p:spPr>
        <p:txBody>
          <a:bodyPr/>
          <a:lstStyle>
            <a:lvl1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2400" kern="1200" dirty="0" smtClean="0">
                <a:solidFill>
                  <a:srgbClr val="838383"/>
                </a:solidFill>
                <a:latin typeface="Avenir Book"/>
                <a:ea typeface="MS PGothic" panose="020B0600070205080204" pitchFamily="34" charset="-128"/>
                <a:cs typeface="Avenir Book"/>
              </a:defRPr>
            </a:lvl1pPr>
            <a:lvl2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6pPr>
            <a:lvl7pPr marL="9144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7pPr>
            <a:lvl8pPr marL="13716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8pPr>
            <a:lvl9pPr marL="18288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9pPr>
          </a:lstStyle>
          <a:p>
            <a:r>
              <a:rPr lang="en-US" dirty="0"/>
              <a:t>DB E-R Model – Chatbot Application</a:t>
            </a:r>
          </a:p>
        </p:txBody>
      </p:sp>
      <p:cxnSp>
        <p:nvCxnSpPr>
          <p:cNvPr id="46" name="Connector: Elbow 47"/>
          <p:cNvCxnSpPr>
            <a:cxnSpLocks/>
            <a:stCxn id="12" idx="3"/>
            <a:endCxn id="15" idx="0"/>
          </p:cNvCxnSpPr>
          <p:nvPr/>
        </p:nvCxnSpPr>
        <p:spPr>
          <a:xfrm>
            <a:off x="10782344" y="3658053"/>
            <a:ext cx="1941060" cy="607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1"/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6915551" y="2827157"/>
            <a:ext cx="582818" cy="3696655"/>
          </a:xfrm>
          <a:prstGeom prst="bentConnector3">
            <a:avLst>
              <a:gd name="adj1" fmla="val 372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6" idx="2"/>
            <a:endCxn id="49" idx="0"/>
          </p:cNvCxnSpPr>
          <p:nvPr/>
        </p:nvCxnSpPr>
        <p:spPr>
          <a:xfrm flipH="1">
            <a:off x="5355046" y="4384076"/>
            <a:ext cx="3586" cy="9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8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417322" y="2911688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26866" y="2860448"/>
            <a:ext cx="26757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521722" y="2253658"/>
          <a:ext cx="2895600" cy="1729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="" xmlns:a16="http://schemas.microsoft.com/office/drawing/2014/main" val="2878841613"/>
                    </a:ext>
                  </a:extLst>
                </a:gridCol>
                <a:gridCol w="1173480">
                  <a:extLst>
                    <a:ext uri="{9D8B030D-6E8A-4147-A177-3AD203B41FA5}">
                      <a16:colId xmlns="" xmlns:a16="http://schemas.microsoft.com/office/drawing/2014/main" val="948923117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Answer</a:t>
                      </a: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4686779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ANSWER_UID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0097176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INTENT_UID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2660675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NSWER_TITLE</a:t>
                      </a: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4311811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ANSWER_DESC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3869682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ANSWER_TEXT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6298051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ANSWER_URL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20887199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380255" y="4515632"/>
          <a:ext cx="2252906" cy="1261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0515">
                  <a:extLst>
                    <a:ext uri="{9D8B030D-6E8A-4147-A177-3AD203B41FA5}">
                      <a16:colId xmlns="" xmlns:a16="http://schemas.microsoft.com/office/drawing/2014/main" val="3296562187"/>
                    </a:ext>
                  </a:extLst>
                </a:gridCol>
                <a:gridCol w="912391">
                  <a:extLst>
                    <a:ext uri="{9D8B030D-6E8A-4147-A177-3AD203B41FA5}">
                      <a16:colId xmlns="" xmlns:a16="http://schemas.microsoft.com/office/drawing/2014/main" val="3362606789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EntityValues</a:t>
                      </a:r>
                      <a:endParaRPr lang="en-US" sz="22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0945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ENTITYVALUE_UID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1783025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8523477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1996811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SYNONYMS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9072465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182928" y="2499208"/>
          <a:ext cx="2259987" cy="81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8744">
                  <a:extLst>
                    <a:ext uri="{9D8B030D-6E8A-4147-A177-3AD203B41FA5}">
                      <a16:colId xmlns="" xmlns:a16="http://schemas.microsoft.com/office/drawing/2014/main" val="1375569406"/>
                    </a:ext>
                  </a:extLst>
                </a:gridCol>
                <a:gridCol w="961243">
                  <a:extLst>
                    <a:ext uri="{9D8B030D-6E8A-4147-A177-3AD203B41FA5}">
                      <a16:colId xmlns="" xmlns:a16="http://schemas.microsoft.com/office/drawing/2014/main" val="546944560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Intents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99067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INTENT_UID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55463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706882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380255" y="2298539"/>
          <a:ext cx="2252906" cy="803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0515">
                  <a:extLst>
                    <a:ext uri="{9D8B030D-6E8A-4147-A177-3AD203B41FA5}">
                      <a16:colId xmlns="" xmlns:a16="http://schemas.microsoft.com/office/drawing/2014/main" val="3296562187"/>
                    </a:ext>
                  </a:extLst>
                </a:gridCol>
                <a:gridCol w="912391">
                  <a:extLst>
                    <a:ext uri="{9D8B030D-6E8A-4147-A177-3AD203B41FA5}">
                      <a16:colId xmlns="" xmlns:a16="http://schemas.microsoft.com/office/drawing/2014/main" val="3362606789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AnswerKeywords</a:t>
                      </a:r>
                      <a:endParaRPr lang="en-US" sz="22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0945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ENTITYVALUE_UID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1783025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ANSWER_UID</a:t>
                      </a: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1996811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83455" y="2542355"/>
            <a:ext cx="3293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4146" y="2512779"/>
            <a:ext cx="26757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33162" y="2805460"/>
            <a:ext cx="88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10" idx="1"/>
          </p:cNvCxnSpPr>
          <p:nvPr/>
        </p:nvCxnSpPr>
        <p:spPr>
          <a:xfrm flipV="1">
            <a:off x="8417322" y="2906878"/>
            <a:ext cx="1765606" cy="4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11" idx="2"/>
            <a:endCxn id="9" idx="0"/>
          </p:cNvCxnSpPr>
          <p:nvPr/>
        </p:nvCxnSpPr>
        <p:spPr>
          <a:xfrm>
            <a:off x="3506708" y="3102449"/>
            <a:ext cx="0" cy="141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6708" y="3037192"/>
            <a:ext cx="3293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6708" y="4205461"/>
            <a:ext cx="3293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380255" y="6448117"/>
          <a:ext cx="2252906" cy="803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0515">
                  <a:extLst>
                    <a:ext uri="{9D8B030D-6E8A-4147-A177-3AD203B41FA5}">
                      <a16:colId xmlns="" xmlns:a16="http://schemas.microsoft.com/office/drawing/2014/main" val="3296562187"/>
                    </a:ext>
                  </a:extLst>
                </a:gridCol>
                <a:gridCol w="912391">
                  <a:extLst>
                    <a:ext uri="{9D8B030D-6E8A-4147-A177-3AD203B41FA5}">
                      <a16:colId xmlns="" xmlns:a16="http://schemas.microsoft.com/office/drawing/2014/main" val="3362606789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Entities</a:t>
                      </a: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0945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11783025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ARCHAR</a:t>
                      </a: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19968111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cxnSpLocks/>
            <a:stCxn id="9" idx="2"/>
            <a:endCxn id="29" idx="0"/>
          </p:cNvCxnSpPr>
          <p:nvPr/>
        </p:nvCxnSpPr>
        <p:spPr>
          <a:xfrm>
            <a:off x="3506708" y="5776742"/>
            <a:ext cx="0" cy="67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31244" y="5740048"/>
            <a:ext cx="3293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6708" y="6133869"/>
            <a:ext cx="32932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519951" y="5051093"/>
          <a:ext cx="2950464" cy="81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5540">
                  <a:extLst>
                    <a:ext uri="{9D8B030D-6E8A-4147-A177-3AD203B41FA5}">
                      <a16:colId xmlns="" xmlns:a16="http://schemas.microsoft.com/office/drawing/2014/main" val="1375569406"/>
                    </a:ext>
                  </a:extLst>
                </a:gridCol>
                <a:gridCol w="1254924">
                  <a:extLst>
                    <a:ext uri="{9D8B030D-6E8A-4147-A177-3AD203B41FA5}">
                      <a16:colId xmlns="" xmlns:a16="http://schemas.microsoft.com/office/drawing/2014/main" val="546944560"/>
                    </a:ext>
                  </a:extLst>
                </a:gridCol>
              </a:tblGrid>
              <a:tr h="3406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Domains</a:t>
                      </a:r>
                      <a:endParaRPr 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99067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DOMAIN_UID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INTEGER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355463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DOMAIN_NAME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VARCHAR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" marR="11430" marT="11430" marB="0" anchor="b"/>
                </a:tc>
                <a:extLst>
                  <a:ext uri="{0D108BD9-81ED-4DB2-BD59-A6C34878D82A}">
                    <a16:rowId xmlns="" xmlns:a16="http://schemas.microsoft.com/office/drawing/2014/main" val="2706882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>
            <a:cxnSpLocks/>
            <a:stCxn id="26" idx="2"/>
            <a:endCxn id="39" idx="0"/>
          </p:cNvCxnSpPr>
          <p:nvPr/>
        </p:nvCxnSpPr>
        <p:spPr>
          <a:xfrm>
            <a:off x="6969522" y="3983398"/>
            <a:ext cx="25661" cy="106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88998" y="3977302"/>
            <a:ext cx="29206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*</a:t>
            </a:r>
            <a:endParaRPr lang="en-US" sz="192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9523" y="4684151"/>
            <a:ext cx="26757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80" b="1" dirty="0">
                <a:solidFill>
                  <a:schemeClr val="accent1"/>
                </a:solidFill>
              </a:rPr>
              <a:t>1</a:t>
            </a:r>
            <a:endParaRPr lang="en-US" sz="1680" b="1" dirty="0">
              <a:solidFill>
                <a:schemeClr val="accent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533400" y="685800"/>
            <a:ext cx="13792200" cy="457200"/>
          </a:xfrm>
          <a:prstGeom prst="rect">
            <a:avLst/>
          </a:prstGeom>
        </p:spPr>
        <p:txBody>
          <a:bodyPr/>
          <a:lstStyle>
            <a:lvl1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2400" kern="1200" dirty="0" smtClean="0">
                <a:solidFill>
                  <a:srgbClr val="838383"/>
                </a:solidFill>
                <a:latin typeface="Avenir Book"/>
                <a:ea typeface="MS PGothic" panose="020B0600070205080204" pitchFamily="34" charset="-128"/>
                <a:cs typeface="Avenir Book"/>
              </a:defRPr>
            </a:lvl1pPr>
            <a:lvl2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6pPr>
            <a:lvl7pPr marL="9144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7pPr>
            <a:lvl8pPr marL="13716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8pPr>
            <a:lvl9pPr marL="18288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9pPr>
          </a:lstStyle>
          <a:p>
            <a:r>
              <a:rPr lang="en-US" dirty="0" smtClean="0"/>
              <a:t>DB E-R Model – Answer Store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923990"/>
          </a:xfrm>
        </p:spPr>
        <p:txBody>
          <a:bodyPr>
            <a:normAutofit/>
          </a:bodyPr>
          <a:lstStyle/>
          <a:p>
            <a:r>
              <a:rPr lang="fr-FR" sz="4320" dirty="0">
                <a:solidFill>
                  <a:schemeClr val="accent1"/>
                </a:solidFill>
              </a:rPr>
              <a:t>Tables description</a:t>
            </a:r>
            <a:endParaRPr lang="en-US" sz="432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531" y="1769365"/>
            <a:ext cx="13781382" cy="92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3120" b="1" dirty="0"/>
              <a:t>Conversation</a:t>
            </a:r>
            <a:r>
              <a:rPr lang="fr-FR" sz="3120" dirty="0"/>
              <a:t> : </a:t>
            </a:r>
            <a:r>
              <a:rPr lang="fr-FR" sz="3120" dirty="0" err="1"/>
              <a:t>Represent</a:t>
            </a:r>
            <a:r>
              <a:rPr lang="fr-FR" sz="3120" dirty="0"/>
              <a:t> a chat session </a:t>
            </a:r>
            <a:r>
              <a:rPr lang="fr-FR" sz="3120" dirty="0" err="1"/>
              <a:t>between</a:t>
            </a:r>
            <a:r>
              <a:rPr lang="fr-FR" sz="3120" dirty="0"/>
              <a:t> the user and the bot. </a:t>
            </a:r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/>
              <a:t>Phrases </a:t>
            </a:r>
            <a:r>
              <a:rPr lang="fr-FR" sz="3120" dirty="0"/>
              <a:t>: Captures for </a:t>
            </a:r>
            <a:r>
              <a:rPr lang="fr-FR" sz="3120" dirty="0" err="1"/>
              <a:t>each</a:t>
            </a:r>
            <a:r>
              <a:rPr lang="fr-FR" sz="3120" dirty="0"/>
              <a:t> conversation the </a:t>
            </a:r>
            <a:r>
              <a:rPr lang="fr-FR" sz="3120" dirty="0" err="1"/>
              <a:t>different</a:t>
            </a:r>
            <a:r>
              <a:rPr lang="fr-FR" sz="3120" dirty="0"/>
              <a:t> interactions </a:t>
            </a:r>
            <a:r>
              <a:rPr lang="fr-FR" sz="3120" dirty="0" err="1"/>
              <a:t>between</a:t>
            </a:r>
            <a:r>
              <a:rPr lang="fr-FR" sz="3120" dirty="0"/>
              <a:t> the client and the bot</a:t>
            </a:r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/>
              <a:t>Logs :</a:t>
            </a:r>
            <a:r>
              <a:rPr lang="fr-FR" sz="3120" dirty="0"/>
              <a:t> Traces the </a:t>
            </a:r>
            <a:r>
              <a:rPr lang="fr-FR" sz="3120" dirty="0" err="1"/>
              <a:t>differents</a:t>
            </a:r>
            <a:r>
              <a:rPr lang="fr-FR" sz="3120" dirty="0"/>
              <a:t> </a:t>
            </a:r>
            <a:r>
              <a:rPr lang="fr-FR" sz="3120" dirty="0" err="1"/>
              <a:t>queries</a:t>
            </a:r>
            <a:r>
              <a:rPr lang="fr-FR" sz="3120" dirty="0"/>
              <a:t> and changes </a:t>
            </a:r>
            <a:r>
              <a:rPr lang="fr-FR" sz="3120" dirty="0" err="1"/>
              <a:t>done</a:t>
            </a:r>
            <a:r>
              <a:rPr lang="fr-FR" sz="3120" dirty="0"/>
              <a:t> on the </a:t>
            </a:r>
            <a:r>
              <a:rPr lang="fr-FR" sz="3120" dirty="0" err="1"/>
              <a:t>database</a:t>
            </a:r>
            <a:r>
              <a:rPr lang="fr-FR" sz="3120" dirty="0"/>
              <a:t> </a:t>
            </a:r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 err="1"/>
              <a:t>Intents</a:t>
            </a:r>
            <a:r>
              <a:rPr lang="fr-FR" sz="3120" b="1" dirty="0"/>
              <a:t> </a:t>
            </a:r>
            <a:r>
              <a:rPr lang="fr-FR" sz="3120" dirty="0"/>
              <a:t>: The </a:t>
            </a:r>
            <a:r>
              <a:rPr lang="fr-FR" sz="3120" dirty="0" err="1"/>
              <a:t>list</a:t>
            </a:r>
            <a:r>
              <a:rPr lang="fr-FR" sz="3120" dirty="0"/>
              <a:t> of conversation </a:t>
            </a:r>
            <a:r>
              <a:rPr lang="fr-FR" sz="3120" dirty="0" err="1"/>
              <a:t>intents</a:t>
            </a:r>
            <a:r>
              <a:rPr lang="fr-FR" sz="3120" dirty="0"/>
              <a:t> </a:t>
            </a:r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 err="1"/>
              <a:t>Phrases_Intents</a:t>
            </a:r>
            <a:r>
              <a:rPr lang="fr-FR" sz="3120" b="1" dirty="0"/>
              <a:t> </a:t>
            </a:r>
            <a:r>
              <a:rPr lang="fr-FR" sz="3120" dirty="0"/>
              <a:t>: This table captures the </a:t>
            </a:r>
            <a:r>
              <a:rPr lang="fr-FR" sz="3120" dirty="0" err="1"/>
              <a:t>list</a:t>
            </a:r>
            <a:r>
              <a:rPr lang="fr-FR" sz="3120" dirty="0"/>
              <a:t> of the 10 </a:t>
            </a:r>
            <a:r>
              <a:rPr lang="fr-FR" sz="3120" dirty="0" err="1"/>
              <a:t>detected</a:t>
            </a:r>
            <a:r>
              <a:rPr lang="fr-FR" sz="3120" dirty="0"/>
              <a:t> </a:t>
            </a:r>
            <a:r>
              <a:rPr lang="fr-FR" sz="3120" dirty="0" err="1"/>
              <a:t>intents</a:t>
            </a:r>
            <a:r>
              <a:rPr lang="fr-FR" sz="3120" dirty="0"/>
              <a:t> by conversation for </a:t>
            </a:r>
            <a:r>
              <a:rPr lang="fr-FR" sz="3120" dirty="0" err="1"/>
              <a:t>each</a:t>
            </a:r>
            <a:r>
              <a:rPr lang="fr-FR" sz="3120" dirty="0"/>
              <a:t> user input </a:t>
            </a:r>
            <a:r>
              <a:rPr lang="fr-FR" sz="3120" dirty="0" err="1"/>
              <a:t>with</a:t>
            </a:r>
            <a:r>
              <a:rPr lang="fr-FR" sz="3120" dirty="0"/>
              <a:t> </a:t>
            </a:r>
            <a:r>
              <a:rPr lang="fr-FR" sz="3120" dirty="0" err="1"/>
              <a:t>theri</a:t>
            </a:r>
            <a:r>
              <a:rPr lang="fr-FR" sz="3120" dirty="0"/>
              <a:t> confidence </a:t>
            </a:r>
            <a:r>
              <a:rPr lang="fr-FR" sz="3120" dirty="0" err="1"/>
              <a:t>levels</a:t>
            </a:r>
            <a:endParaRPr lang="fr-FR" sz="3120" dirty="0"/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 err="1"/>
              <a:t>Answers</a:t>
            </a:r>
            <a:r>
              <a:rPr lang="fr-FR" sz="3120" b="1" dirty="0"/>
              <a:t> </a:t>
            </a:r>
            <a:r>
              <a:rPr lang="fr-FR" sz="3120" dirty="0"/>
              <a:t>: Traces the </a:t>
            </a:r>
            <a:r>
              <a:rPr lang="fr-FR" sz="3120" dirty="0" err="1"/>
              <a:t>different</a:t>
            </a:r>
            <a:r>
              <a:rPr lang="fr-FR" sz="3120" dirty="0"/>
              <a:t> </a:t>
            </a:r>
            <a:r>
              <a:rPr lang="fr-FR" sz="3120" dirty="0" err="1"/>
              <a:t>responses</a:t>
            </a:r>
            <a:r>
              <a:rPr lang="fr-FR" sz="3120" dirty="0"/>
              <a:t> </a:t>
            </a:r>
            <a:r>
              <a:rPr lang="fr-FR" sz="3120" dirty="0" err="1"/>
              <a:t>pushed</a:t>
            </a:r>
            <a:r>
              <a:rPr lang="fr-FR" sz="3120" dirty="0"/>
              <a:t> by the bot </a:t>
            </a:r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/>
              <a:t>Feedback</a:t>
            </a:r>
            <a:r>
              <a:rPr lang="fr-FR" sz="3120" dirty="0"/>
              <a:t> : The user feedback </a:t>
            </a:r>
            <a:r>
              <a:rPr lang="fr-FR" sz="3120" dirty="0" err="1"/>
              <a:t>upon</a:t>
            </a:r>
            <a:r>
              <a:rPr lang="fr-FR" sz="3120" dirty="0"/>
              <a:t> </a:t>
            </a:r>
            <a:r>
              <a:rPr lang="fr-FR" sz="3120" dirty="0" err="1"/>
              <a:t>each</a:t>
            </a:r>
            <a:r>
              <a:rPr lang="fr-FR" sz="3120" dirty="0"/>
              <a:t> </a:t>
            </a:r>
            <a:r>
              <a:rPr lang="fr-FR" sz="3120" dirty="0" err="1"/>
              <a:t>answer</a:t>
            </a:r>
            <a:r>
              <a:rPr lang="fr-FR" sz="3120" dirty="0"/>
              <a:t> or solution </a:t>
            </a:r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/>
              <a:t>Customer</a:t>
            </a:r>
            <a:r>
              <a:rPr lang="fr-FR" sz="3120" dirty="0"/>
              <a:t> : The </a:t>
            </a:r>
            <a:r>
              <a:rPr lang="fr-FR" sz="3120" dirty="0" err="1"/>
              <a:t>list</a:t>
            </a:r>
            <a:r>
              <a:rPr lang="fr-FR" sz="3120" dirty="0"/>
              <a:t> of all the </a:t>
            </a:r>
            <a:r>
              <a:rPr lang="fr-FR" sz="3120" dirty="0" err="1"/>
              <a:t>logged</a:t>
            </a:r>
            <a:r>
              <a:rPr lang="fr-FR" sz="3120" dirty="0"/>
              <a:t> </a:t>
            </a:r>
            <a:r>
              <a:rPr lang="fr-FR" sz="3120" dirty="0" err="1"/>
              <a:t>users</a:t>
            </a:r>
            <a:r>
              <a:rPr lang="fr-FR" sz="3120" dirty="0"/>
              <a:t> </a:t>
            </a:r>
            <a:r>
              <a:rPr lang="fr-FR" sz="3120" dirty="0" err="1"/>
              <a:t>who</a:t>
            </a:r>
            <a:r>
              <a:rPr lang="fr-FR" sz="3120" dirty="0"/>
              <a:t> </a:t>
            </a:r>
            <a:r>
              <a:rPr lang="fr-FR" sz="3120" dirty="0" err="1"/>
              <a:t>started</a:t>
            </a:r>
            <a:r>
              <a:rPr lang="fr-FR" sz="3120" dirty="0"/>
              <a:t> conversation </a:t>
            </a:r>
            <a:r>
              <a:rPr lang="fr-FR" sz="3120" dirty="0" err="1"/>
              <a:t>with</a:t>
            </a:r>
            <a:r>
              <a:rPr lang="fr-FR" sz="3120" dirty="0"/>
              <a:t> the bot</a:t>
            </a:r>
          </a:p>
          <a:p>
            <a:pPr marL="342900" indent="-342900">
              <a:buFontTx/>
              <a:buChar char="-"/>
            </a:pPr>
            <a:endParaRPr lang="fr-FR" sz="3120" dirty="0"/>
          </a:p>
          <a:p>
            <a:pPr marL="342900" indent="-342900">
              <a:buFontTx/>
              <a:buChar char="-"/>
            </a:pPr>
            <a:r>
              <a:rPr lang="fr-FR" sz="3120" b="1" dirty="0" err="1"/>
              <a:t>Characteristic</a:t>
            </a:r>
            <a:r>
              <a:rPr lang="fr-FR" sz="3120" dirty="0"/>
              <a:t> : </a:t>
            </a:r>
            <a:r>
              <a:rPr lang="fr-FR" sz="3120" dirty="0" err="1"/>
              <a:t>Customized</a:t>
            </a:r>
            <a:r>
              <a:rPr lang="fr-FR" sz="3120" dirty="0"/>
              <a:t> </a:t>
            </a:r>
            <a:r>
              <a:rPr lang="fr-FR" sz="3120" dirty="0" err="1"/>
              <a:t>features</a:t>
            </a:r>
            <a:r>
              <a:rPr lang="fr-FR" sz="3120" dirty="0"/>
              <a:t> </a:t>
            </a:r>
            <a:r>
              <a:rPr lang="fr-FR" sz="3120" dirty="0" err="1"/>
              <a:t>that</a:t>
            </a:r>
            <a:r>
              <a:rPr lang="fr-FR" sz="3120" dirty="0"/>
              <a:t> </a:t>
            </a:r>
            <a:r>
              <a:rPr lang="fr-FR" sz="3120" dirty="0" err="1"/>
              <a:t>could</a:t>
            </a:r>
            <a:r>
              <a:rPr lang="fr-FR" sz="3120" dirty="0"/>
              <a:t> </a:t>
            </a:r>
            <a:r>
              <a:rPr lang="fr-FR" sz="3120" dirty="0" err="1"/>
              <a:t>characterize</a:t>
            </a:r>
            <a:r>
              <a:rPr lang="fr-FR" sz="3120" dirty="0"/>
              <a:t> the </a:t>
            </a:r>
            <a:r>
              <a:rPr lang="fr-FR" sz="3120" dirty="0" err="1"/>
              <a:t>users</a:t>
            </a:r>
            <a:r>
              <a:rPr lang="fr-FR" sz="312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70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fr-FR" sz="4000" dirty="0" smtClean="0"/>
              <a:t>Annexes</a:t>
            </a:r>
            <a:endParaRPr lang="fr-FR" sz="4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ext Placeholder 13"/>
          <p:cNvSpPr txBox="1">
            <a:spLocks/>
          </p:cNvSpPr>
          <p:nvPr/>
        </p:nvSpPr>
        <p:spPr>
          <a:xfrm>
            <a:off x="371476" y="1981200"/>
            <a:ext cx="14106524" cy="5715000"/>
          </a:xfrm>
          <a:prstGeom prst="rect">
            <a:avLst/>
          </a:prstGeom>
        </p:spPr>
        <p:txBody>
          <a:bodyPr/>
          <a:lstStyle>
            <a:lvl1pPr marL="342900" indent="-342900" algn="l" defTabSz="1304925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1060450" indent="-407988" algn="l" defTabSz="13049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+mn-cs"/>
              </a:defRPr>
            </a:lvl2pPr>
            <a:lvl3pPr marL="1631950" indent="-325438" algn="l" defTabSz="1304925" rtl="0" eaLnBrk="0" fontAlgn="base" hangingPunct="0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‐"/>
              <a:defRPr sz="2400" kern="1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+mn-cs"/>
              </a:defRPr>
            </a:lvl3pPr>
            <a:lvl4pPr marL="2284413" indent="-325438" algn="l" defTabSz="1304925" rtl="0" eaLnBrk="0" fontAlgn="base" hangingPunct="0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»"/>
              <a:defRPr sz="2000" kern="1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+mn-cs"/>
              </a:defRPr>
            </a:lvl4pPr>
            <a:lvl5pPr marL="2938463" indent="-325438" algn="l" defTabSz="13049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Calibri Light" pitchFamily="34" charset="0"/>
                <a:ea typeface="MS PGothic" panose="020B0600070205080204" pitchFamily="34" charset="-128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6398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761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362200" y="3790294"/>
            <a:ext cx="1524000" cy="152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Chat-Bot Solution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3837919"/>
            <a:ext cx="314325" cy="25717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85800" y="3389588"/>
            <a:ext cx="990600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End-User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Elbow Connector 45"/>
          <p:cNvCxnSpPr>
            <a:stCxn id="43" idx="2"/>
            <a:endCxn id="42" idx="2"/>
          </p:cNvCxnSpPr>
          <p:nvPr/>
        </p:nvCxnSpPr>
        <p:spPr>
          <a:xfrm rot="16200000" flipH="1">
            <a:off x="1543050" y="3733144"/>
            <a:ext cx="457200" cy="1181099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8" y="6372225"/>
            <a:ext cx="314325" cy="25717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628900" y="5923894"/>
            <a:ext cx="990600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Analyst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3857625"/>
            <a:ext cx="314325" cy="257175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419601" y="3389587"/>
            <a:ext cx="1295400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Authoring User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Elbow Connector 62"/>
          <p:cNvCxnSpPr>
            <a:stCxn id="58" idx="2"/>
            <a:endCxn id="42" idx="6"/>
          </p:cNvCxnSpPr>
          <p:nvPr/>
        </p:nvCxnSpPr>
        <p:spPr>
          <a:xfrm rot="5400000">
            <a:off x="4258003" y="3742997"/>
            <a:ext cx="437494" cy="1181100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24600" y="1815744"/>
            <a:ext cx="0" cy="527085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67865" y="3629386"/>
            <a:ext cx="1524000" cy="152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Chat-Bot Solution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00865" y="2410186"/>
            <a:ext cx="1371600" cy="786997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Chat-Bot Applications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Curved Connector 32"/>
          <p:cNvCxnSpPr>
            <a:stCxn id="71" idx="3"/>
            <a:endCxn id="65" idx="1"/>
          </p:cNvCxnSpPr>
          <p:nvPr/>
        </p:nvCxnSpPr>
        <p:spPr>
          <a:xfrm>
            <a:off x="8372465" y="2803685"/>
            <a:ext cx="1518585" cy="10488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660596" y="2816865"/>
            <a:ext cx="1481138" cy="59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Display, manage and analyze answers and interactions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192000" y="5761347"/>
            <a:ext cx="1371600" cy="822149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WDC Services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75" name="Curved Connector 74"/>
          <p:cNvCxnSpPr>
            <a:stCxn id="74" idx="1"/>
            <a:endCxn id="65" idx="4"/>
          </p:cNvCxnSpPr>
          <p:nvPr/>
        </p:nvCxnSpPr>
        <p:spPr>
          <a:xfrm rot="10800000">
            <a:off x="10429866" y="5153386"/>
            <a:ext cx="1762135" cy="10190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434746" y="5584590"/>
            <a:ext cx="1388269" cy="678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Train, dialog, report and produce KPI/insights…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89" name="Curved Connector 88"/>
          <p:cNvCxnSpPr>
            <a:stCxn id="65" idx="2"/>
            <a:endCxn id="71" idx="2"/>
          </p:cNvCxnSpPr>
          <p:nvPr/>
        </p:nvCxnSpPr>
        <p:spPr>
          <a:xfrm rot="10800000">
            <a:off x="7686665" y="3197184"/>
            <a:ext cx="1981200" cy="119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772401" y="3861188"/>
            <a:ext cx="1295400" cy="39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Authentication report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505731"/>
            <a:ext cx="314325" cy="2571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628899" y="2057400"/>
            <a:ext cx="990600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Admin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>
            <a:stCxn id="26" idx="2"/>
            <a:endCxn id="42" idx="0"/>
          </p:cNvCxnSpPr>
          <p:nvPr/>
        </p:nvCxnSpPr>
        <p:spPr>
          <a:xfrm>
            <a:off x="3124200" y="2762906"/>
            <a:ext cx="0" cy="10273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1" idx="0"/>
            <a:endCxn id="42" idx="4"/>
          </p:cNvCxnSpPr>
          <p:nvPr/>
        </p:nvCxnSpPr>
        <p:spPr>
          <a:xfrm flipV="1">
            <a:off x="3124200" y="5314294"/>
            <a:ext cx="0" cy="6096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016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/>
          <p:nvPr/>
        </p:nvCxnSpPr>
        <p:spPr>
          <a:xfrm>
            <a:off x="1333500" y="2096808"/>
            <a:ext cx="0" cy="426589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2000" y="5791200"/>
            <a:ext cx="1295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Components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19400" y="4556063"/>
            <a:ext cx="9448800" cy="841375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Olivia Orchestrator Server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61089" y="2640228"/>
            <a:ext cx="1371600" cy="1295400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Answer Store Application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6600" y="2590800"/>
            <a:ext cx="1371600" cy="1295400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Analytics &amp; Insights Application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3251200"/>
            <a:ext cx="914400" cy="914400"/>
          </a:xfrm>
          <a:prstGeom prst="ellipse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Apps </a:t>
            </a:r>
            <a:r>
              <a:rPr lang="fr-FR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Node.Js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6471" y="6172200"/>
            <a:ext cx="1371600" cy="1295400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Conversation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75399" y="6362700"/>
            <a:ext cx="914400" cy="914400"/>
          </a:xfrm>
          <a:prstGeom prst="ellipse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WDC Service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6600" y="6172200"/>
            <a:ext cx="1371600" cy="1295400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ElephantSQL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(PostgreSQL)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09" y="1743731"/>
            <a:ext cx="314325" cy="2571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08871" y="1295400"/>
            <a:ext cx="990600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End-User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6297" y="2158306"/>
            <a:ext cx="761999" cy="306740"/>
          </a:xfrm>
          <a:prstGeom prst="rect">
            <a:avLst/>
          </a:prstGeom>
          <a:solidFill>
            <a:srgbClr val="9B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Inputs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393" y="1750611"/>
            <a:ext cx="314325" cy="2571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910519" y="1302280"/>
            <a:ext cx="1284072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Authoring User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552556" y="2111090"/>
            <a:ext cx="0" cy="4953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20001" y="2110003"/>
            <a:ext cx="761999" cy="306740"/>
          </a:xfrm>
          <a:prstGeom prst="rect">
            <a:avLst/>
          </a:prstGeom>
          <a:solidFill>
            <a:srgbClr val="9B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Articles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861" y="2115719"/>
            <a:ext cx="342900" cy="3524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550" y="3060357"/>
            <a:ext cx="342900" cy="352425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649200" y="3454606"/>
            <a:ext cx="1371600" cy="306740"/>
          </a:xfrm>
          <a:prstGeom prst="rect">
            <a:avLst/>
          </a:prstGeom>
          <a:solidFill>
            <a:srgbClr val="9B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KPI / Training Files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>
            <a:stCxn id="7" idx="3"/>
            <a:endCxn id="60" idx="1"/>
          </p:cNvCxnSpPr>
          <p:nvPr/>
        </p:nvCxnSpPr>
        <p:spPr>
          <a:xfrm flipV="1">
            <a:off x="12268200" y="3236570"/>
            <a:ext cx="895350" cy="193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908" y="1705302"/>
            <a:ext cx="314325" cy="25717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10929034" y="1256971"/>
            <a:ext cx="1284072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Analyst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1571071" y="2061662"/>
            <a:ext cx="0" cy="49941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7" idx="2"/>
            <a:endCxn id="3" idx="0"/>
          </p:cNvCxnSpPr>
          <p:nvPr/>
        </p:nvCxnSpPr>
        <p:spPr>
          <a:xfrm rot="5400000">
            <a:off x="9228169" y="2201831"/>
            <a:ext cx="669863" cy="4038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" idx="2"/>
            <a:endCxn id="11" idx="1"/>
          </p:cNvCxnSpPr>
          <p:nvPr/>
        </p:nvCxnSpPr>
        <p:spPr>
          <a:xfrm rot="16200000" flipH="1">
            <a:off x="8508969" y="4432269"/>
            <a:ext cx="1422462" cy="3352800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2"/>
            <a:endCxn id="9" idx="3"/>
          </p:cNvCxnSpPr>
          <p:nvPr/>
        </p:nvCxnSpPr>
        <p:spPr>
          <a:xfrm rot="5400000">
            <a:off x="5174705" y="4450805"/>
            <a:ext cx="1422462" cy="3315729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19400" y="2590800"/>
            <a:ext cx="1371600" cy="1295400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Olivia Conversation Application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50" name="Elbow Connector 49"/>
          <p:cNvCxnSpPr>
            <a:stCxn id="49" idx="2"/>
            <a:endCxn id="3" idx="0"/>
          </p:cNvCxnSpPr>
          <p:nvPr/>
        </p:nvCxnSpPr>
        <p:spPr>
          <a:xfrm rot="16200000" flipH="1">
            <a:off x="5189569" y="2201831"/>
            <a:ext cx="669863" cy="4038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54611" y="3914490"/>
            <a:ext cx="1546" cy="62043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504171" y="2094957"/>
            <a:ext cx="0" cy="49941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46140" y="6425514"/>
            <a:ext cx="2059459" cy="306740"/>
          </a:xfrm>
          <a:prstGeom prst="rect">
            <a:avLst/>
          </a:prstGeom>
          <a:solidFill>
            <a:srgbClr val="9B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Get Conversation Response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57600" y="6917273"/>
            <a:ext cx="2739592" cy="306740"/>
          </a:xfrm>
          <a:prstGeom prst="rect">
            <a:avLst/>
          </a:prstGeom>
          <a:solidFill>
            <a:srgbClr val="9B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Post Conv Logs, Context,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nswer Units…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37733" y="6443657"/>
            <a:ext cx="2059459" cy="306740"/>
          </a:xfrm>
          <a:prstGeom prst="rect">
            <a:avLst/>
          </a:prstGeom>
          <a:solidFill>
            <a:srgbClr val="9B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Get Answer Units, Context…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1745582"/>
            <a:ext cx="314325" cy="25717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38200" y="1297251"/>
            <a:ext cx="990600" cy="356157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End-User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15626" y="2160157"/>
            <a:ext cx="761999" cy="306740"/>
          </a:xfrm>
          <a:prstGeom prst="rect">
            <a:avLst/>
          </a:prstGeom>
          <a:solidFill>
            <a:srgbClr val="9BE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Config.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6112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Components Description: APPs</a:t>
            </a:r>
            <a:endParaRPr lang="en-US" dirty="0"/>
          </a:p>
        </p:txBody>
      </p:sp>
      <p:sp>
        <p:nvSpPr>
          <p:cNvPr id="6" name="Title 20"/>
          <p:cNvSpPr txBox="1">
            <a:spLocks/>
          </p:cNvSpPr>
          <p:nvPr/>
        </p:nvSpPr>
        <p:spPr>
          <a:xfrm>
            <a:off x="6324600" y="3419376"/>
            <a:ext cx="7086599" cy="10125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37572"/>
                </a:solidFill>
                <a:latin typeface="+mj-lt"/>
                <a:cs typeface="Open Sans Light"/>
              </a:rPr>
              <a:t>UI for end-users to ask questions and display related answers.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37572"/>
                </a:solidFill>
                <a:latin typeface="+mj-lt"/>
                <a:cs typeface="Open Sans Light"/>
              </a:rPr>
              <a:t>Binned to: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737572"/>
                </a:solidFill>
                <a:latin typeface="+mj-lt"/>
                <a:cs typeface="Open Sans Light"/>
              </a:rPr>
              <a:t>Orchestrator Server</a:t>
            </a:r>
          </a:p>
        </p:txBody>
      </p:sp>
      <p:sp>
        <p:nvSpPr>
          <p:cNvPr id="8" name="Title 20"/>
          <p:cNvSpPr txBox="1">
            <a:spLocks/>
          </p:cNvSpPr>
          <p:nvPr/>
        </p:nvSpPr>
        <p:spPr>
          <a:xfrm>
            <a:off x="6324600" y="4876800"/>
            <a:ext cx="7086599" cy="9925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37572"/>
                </a:solidFill>
                <a:latin typeface="+mj-lt"/>
                <a:cs typeface="Open Sans Light"/>
              </a:rPr>
              <a:t>UI for authoring-users to store and manage document (answers) contents.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37572"/>
                </a:solidFill>
                <a:latin typeface="+mj-lt"/>
                <a:cs typeface="Open Sans Light"/>
              </a:rPr>
              <a:t>Binned to: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737572"/>
                </a:solidFill>
                <a:latin typeface="+mj-lt"/>
                <a:ea typeface="+mj-ea"/>
                <a:cs typeface="Open Sans Light"/>
              </a:rPr>
              <a:t>Orchestrator Server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81400" y="2133600"/>
            <a:ext cx="0" cy="450707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itle 20"/>
          <p:cNvSpPr txBox="1">
            <a:spLocks/>
          </p:cNvSpPr>
          <p:nvPr/>
        </p:nvSpPr>
        <p:spPr>
          <a:xfrm>
            <a:off x="6334124" y="6324600"/>
            <a:ext cx="7086599" cy="13126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37572"/>
                </a:solidFill>
                <a:latin typeface="+mj-lt"/>
                <a:cs typeface="Open Sans Light"/>
              </a:rPr>
              <a:t>UI for analysts to retrieve statistics, training files for Watson, KPI, and analytic material to enhance both content and user experience.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737572"/>
                </a:solidFill>
                <a:latin typeface="+mj-lt"/>
                <a:cs typeface="Open Sans Light"/>
              </a:rPr>
              <a:t>Binned to: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rgbClr val="737572"/>
                </a:solidFill>
                <a:latin typeface="+mj-lt"/>
                <a:cs typeface="Open Sans Light"/>
              </a:rPr>
              <a:t>Orchestrator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3924" y="6387923"/>
            <a:ext cx="1371600" cy="1025842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Analytics &amp; Insights Application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3924" y="4917758"/>
            <a:ext cx="1371600" cy="1025842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Answer Store Application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3469958"/>
            <a:ext cx="1371600" cy="1025842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Conversation Application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42916" y="3694956"/>
            <a:ext cx="1268125" cy="1268125"/>
          </a:xfrm>
          <a:prstGeom prst="ellipse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Apps</a:t>
            </a:r>
            <a:b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Node.Js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itle 20"/>
          <p:cNvSpPr txBox="1">
            <a:spLocks/>
          </p:cNvSpPr>
          <p:nvPr/>
        </p:nvSpPr>
        <p:spPr>
          <a:xfrm>
            <a:off x="6334124" y="1351407"/>
            <a:ext cx="7086599" cy="17727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37572"/>
                </a:solidFill>
                <a:latin typeface="+mj-lt"/>
                <a:cs typeface="Open Sans Light"/>
              </a:rPr>
              <a:t>Manage and Secure the communication between apps and WDC services by: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 smtClean="0">
                <a:solidFill>
                  <a:srgbClr val="737572"/>
                </a:solidFill>
                <a:latin typeface="+mj-lt"/>
                <a:cs typeface="Open Sans Light"/>
              </a:rPr>
              <a:t>Storing conversation logs and context for KPI purposes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 smtClean="0">
                <a:solidFill>
                  <a:srgbClr val="737572"/>
                </a:solidFill>
                <a:latin typeface="+mj-lt"/>
                <a:cs typeface="Open Sans Light"/>
              </a:rPr>
              <a:t>Storing and Customizing responses with the Answer Store content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737572"/>
                </a:solidFill>
                <a:latin typeface="+mj-lt"/>
                <a:cs typeface="Open Sans Light"/>
              </a:rPr>
              <a:t>Binned to: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 smtClean="0">
                <a:solidFill>
                  <a:srgbClr val="737572"/>
                </a:solidFill>
                <a:latin typeface="+mj-lt"/>
                <a:cs typeface="Open Sans Light"/>
              </a:rPr>
              <a:t>Conversation, Answer Store, Analytics &amp; Insights Apps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 smtClean="0">
                <a:solidFill>
                  <a:srgbClr val="737572"/>
                </a:solidFill>
                <a:latin typeface="+mj-lt"/>
                <a:cs typeface="Open Sans Light"/>
              </a:rPr>
              <a:t>Conversation, ElephantSQL Services</a:t>
            </a:r>
            <a:endParaRPr lang="en-GB" sz="1300" dirty="0">
              <a:solidFill>
                <a:srgbClr val="737572"/>
              </a:solidFill>
              <a:latin typeface="+mj-lt"/>
              <a:cs typeface="Open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3924" y="1438176"/>
            <a:ext cx="1371600" cy="1025842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Orchestrator Server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056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Components Description: Services</a:t>
            </a:r>
            <a:endParaRPr lang="en-US" dirty="0"/>
          </a:p>
        </p:txBody>
      </p:sp>
      <p:sp>
        <p:nvSpPr>
          <p:cNvPr id="6" name="Title 20"/>
          <p:cNvSpPr txBox="1">
            <a:spLocks/>
          </p:cNvSpPr>
          <p:nvPr/>
        </p:nvSpPr>
        <p:spPr>
          <a:xfrm>
            <a:off x="6390274" y="2209800"/>
            <a:ext cx="5052257" cy="15327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Open Sans Light"/>
              </a:rPr>
              <a:t>Input: User question.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Open Sans Light"/>
              </a:rPr>
              <a:t>Output: Identified Intents and responses.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Open Sans Light"/>
              </a:rPr>
              <a:t>Process: 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Analyses user’s input to identify a response {intent, entities}.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Sends the identified response back to the Application.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80100" y="2133600"/>
            <a:ext cx="0" cy="450707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itle 20"/>
          <p:cNvSpPr txBox="1">
            <a:spLocks/>
          </p:cNvSpPr>
          <p:nvPr/>
        </p:nvSpPr>
        <p:spPr>
          <a:xfrm>
            <a:off x="6371226" y="4672736"/>
            <a:ext cx="6366706" cy="2032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Open Sans Light"/>
              </a:rPr>
              <a:t>Input: Conversation Logs, context, answer units…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Open Sans Light"/>
              </a:rPr>
              <a:t>Output: History of </a:t>
            </a:r>
          </a:p>
          <a:p>
            <a:pPr marL="285750" indent="-285750" algn="l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Open Sans Light"/>
              </a:rPr>
              <a:t>Process: 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Stores the users conversation history and context</a:t>
            </a:r>
            <a:endParaRPr lang="en-GB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Open Sans Light"/>
            </a:endParaRP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Stores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received documents  (from the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Answer Store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) and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answer units.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Send back the context for each user to the Conversation Service.</a:t>
            </a:r>
          </a:p>
          <a:p>
            <a:pPr marL="938213" lvl="1" indent="-28575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Open Sans Light"/>
              </a:rPr>
              <a:t>Send logged conversation and feedback to the KPI app.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28206" y="2300441"/>
            <a:ext cx="1371600" cy="1295400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Conversation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24400" y="4688399"/>
            <a:ext cx="1371600" cy="1295400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ElephantSQL</a:t>
            </a:r>
          </a:p>
        </p:txBody>
      </p:sp>
      <p:sp>
        <p:nvSpPr>
          <p:cNvPr id="27" name="Oval 26"/>
          <p:cNvSpPr/>
          <p:nvPr/>
        </p:nvSpPr>
        <p:spPr>
          <a:xfrm>
            <a:off x="1042916" y="3694956"/>
            <a:ext cx="1268125" cy="1268125"/>
          </a:xfrm>
          <a:prstGeom prst="ellipse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WDC Services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245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Design </a:t>
            </a:r>
            <a:r>
              <a:rPr lang="en-US" dirty="0"/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5529" y="4691624"/>
            <a:ext cx="7580871" cy="841375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Orchestrator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5060" y="6017879"/>
            <a:ext cx="1371600" cy="1295400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WDC Services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3" name="Elbow Connector 42"/>
          <p:cNvCxnSpPr>
            <a:stCxn id="3" idx="2"/>
            <a:endCxn id="9" idx="3"/>
          </p:cNvCxnSpPr>
          <p:nvPr/>
        </p:nvCxnSpPr>
        <p:spPr>
          <a:xfrm rot="5400000">
            <a:off x="3920023" y="5079637"/>
            <a:ext cx="1132580" cy="2039305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916930" y="1528301"/>
            <a:ext cx="1371600" cy="1289604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App* Server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86200" y="6277413"/>
            <a:ext cx="1455036" cy="306740"/>
          </a:xfrm>
          <a:prstGeom prst="rect">
            <a:avLst/>
          </a:prstGeom>
          <a:solidFill>
            <a:srgbClr val="DFE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Basic Authentication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28800" y="1524000"/>
            <a:ext cx="1371600" cy="1293905"/>
          </a:xfrm>
          <a:prstGeom prst="rect">
            <a:avLst/>
          </a:prstGeom>
          <a:solidFill>
            <a:srgbClr val="FFE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Apps* UI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>
            <a:stCxn id="49" idx="1"/>
            <a:endCxn id="53" idx="3"/>
          </p:cNvCxnSpPr>
          <p:nvPr/>
        </p:nvCxnSpPr>
        <p:spPr>
          <a:xfrm flipH="1" flipV="1">
            <a:off x="3200400" y="2170953"/>
            <a:ext cx="1716530" cy="21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483547" y="1767433"/>
            <a:ext cx="1126524" cy="306740"/>
          </a:xfrm>
          <a:prstGeom prst="rect">
            <a:avLst/>
          </a:prstGeom>
          <a:solidFill>
            <a:srgbClr val="DFE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Basic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Auth.*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80456" y="2276001"/>
            <a:ext cx="1124465" cy="306740"/>
          </a:xfrm>
          <a:prstGeom prst="rect">
            <a:avLst/>
          </a:prstGeom>
          <a:solidFill>
            <a:srgbClr val="DFE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Store Cookie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 rot="16200000">
            <a:off x="4568417" y="3661184"/>
            <a:ext cx="1304505" cy="382938"/>
          </a:xfrm>
          <a:prstGeom prst="rect">
            <a:avLst/>
          </a:prstGeom>
          <a:solidFill>
            <a:srgbClr val="DFE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Authentication Request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562600" y="2817905"/>
            <a:ext cx="0" cy="187156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6414724" y="3592190"/>
            <a:ext cx="1304503" cy="520923"/>
          </a:xfrm>
          <a:prstGeom prst="rect">
            <a:avLst/>
          </a:prstGeom>
          <a:solidFill>
            <a:srgbClr val="DFE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Auth_Toekn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JWT*)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338486" y="3182246"/>
            <a:ext cx="457200" cy="306740"/>
          </a:xfrm>
          <a:prstGeom prst="rect">
            <a:avLst/>
          </a:prstGeom>
          <a:solidFill>
            <a:srgbClr val="DFE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830697" y="3181209"/>
            <a:ext cx="209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Communication over SSL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10338486" y="4806956"/>
            <a:ext cx="1304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/>
              <a:t>*</a:t>
            </a:r>
            <a:r>
              <a:rPr lang="en-US" sz="1400" dirty="0" smtClean="0"/>
              <a:t>Other Apps* :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11596076" y="4807149"/>
            <a:ext cx="2217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Chatbot, Answer Store &amp; Insights Applications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10287000" y="4041133"/>
            <a:ext cx="76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400" b="1" dirty="0" smtClean="0"/>
              <a:t>*</a:t>
            </a:r>
            <a:r>
              <a:rPr lang="fr-FR" sz="1400" dirty="0" smtClean="0"/>
              <a:t>JWT :</a:t>
            </a:r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11068113" y="4041326"/>
            <a:ext cx="2570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JSON Web Token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>
            <a:off x="10301617" y="5572587"/>
            <a:ext cx="12753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400" b="1" dirty="0" smtClean="0"/>
              <a:t>*</a:t>
            </a:r>
            <a:r>
              <a:rPr lang="fr-FR" sz="1400" dirty="0" smtClean="0"/>
              <a:t>Basic Auth. :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11596076" y="5572780"/>
            <a:ext cx="2217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Access Control, not allowing CORS</a:t>
            </a:r>
            <a:endParaRPr lang="en-US" sz="1400" dirty="0"/>
          </a:p>
        </p:txBody>
      </p:sp>
      <p:cxnSp>
        <p:nvCxnSpPr>
          <p:cNvPr id="28" name="Elbow Connector 27"/>
          <p:cNvCxnSpPr>
            <a:endCxn id="49" idx="3"/>
          </p:cNvCxnSpPr>
          <p:nvPr/>
        </p:nvCxnSpPr>
        <p:spPr>
          <a:xfrm rot="16200000" flipV="1">
            <a:off x="5214106" y="3247527"/>
            <a:ext cx="2516370" cy="367522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9031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533400" y="685800"/>
            <a:ext cx="13792200" cy="457200"/>
          </a:xfrm>
          <a:prstGeom prst="rect">
            <a:avLst/>
          </a:prstGeom>
        </p:spPr>
        <p:txBody>
          <a:bodyPr lIns="146304" tIns="73152" rIns="146304" bIns="73152"/>
          <a:lstStyle>
            <a:lvl1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2400" kern="1200" dirty="0" smtClean="0">
                <a:solidFill>
                  <a:srgbClr val="838383"/>
                </a:solidFill>
                <a:latin typeface="Avenir Book"/>
                <a:ea typeface="MS PGothic" panose="020B0600070205080204" pitchFamily="34" charset="-128"/>
                <a:cs typeface="Avenir Book"/>
              </a:defRPr>
            </a:lvl1pPr>
            <a:lvl2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1304925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 Ligh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6pPr>
            <a:lvl7pPr marL="9144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7pPr>
            <a:lvl8pPr marL="13716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8pPr>
            <a:lvl9pPr marL="1828800" algn="l" defTabSz="130492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606060"/>
                </a:solidFill>
                <a:latin typeface="Calibri Light" pitchFamily="34" charset="0"/>
              </a:defRPr>
            </a:lvl9pPr>
          </a:lstStyle>
          <a:p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32892"/>
            <a:ext cx="381000" cy="34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397258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User Input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329543" y="3475412"/>
            <a:ext cx="1182565" cy="854075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Input Analysis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5" idx="1"/>
          </p:cNvCxnSpPr>
          <p:nvPr/>
        </p:nvCxnSpPr>
        <p:spPr>
          <a:xfrm flipV="1">
            <a:off x="914400" y="3902450"/>
            <a:ext cx="1415143" cy="5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22" idx="1"/>
          </p:cNvCxnSpPr>
          <p:nvPr/>
        </p:nvCxnSpPr>
        <p:spPr>
          <a:xfrm>
            <a:off x="3512108" y="3902450"/>
            <a:ext cx="14408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3533118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Confidence Trigger : </a:t>
            </a:r>
            <a:r>
              <a:rPr lang="fr-FR" sz="1400" dirty="0" smtClean="0"/>
              <a:t>Medium</a:t>
            </a:r>
            <a:br>
              <a:rPr lang="fr-FR" sz="1400" dirty="0" smtClean="0"/>
            </a:br>
            <a:r>
              <a:rPr lang="fr-FR" sz="1400" dirty="0" smtClean="0">
                <a:solidFill>
                  <a:srgbClr val="C00000"/>
                </a:solidFill>
              </a:rPr>
              <a:t>0,4 &lt; x &lt; 0,7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498651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Confidence Trigger : </a:t>
            </a:r>
            <a:r>
              <a:rPr lang="fr-FR" sz="1400" dirty="0" smtClean="0"/>
              <a:t>High</a:t>
            </a:r>
            <a:br>
              <a:rPr lang="fr-FR" sz="1400" dirty="0" smtClean="0"/>
            </a:br>
            <a:r>
              <a:rPr lang="fr-FR" sz="1400" dirty="0" smtClean="0">
                <a:solidFill>
                  <a:srgbClr val="C00000"/>
                </a:solidFill>
              </a:rPr>
              <a:t>x &gt; 0,7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22098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Confidence Trigger : Low</a:t>
            </a:r>
            <a:br>
              <a:rPr lang="fr-FR" sz="1400" dirty="0" smtClean="0"/>
            </a:br>
            <a:r>
              <a:rPr lang="fr-FR" sz="1400" dirty="0" smtClean="0">
                <a:solidFill>
                  <a:srgbClr val="C00000"/>
                </a:solidFill>
              </a:rPr>
              <a:t>x &lt; 0,4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Elbow Connector 9"/>
          <p:cNvCxnSpPr>
            <a:stCxn id="5" idx="3"/>
            <a:endCxn id="25" idx="1"/>
          </p:cNvCxnSpPr>
          <p:nvPr/>
        </p:nvCxnSpPr>
        <p:spPr>
          <a:xfrm flipV="1">
            <a:off x="3512108" y="2579132"/>
            <a:ext cx="1440892" cy="1323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24" idx="1"/>
          </p:cNvCxnSpPr>
          <p:nvPr/>
        </p:nvCxnSpPr>
        <p:spPr>
          <a:xfrm>
            <a:off x="3512108" y="3902450"/>
            <a:ext cx="1440892" cy="1453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04663" y="5087945"/>
            <a:ext cx="1182565" cy="528026"/>
          </a:xfrm>
          <a:prstGeom prst="rect">
            <a:avLst/>
          </a:prstGeom>
          <a:solidFill>
            <a:srgbClr val="C7F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Response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stCxn id="24" idx="3"/>
            <a:endCxn id="35" idx="1"/>
          </p:cNvCxnSpPr>
          <p:nvPr/>
        </p:nvCxnSpPr>
        <p:spPr>
          <a:xfrm flipV="1">
            <a:off x="6400800" y="5351958"/>
            <a:ext cx="903863" cy="3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3640839"/>
            <a:ext cx="160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Top Two Returned Intents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22" idx="3"/>
            <a:endCxn id="40" idx="1"/>
          </p:cNvCxnSpPr>
          <p:nvPr/>
        </p:nvCxnSpPr>
        <p:spPr>
          <a:xfrm flipV="1">
            <a:off x="6400800" y="3902449"/>
            <a:ext cx="6858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847" y="6346059"/>
            <a:ext cx="381000" cy="3492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338687" y="4982626"/>
            <a:ext cx="1143000" cy="738664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b="1"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Prompt for Feedback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99603" y="6680575"/>
            <a:ext cx="1182565" cy="528026"/>
          </a:xfrm>
          <a:prstGeom prst="rect">
            <a:avLst/>
          </a:prstGeom>
          <a:solidFill>
            <a:srgbClr val="C7F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End of Process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02195" y="2209800"/>
            <a:ext cx="1608573" cy="738664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Disambiguation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Process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25" idx="3"/>
            <a:endCxn id="48" idx="1"/>
          </p:cNvCxnSpPr>
          <p:nvPr/>
        </p:nvCxnSpPr>
        <p:spPr>
          <a:xfrm>
            <a:off x="6400800" y="2579132"/>
            <a:ext cx="7013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901423" y="4164059"/>
            <a:ext cx="5059" cy="92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3"/>
            <a:endCxn id="46" idx="1"/>
          </p:cNvCxnSpPr>
          <p:nvPr/>
        </p:nvCxnSpPr>
        <p:spPr>
          <a:xfrm>
            <a:off x="8487228" y="5351958"/>
            <a:ext cx="8514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67816" y="6360794"/>
            <a:ext cx="804287" cy="3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Positive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46" idx="2"/>
            <a:endCxn id="47" idx="3"/>
          </p:cNvCxnSpPr>
          <p:nvPr/>
        </p:nvCxnSpPr>
        <p:spPr>
          <a:xfrm rot="5400000">
            <a:off x="8584529" y="5618930"/>
            <a:ext cx="1223298" cy="1428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85" y="5507125"/>
            <a:ext cx="381000" cy="34925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2233554" y="5521860"/>
            <a:ext cx="94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Negative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630425" y="3533117"/>
            <a:ext cx="1143000" cy="738664"/>
          </a:xfrm>
          <a:prstGeom prst="rect">
            <a:avLst/>
          </a:prstGeom>
          <a:solidFill>
            <a:srgbClr val="FCF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b="1"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Live Chat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46" idx="3"/>
            <a:endCxn id="80" idx="2"/>
          </p:cNvCxnSpPr>
          <p:nvPr/>
        </p:nvCxnSpPr>
        <p:spPr>
          <a:xfrm flipV="1">
            <a:off x="10481687" y="4271781"/>
            <a:ext cx="1720238" cy="1080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888252" y="2971800"/>
            <a:ext cx="2425" cy="682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32" idx="0"/>
          </p:cNvCxnSpPr>
          <p:nvPr/>
        </p:nvCxnSpPr>
        <p:spPr>
          <a:xfrm rot="16200000" flipH="1" flipV="1">
            <a:off x="3553645" y="-619945"/>
            <a:ext cx="1523092" cy="7182582"/>
          </a:xfrm>
          <a:prstGeom prst="bentConnector3">
            <a:avLst>
              <a:gd name="adj1" fmla="val -245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354134" y="2362200"/>
            <a:ext cx="0" cy="4201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049000" y="1981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Upcoming feature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05875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Data Base </a:t>
            </a:r>
            <a:r>
              <a:rPr lang="en-US" dirty="0"/>
              <a:t>E-R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383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1"/>
  <p:tag name="ARTICULATE_PROJECT_OPEN" val="0"/>
</p:tagLst>
</file>

<file path=ppt/theme/theme1.xml><?xml version="1.0" encoding="utf-8"?>
<a:theme xmlns:a="http://schemas.openxmlformats.org/drawingml/2006/main" name="1_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alue Map A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39531</TotalTime>
  <Words>786</Words>
  <Application>Microsoft Office PowerPoint</Application>
  <PresentationFormat>Custom</PresentationFormat>
  <Paragraphs>304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ＭＳ Ｐゴシック</vt:lpstr>
      <vt:lpstr>Arial</vt:lpstr>
      <vt:lpstr>Avenir Book</vt:lpstr>
      <vt:lpstr>Calibri</vt:lpstr>
      <vt:lpstr>Calibri Light</vt:lpstr>
      <vt:lpstr>Open Sans Light</vt:lpstr>
      <vt:lpstr>ヒラギノ角ゴ Pro W3</vt:lpstr>
      <vt:lpstr>1_Office Theme</vt:lpstr>
      <vt:lpstr>IBM Watson – Olivia Architecture v2.1 </vt:lpstr>
      <vt:lpstr>PowerPoint Presentation</vt:lpstr>
      <vt:lpstr>System context</vt:lpstr>
      <vt:lpstr>Architecture Components Overview</vt:lpstr>
      <vt:lpstr>Architecture Components Description: APPs</vt:lpstr>
      <vt:lpstr>Architecture Components Description: Services</vt:lpstr>
      <vt:lpstr>Security Design Overview</vt:lpstr>
      <vt:lpstr>PowerPoint Presentation</vt:lpstr>
      <vt:lpstr>PowerPoint Presentation</vt:lpstr>
      <vt:lpstr>PowerPoint Presentation</vt:lpstr>
      <vt:lpstr>PowerPoint Presentation</vt:lpstr>
      <vt:lpstr>Tables description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Ayoub El Bouchtili</cp:lastModifiedBy>
  <cp:revision>1801</cp:revision>
  <cp:lastPrinted>2016-11-24T16:41:38Z</cp:lastPrinted>
  <dcterms:created xsi:type="dcterms:W3CDTF">2015-07-31T16:21:38Z</dcterms:created>
  <dcterms:modified xsi:type="dcterms:W3CDTF">2017-02-11T09:48:37Z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8BB8841E-4238-4DE0-8286-F045C8B09CEB</vt:lpwstr>
  </property>
  <property fmtid="{D5CDD505-2E9C-101B-9397-08002B2CF9AE}" pid="3" name="ArticulatePath">
    <vt:lpwstr>Watson Overview for T&amp;T</vt:lpwstr>
  </property>
</Properties>
</file>