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8" r:id="rId2"/>
    <p:sldId id="327" r:id="rId3"/>
    <p:sldId id="328" r:id="rId4"/>
    <p:sldId id="329" r:id="rId5"/>
    <p:sldId id="330" r:id="rId6"/>
    <p:sldId id="362" r:id="rId7"/>
    <p:sldId id="358" r:id="rId8"/>
    <p:sldId id="361" r:id="rId9"/>
    <p:sldId id="359" r:id="rId10"/>
    <p:sldId id="388" r:id="rId11"/>
    <p:sldId id="389" r:id="rId12"/>
    <p:sldId id="369" r:id="rId13"/>
    <p:sldId id="370" r:id="rId14"/>
    <p:sldId id="371" r:id="rId15"/>
    <p:sldId id="372" r:id="rId16"/>
    <p:sldId id="373" r:id="rId17"/>
    <p:sldId id="390" r:id="rId18"/>
    <p:sldId id="375" r:id="rId19"/>
    <p:sldId id="391" r:id="rId20"/>
    <p:sldId id="39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70C0"/>
    <a:srgbClr val="FFE6CC"/>
    <a:srgbClr val="DAE7FB"/>
    <a:srgbClr val="BE0000"/>
    <a:srgbClr val="0C77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84568" autoAdjust="0"/>
  </p:normalViewPr>
  <p:slideViewPr>
    <p:cSldViewPr snapToGrid="0">
      <p:cViewPr varScale="1">
        <p:scale>
          <a:sx n="65" d="100"/>
          <a:sy n="65" d="100"/>
        </p:scale>
        <p:origin x="1122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1DECB0-F330-4BC6-8C1D-7C75579671AD}" type="datetimeFigureOut">
              <a:rPr lang="zh-TW" altLang="en-US" smtClean="0"/>
              <a:t>2023/4/18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54DCE-2B96-4CDA-8614-992200F898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3627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54DCE-2B96-4CDA-8614-992200F8988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2391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54DCE-2B96-4CDA-8614-992200F8988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6763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54DCE-2B96-4CDA-8614-992200F8988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2281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54DCE-2B96-4CDA-8614-992200F89889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5027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3" name="圓角矩形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463B-6A2E-4895-AE88-B0460F94BA61}" type="datetime1">
              <a:rPr lang="zh-TW" altLang="en-US" smtClean="0"/>
              <a:t>2023/4/18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矩形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矩形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684957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94F38-121F-4F5A-A8A6-64D6FCC835F3}" type="datetime1">
              <a:rPr lang="zh-TW" altLang="en-US" smtClean="0"/>
              <a:t>2023/4/18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9765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9B9D7-747F-4692-A449-778117ED6CA7}" type="datetime1">
              <a:rPr lang="zh-TW" altLang="en-US" smtClean="0"/>
              <a:t>2023/4/18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2997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239349" y="1310904"/>
            <a:ext cx="11809312" cy="1470025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rgbClr val="003399"/>
                </a:solidFill>
                <a:effectLst/>
                <a:latin typeface="+mj-lt"/>
                <a:cs typeface="Times New Roman" pitchFamily="18" charset="0"/>
              </a:defRPr>
            </a:lvl1pPr>
          </a:lstStyle>
          <a:p>
            <a:r>
              <a:rPr lang="en-US" altLang="zh-TW" dirty="0"/>
              <a:t>PRESENTATION NAME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3130219" y="2924944"/>
            <a:ext cx="5654080" cy="64807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Times" pitchFamily="18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/>
              <a:t>author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E0B3C-FA54-4ADD-96EF-2C6EC913B95C}" type="datetime1">
              <a:rPr lang="zh-TW" altLang="en-US" smtClean="0"/>
              <a:t>2023/4/18</a:t>
            </a:fld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3" hasCustomPrompt="1"/>
          </p:nvPr>
        </p:nvSpPr>
        <p:spPr>
          <a:xfrm>
            <a:off x="985079" y="188640"/>
            <a:ext cx="10391508" cy="432048"/>
          </a:xfrm>
        </p:spPr>
        <p:txBody>
          <a:bodyPr>
            <a:normAutofit/>
          </a:bodyPr>
          <a:lstStyle>
            <a:lvl1pPr marL="0" indent="0">
              <a:buNone/>
              <a:defRPr lang="en-US" altLang="zh-TW" sz="1800" b="0" i="0" u="none" strike="noStrike" kern="1200" baseline="0" smtClean="0">
                <a:solidFill>
                  <a:schemeClr val="tx1"/>
                </a:solidFill>
                <a:effectLst/>
                <a:latin typeface="Times" pitchFamily="18" charset="0"/>
                <a:cs typeface="Times New Roman" pitchFamily="18" charset="0"/>
              </a:defRPr>
            </a:lvl1pPr>
          </a:lstStyle>
          <a:p>
            <a:r>
              <a:rPr lang="en-US" altLang="zh-TW" sz="1800" dirty="0">
                <a:latin typeface="Times New Roman" pitchFamily="18" charset="0"/>
                <a:cs typeface="Times New Roman" pitchFamily="18" charset="0"/>
              </a:rPr>
              <a:t>Title</a:t>
            </a:r>
            <a:endParaRPr lang="zh-TW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文字版面配置區 17"/>
          <p:cNvSpPr>
            <a:spLocks noGrp="1"/>
          </p:cNvSpPr>
          <p:nvPr>
            <p:ph type="body" sz="quarter" idx="14" hasCustomPrompt="1"/>
          </p:nvPr>
        </p:nvSpPr>
        <p:spPr>
          <a:xfrm>
            <a:off x="3887756" y="4149081"/>
            <a:ext cx="4032449" cy="72072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Times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 altLang="zh-TW" dirty="0"/>
              <a:t>Time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3314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96000" y="274638"/>
            <a:ext cx="10800000" cy="1143000"/>
          </a:xfrm>
        </p:spPr>
        <p:txBody>
          <a:bodyPr>
            <a:normAutofit/>
          </a:bodyPr>
          <a:lstStyle>
            <a:lvl1pPr>
              <a:defRPr sz="4800" b="1">
                <a:solidFill>
                  <a:srgbClr val="0070C0"/>
                </a:solidFill>
                <a:latin typeface="Calibri" panose="020F0502020204030204" pitchFamily="34" charset="0"/>
                <a:cs typeface="Times New Roman" pitchFamily="18" charset="0"/>
              </a:defRPr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7924800" y="6191250"/>
            <a:ext cx="3302000" cy="476250"/>
          </a:xfrm>
        </p:spPr>
        <p:txBody>
          <a:bodyPr/>
          <a:lstStyle/>
          <a:p>
            <a:fld id="{50DB23B9-7681-4E73-AD9D-880A5440F673}" type="datetime1">
              <a:rPr lang="zh-TW" altLang="en-US" smtClean="0"/>
              <a:t>2023/4/18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5283200" cy="457200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 hasCustomPrompt="1"/>
          </p:nvPr>
        </p:nvSpPr>
        <p:spPr>
          <a:xfrm>
            <a:off x="696000" y="1447800"/>
            <a:ext cx="10800000" cy="4572000"/>
          </a:xfrm>
        </p:spPr>
        <p:txBody>
          <a:bodyPr vert="horz">
            <a:normAutofit/>
          </a:bodyPr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  <a:cs typeface="Times New Roman" pitchFamily="18" charset="0"/>
              </a:defRPr>
            </a:lvl1pPr>
            <a:lvl2pPr>
              <a:defRPr sz="2400" baseline="0">
                <a:latin typeface="Calibri" panose="020F0502020204030204" pitchFamily="34" charset="0"/>
                <a:ea typeface="微軟正黑體" panose="020B0604030504040204" pitchFamily="34" charset="-120"/>
                <a:cs typeface="Times New Roman" pitchFamily="18" charset="0"/>
              </a:defRPr>
            </a:lvl2pPr>
            <a:lvl3pPr>
              <a:defRPr sz="20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>
              <a:defRPr sz="20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>
              <a:defRPr sz="20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239349" y="628339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EB15A18E-AA88-43ED-A605-D4009C1A63FA}" type="slidenum">
              <a:rPr lang="zh-TW" altLang="en-US" sz="1800" smtClean="0"/>
              <a:pPr/>
              <a:t>‹#›</a:t>
            </a:fld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619499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0" name="圓角矩形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dirty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DAFD-8F0A-404D-81FB-17C3407BF488}" type="datetime1">
              <a:rPr lang="zh-TW" altLang="en-US" smtClean="0"/>
              <a:t>2023/4/18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矩形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矩形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9516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7831A-0651-4C45-A5D5-1A26B0AB06E5}" type="datetime1">
              <a:rPr lang="zh-TW" altLang="en-US" smtClean="0"/>
              <a:t>2023/4/18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75418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48786-0E4C-47EA-AC9E-EA731507A06D}" type="datetime1">
              <a:rPr lang="zh-TW" altLang="en-US" smtClean="0"/>
              <a:t>2023/4/18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352339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67952-B965-4D09-8E86-15FA0D506585}" type="datetime1">
              <a:rPr lang="zh-TW" altLang="en-US" smtClean="0"/>
              <a:t>2023/4/18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6429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9FD9E-09FC-48E7-8ADC-E4C2E957C4FB}" type="datetime1">
              <a:rPr lang="zh-TW" altLang="en-US" smtClean="0"/>
              <a:t>2023/4/18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018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9" name="圓角矩形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33A4-2665-4B69-A5DC-8FCBE431627A}" type="datetime1">
              <a:rPr lang="zh-TW" altLang="en-US" smtClean="0"/>
              <a:t>2023/4/18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70968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392FE-DE96-47AA-9239-CD196987B051}" type="datetime1">
              <a:rPr lang="zh-TW" altLang="en-US" smtClean="0"/>
              <a:t>2023/4/18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矩形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矩形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15034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8" name="圓角矩形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 dirty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/>
              <a:t>第二層</a:t>
            </a:r>
          </a:p>
          <a:p>
            <a:pPr lvl="2" eaLnBrk="1" latinLnBrk="0" hangingPunct="1"/>
            <a:r>
              <a:rPr kumimoji="0" lang="zh-TW" altLang="en-US" dirty="0"/>
              <a:t>第三層</a:t>
            </a:r>
          </a:p>
          <a:p>
            <a:pPr lvl="3" eaLnBrk="1" latinLnBrk="0" hangingPunct="1"/>
            <a:r>
              <a:rPr kumimoji="0" lang="zh-TW" altLang="en-US" dirty="0"/>
              <a:t>第四層</a:t>
            </a:r>
          </a:p>
          <a:p>
            <a:pPr lvl="4" eaLnBrk="1" latinLnBrk="0" hangingPunct="1"/>
            <a:r>
              <a:rPr kumimoji="0" lang="zh-TW" altLang="en-US" dirty="0"/>
              <a:t>第五層</a:t>
            </a:r>
            <a:endParaRPr kumimoji="0" lang="en-US" dirty="0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FF19DB1-11A0-463A-B2AA-DBDC8C4B4B55}" type="datetime1">
              <a:rPr lang="zh-TW" altLang="en-US" smtClean="0"/>
              <a:t>2023/4/18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7257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b="1" kern="1200">
          <a:solidFill>
            <a:srgbClr val="0070C0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>
            <a:spLocks/>
          </p:cNvSpPr>
          <p:nvPr/>
        </p:nvSpPr>
        <p:spPr>
          <a:xfrm>
            <a:off x="-283361" y="1670944"/>
            <a:ext cx="12758722" cy="183006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b="1" kern="1200">
                <a:solidFill>
                  <a:srgbClr val="0070C0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algn="ctr" defTabSz="914400"/>
            <a:r>
              <a:rPr lang="en-US" altLang="zh-TW" sz="4800" dirty="0"/>
              <a:t>NYCU DLP</a:t>
            </a:r>
          </a:p>
          <a:p>
            <a:pPr algn="ctr" defTabSz="914400"/>
            <a:r>
              <a:rPr lang="en-US" altLang="zh-TW" sz="4800" dirty="0" smtClean="0"/>
              <a:t>Lab5 </a:t>
            </a:r>
            <a:r>
              <a:rPr lang="en-US" altLang="zh-TW" sz="4800" dirty="0"/>
              <a:t>- </a:t>
            </a:r>
            <a:r>
              <a:rPr lang="en-US" altLang="zh-TW" dirty="0"/>
              <a:t>Conditional VAE for Video Prediction</a:t>
            </a:r>
            <a:endParaRPr lang="en-US" altLang="zh-TW" sz="4800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3611722" y="5576341"/>
            <a:ext cx="4896544" cy="483457"/>
          </a:xfrm>
          <a:prstGeom prst="rect">
            <a:avLst/>
          </a:prstGeom>
        </p:spPr>
        <p:txBody>
          <a:bodyPr anchor="b">
            <a:normAutofit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buNone/>
            </a:pPr>
            <a:r>
              <a:rPr lang="en-US" altLang="zh-TW" dirty="0" smtClean="0">
                <a:cs typeface="Calibri" panose="020F0502020204030204" pitchFamily="34" charset="0"/>
              </a:rPr>
              <a:t>April 25, 2023</a:t>
            </a:r>
            <a:endParaRPr lang="en-US" altLang="zh-TW" dirty="0">
              <a:cs typeface="Calibri" panose="020F0502020204030204" pitchFamily="34" charset="0"/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02CAAC7-6489-4704-82B3-41528C6E8755}"/>
              </a:ext>
            </a:extLst>
          </p:cNvPr>
          <p:cNvSpPr txBox="1">
            <a:spLocks/>
          </p:cNvSpPr>
          <p:nvPr/>
        </p:nvSpPr>
        <p:spPr>
          <a:xfrm>
            <a:off x="3647728" y="4070278"/>
            <a:ext cx="4896544" cy="936792"/>
          </a:xfrm>
          <a:prstGeom prst="rect">
            <a:avLst/>
          </a:prstGeom>
        </p:spPr>
        <p:txBody>
          <a:bodyPr anchor="b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</a:rPr>
              <a:t>謝宏笙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</a:t>
            </a:r>
            <a:r>
              <a:rPr lang="en-US" altLang="zh-TW" dirty="0" smtClean="0"/>
              <a:t>Description - Dataset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/>
              <a:t>We use </a:t>
            </a:r>
            <a:r>
              <a:rPr lang="en-US" altLang="zh-TW" dirty="0" err="1"/>
              <a:t>bair</a:t>
            </a:r>
            <a:r>
              <a:rPr lang="en-US" altLang="zh-TW" dirty="0"/>
              <a:t> robot pushing small dataset to train </a:t>
            </a:r>
            <a:r>
              <a:rPr lang="en-US" altLang="zh-TW" dirty="0" smtClean="0"/>
              <a:t>CVAE</a:t>
            </a:r>
          </a:p>
          <a:p>
            <a:pPr lvl="1">
              <a:lnSpc>
                <a:spcPct val="150000"/>
              </a:lnSpc>
            </a:pPr>
            <a:r>
              <a:rPr lang="en-US" altLang="zh-TW" sz="2800" dirty="0"/>
              <a:t>This data set contains roughly 44,000 sequences of robot pushing motions, and each sequence include 30 frames</a:t>
            </a:r>
            <a:endParaRPr lang="zh-TW" altLang="en-US" sz="2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4230330"/>
            <a:ext cx="1789470" cy="178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44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Description </a:t>
            </a:r>
            <a:r>
              <a:rPr lang="en-US" altLang="zh-TW" dirty="0" smtClean="0"/>
              <a:t>– Get dataset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For </a:t>
            </a:r>
            <a:r>
              <a:rPr lang="en-US" altLang="zh-TW" dirty="0" smtClean="0"/>
              <a:t>Linux</a:t>
            </a:r>
            <a:endParaRPr lang="en-US" altLang="zh-TW" dirty="0"/>
          </a:p>
          <a:p>
            <a:pPr lvl="1"/>
            <a:r>
              <a:rPr lang="en-US" altLang="zh-TW" dirty="0" smtClean="0"/>
              <a:t>Please refer to the pdf file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en-US" altLang="zh-TW" dirty="0" smtClean="0"/>
              <a:t>For Windows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Click the following link and download it: https://reurl.cc/lvvZxq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9781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3FB311-73A0-4057-8CD7-8BE29B40F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Description – Other details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D41717-1FAF-48A9-8424-A8056BBB67B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/>
              <a:t>Adopt </a:t>
            </a:r>
            <a:r>
              <a:rPr lang="en-US" altLang="zh-TW" dirty="0" smtClean="0"/>
              <a:t>PSNR to evaluate the perceptual quality.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Provide in the sample (</a:t>
            </a:r>
            <a:r>
              <a:rPr lang="en-US" altLang="zh-TW" dirty="0" err="1" smtClean="0"/>
              <a:t>finn_eval_seq</a:t>
            </a:r>
            <a:r>
              <a:rPr lang="en-US" altLang="zh-TW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Given two past frame to prediction next ten frames (average PSNR)</a:t>
            </a:r>
            <a:endParaRPr lang="en-US" altLang="zh-TW" dirty="0"/>
          </a:p>
          <a:p>
            <a:pPr>
              <a:lnSpc>
                <a:spcPct val="150000"/>
              </a:lnSpc>
            </a:pP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5856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FCF71E-6C2E-40BD-A658-90DD151F2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Description – Requirements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1085A0-607E-4F63-ACF9-FF235DD3B07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95999" y="1447800"/>
            <a:ext cx="11327835" cy="4572000"/>
          </a:xfrm>
        </p:spPr>
        <p:txBody>
          <a:bodyPr/>
          <a:lstStyle/>
          <a:p>
            <a:r>
              <a:rPr lang="en-US" altLang="zh-TW" dirty="0"/>
              <a:t>Modify encoder, decoder, and training functions</a:t>
            </a:r>
          </a:p>
          <a:p>
            <a:r>
              <a:rPr lang="en-US" altLang="zh-TW" dirty="0"/>
              <a:t>Implement </a:t>
            </a:r>
            <a:r>
              <a:rPr lang="en-US" altLang="zh-TW" dirty="0" err="1" smtClean="0"/>
              <a:t>dataloader</a:t>
            </a:r>
            <a:r>
              <a:rPr lang="en-US" altLang="zh-TW" dirty="0"/>
              <a:t>, and reparameterization trick.</a:t>
            </a:r>
          </a:p>
          <a:p>
            <a:r>
              <a:rPr lang="en-US" altLang="zh-TW" dirty="0"/>
              <a:t>Adopt teacher-forcing and KL loss annealing in your training processing. </a:t>
            </a:r>
          </a:p>
          <a:p>
            <a:r>
              <a:rPr lang="en-US" altLang="zh-TW" dirty="0"/>
              <a:t>Plot the losses, </a:t>
            </a:r>
            <a:r>
              <a:rPr lang="en-US" altLang="zh-TW" dirty="0" smtClean="0"/>
              <a:t>average PSNR </a:t>
            </a:r>
            <a:r>
              <a:rPr lang="en-US" altLang="zh-TW" dirty="0"/>
              <a:t>and ratios</a:t>
            </a:r>
            <a:r>
              <a:rPr lang="en-US" altLang="zh-TW" dirty="0" smtClean="0"/>
              <a:t>. 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Google Shape;141;p7" descr="畫面剪輯">
            <a:extLst>
              <a:ext uri="{FF2B5EF4-FFF2-40B4-BE49-F238E27FC236}">
                <a16:creationId xmlns:a16="http://schemas.microsoft.com/office/drawing/2014/main" id="{0F84971D-A9F6-49B5-801A-298FC215366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05993" y="3464719"/>
            <a:ext cx="5623696" cy="32631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2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3B4732-177C-4EEC-9DD3-2913B6F87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Description – Requirements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F07C0D-A669-4DAE-A82A-B68D30707A0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Make videos or gif </a:t>
            </a:r>
            <a:r>
              <a:rPr lang="en-US" altLang="zh-TW" dirty="0" smtClean="0"/>
              <a:t>images </a:t>
            </a:r>
            <a:r>
              <a:rPr lang="en-US" altLang="zh-TW" dirty="0"/>
              <a:t>for test result </a:t>
            </a:r>
            <a:r>
              <a:rPr lang="en-US" altLang="zh-TW" dirty="0" smtClean="0"/>
              <a:t>(</a:t>
            </a:r>
            <a:r>
              <a:rPr lang="en-US" altLang="zh-TW" dirty="0" smtClean="0">
                <a:solidFill>
                  <a:srgbClr val="FF0000"/>
                </a:solidFill>
              </a:rPr>
              <a:t>select </a:t>
            </a:r>
            <a:r>
              <a:rPr lang="en-US" altLang="zh-TW" dirty="0">
                <a:solidFill>
                  <a:srgbClr val="FF0000"/>
                </a:solidFill>
              </a:rPr>
              <a:t>one sequence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/>
              <a:t>Output the prediction at each time </a:t>
            </a:r>
            <a:r>
              <a:rPr lang="en-US" altLang="zh-TW" dirty="0" smtClean="0"/>
              <a:t>step 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</a:rPr>
              <a:t>select one sequence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56" y="4778684"/>
            <a:ext cx="10058400" cy="86006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206" y="2243136"/>
            <a:ext cx="5569452" cy="135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28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4CA5A4-CA57-41F5-B30E-C18B63221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Description – Hints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082427-22FB-4737-89FE-F9F7DF8DE19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TW" b="1" dirty="0" smtClean="0">
                <a:solidFill>
                  <a:srgbClr val="FF0000"/>
                </a:solidFill>
              </a:rPr>
              <a:t>Warning:</a:t>
            </a:r>
            <a:r>
              <a:rPr lang="en-US" altLang="zh-TW" dirty="0" smtClean="0"/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You need to do the lab as early as possible </a:t>
            </a:r>
            <a:r>
              <a:rPr lang="en-US" altLang="zh-TW" dirty="0" smtClean="0"/>
              <a:t>because you may take more than two days to train the model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/>
              <a:t>Model weights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Strongly recommend you save your model weights during </a:t>
            </a:r>
            <a:r>
              <a:rPr lang="en-US" altLang="zh-TW" dirty="0" smtClean="0"/>
              <a:t>training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/>
              <a:t>Teacher forcing ratio and KL weight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Influential to the performance of model 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You can first set your KL weight to 0 to see whether your model works.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732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AD78DC-88E8-4A67-8206-56EAD6388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Scoring Criteria - Report </a:t>
            </a:r>
            <a:r>
              <a:rPr lang="en-US" altLang="zh-TW" dirty="0" smtClean="0"/>
              <a:t>(60</a:t>
            </a:r>
            <a:r>
              <a:rPr lang="en-US" altLang="zh-TW" dirty="0"/>
              <a:t>%)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67036A-63EF-42F6-9574-CC8FA4C1B9B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96000" y="1447800"/>
            <a:ext cx="11327834" cy="5410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/>
              <a:t>Introduction(5%)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Derivation of </a:t>
            </a:r>
            <a:r>
              <a:rPr lang="en-US" altLang="zh-TW" dirty="0" smtClean="0"/>
              <a:t>CVAE(10%)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 smtClean="0"/>
              <a:t>Implementation </a:t>
            </a:r>
            <a:r>
              <a:rPr lang="en-US" altLang="zh-TW" dirty="0"/>
              <a:t>details(15%) 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Describe how you implement your model. (e.g. </a:t>
            </a:r>
            <a:r>
              <a:rPr lang="en-US" altLang="zh-TW" dirty="0" err="1"/>
              <a:t>dataloader</a:t>
            </a:r>
            <a:r>
              <a:rPr lang="en-US" altLang="zh-TW" dirty="0"/>
              <a:t>, encoder, decoder, </a:t>
            </a:r>
            <a:r>
              <a:rPr lang="en-US" altLang="zh-TW" dirty="0" err="1"/>
              <a:t>etc</a:t>
            </a:r>
            <a:r>
              <a:rPr lang="en-US" altLang="zh-TW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Describe the teacher forcing (including main idea, benefits and drawbacks)            </a:t>
            </a:r>
            <a:r>
              <a:rPr lang="en-US" altLang="zh-TW" dirty="0" smtClean="0">
                <a:solidFill>
                  <a:srgbClr val="FF0000"/>
                </a:solidFill>
              </a:rPr>
              <a:t>Notice: You must prove that you use previous predicted frame to predict next frame,  i.e. teacher forcing ratio = 0 when testing </a:t>
            </a:r>
            <a:r>
              <a:rPr lang="en-US" altLang="zh-TW" dirty="0">
                <a:solidFill>
                  <a:srgbClr val="FF0000"/>
                </a:solidFill>
              </a:rPr>
              <a:t>(paste/screenshot your code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29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Scoring Criteria - Report (60%)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TW" dirty="0"/>
              <a:t>Results and discussion(30</a:t>
            </a:r>
            <a:r>
              <a:rPr lang="en-US" altLang="zh-TW" dirty="0" smtClean="0"/>
              <a:t>%)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Show your results of video </a:t>
            </a:r>
            <a:r>
              <a:rPr lang="en-US" altLang="zh-TW" dirty="0" smtClean="0"/>
              <a:t>prediction</a:t>
            </a:r>
          </a:p>
          <a:p>
            <a:pPr lvl="2">
              <a:lnSpc>
                <a:spcPct val="150000"/>
              </a:lnSpc>
              <a:buClr>
                <a:schemeClr val="accent2">
                  <a:lumMod val="60000"/>
                  <a:lumOff val="40000"/>
                </a:schemeClr>
              </a:buClr>
            </a:pPr>
            <a:r>
              <a:rPr lang="en-US" altLang="zh-TW" sz="2400" dirty="0" smtClean="0"/>
              <a:t>Make </a:t>
            </a:r>
            <a:r>
              <a:rPr lang="en-US" altLang="zh-TW" sz="2400" dirty="0"/>
              <a:t>videos or gif images for test </a:t>
            </a:r>
            <a:r>
              <a:rPr lang="en-US" altLang="zh-TW" sz="2400" dirty="0" smtClean="0"/>
              <a:t>result (5%)</a:t>
            </a:r>
          </a:p>
          <a:p>
            <a:pPr lvl="2">
              <a:lnSpc>
                <a:spcPct val="150000"/>
              </a:lnSpc>
              <a:buClr>
                <a:schemeClr val="accent2">
                  <a:lumMod val="60000"/>
                  <a:lumOff val="40000"/>
                </a:schemeClr>
              </a:buClr>
            </a:pPr>
            <a:r>
              <a:rPr lang="en-US" altLang="zh-TW" sz="2400" dirty="0"/>
              <a:t>Output the prediction at each time step </a:t>
            </a:r>
            <a:r>
              <a:rPr lang="en-US" altLang="zh-TW" sz="2400" dirty="0" smtClean="0"/>
              <a:t> (5%)</a:t>
            </a:r>
            <a:endParaRPr lang="en-US" altLang="zh-TW" sz="2400" dirty="0"/>
          </a:p>
          <a:p>
            <a:pPr lvl="1">
              <a:lnSpc>
                <a:spcPct val="150000"/>
              </a:lnSpc>
            </a:pPr>
            <a:r>
              <a:rPr lang="en-US" altLang="zh-TW" dirty="0"/>
              <a:t>Plot the losses, average PSNR and </a:t>
            </a:r>
            <a:r>
              <a:rPr lang="en-US" altLang="zh-TW" dirty="0" smtClean="0"/>
              <a:t>ratios. </a:t>
            </a:r>
            <a:r>
              <a:rPr lang="en-US" altLang="zh-TW" dirty="0"/>
              <a:t>(5%)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Discuss the results according to your settings. (15%)</a:t>
            </a:r>
            <a:br>
              <a:rPr lang="en-US" altLang="zh-TW" dirty="0"/>
            </a:br>
            <a:r>
              <a:rPr lang="en-US" altLang="zh-TW" dirty="0">
                <a:solidFill>
                  <a:srgbClr val="FF0000"/>
                </a:solidFill>
              </a:rPr>
              <a:t>Notice: This part mainly focuses on your discussion, if you simply just paste your results, you will get a low score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9065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45F5BE-0F47-466B-8B8A-F8BEE9DF5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Scoring Criteria - Demo(50%)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F016A7-5B08-4EB4-918E-BE119465EFD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96000" y="1447800"/>
            <a:ext cx="10800000" cy="4879428"/>
          </a:xfrm>
        </p:spPr>
        <p:txBody>
          <a:bodyPr>
            <a:normAutofit/>
          </a:bodyPr>
          <a:lstStyle/>
          <a:p>
            <a:r>
              <a:rPr lang="en-US" altLang="zh-TW" dirty="0"/>
              <a:t>Capability of video prediction.(</a:t>
            </a:r>
            <a:r>
              <a:rPr lang="en-US" altLang="zh-TW" dirty="0" smtClean="0"/>
              <a:t>20%)</a:t>
            </a:r>
          </a:p>
          <a:p>
            <a:pPr lvl="1"/>
            <a:r>
              <a:rPr lang="en-US" altLang="zh-TW" dirty="0"/>
              <a:t>Your model should </a:t>
            </a:r>
            <a:r>
              <a:rPr lang="en-US" altLang="zh-TW" dirty="0" smtClean="0"/>
              <a:t>use </a:t>
            </a:r>
            <a:r>
              <a:rPr lang="en-US" altLang="zh-TW" dirty="0"/>
              <a:t>two past frames to predict the next ten </a:t>
            </a:r>
            <a:r>
              <a:rPr lang="en-US" altLang="zh-TW" dirty="0" smtClean="0"/>
              <a:t>frames  </a:t>
            </a:r>
          </a:p>
          <a:p>
            <a:pPr lvl="1"/>
            <a:r>
              <a:rPr lang="en-US" altLang="zh-TW" dirty="0" smtClean="0"/>
              <a:t>PSNR &gt;= 25 		---- 	100%</a:t>
            </a:r>
          </a:p>
          <a:p>
            <a:pPr lvl="1"/>
            <a:r>
              <a:rPr lang="en-US" altLang="zh-TW" dirty="0" smtClean="0"/>
              <a:t>25 </a:t>
            </a:r>
            <a:r>
              <a:rPr lang="en-US" altLang="zh-TW" dirty="0"/>
              <a:t>&gt; PSNR &gt;= </a:t>
            </a:r>
            <a:r>
              <a:rPr lang="en-US" altLang="zh-TW" dirty="0" smtClean="0"/>
              <a:t>24 </a:t>
            </a:r>
            <a:r>
              <a:rPr lang="en-US" altLang="zh-TW" dirty="0"/>
              <a:t>		---- 	90%</a:t>
            </a:r>
          </a:p>
          <a:p>
            <a:pPr lvl="1"/>
            <a:r>
              <a:rPr lang="en-US" altLang="zh-TW" dirty="0" smtClean="0"/>
              <a:t>24 </a:t>
            </a:r>
            <a:r>
              <a:rPr lang="en-US" altLang="zh-TW" dirty="0"/>
              <a:t>&gt; PSNR &gt;= </a:t>
            </a:r>
            <a:r>
              <a:rPr lang="en-US" altLang="zh-TW" dirty="0" smtClean="0"/>
              <a:t>23 </a:t>
            </a:r>
            <a:r>
              <a:rPr lang="en-US" altLang="zh-TW" dirty="0"/>
              <a:t>		----	80</a:t>
            </a:r>
            <a:r>
              <a:rPr lang="en-US" altLang="zh-TW" dirty="0" smtClean="0"/>
              <a:t>%</a:t>
            </a:r>
          </a:p>
          <a:p>
            <a:pPr lvl="1"/>
            <a:r>
              <a:rPr lang="en-US" altLang="zh-TW" dirty="0" smtClean="0"/>
              <a:t>23 </a:t>
            </a:r>
            <a:r>
              <a:rPr lang="en-US" altLang="zh-TW" dirty="0"/>
              <a:t>&gt; PSNR &gt;= </a:t>
            </a:r>
            <a:r>
              <a:rPr lang="en-US" altLang="zh-TW" dirty="0" smtClean="0"/>
              <a:t>22 </a:t>
            </a:r>
            <a:r>
              <a:rPr lang="en-US" altLang="zh-TW" dirty="0"/>
              <a:t>		----	</a:t>
            </a:r>
            <a:r>
              <a:rPr lang="en-US" altLang="zh-TW" dirty="0" smtClean="0"/>
              <a:t>70%</a:t>
            </a:r>
          </a:p>
          <a:p>
            <a:pPr lvl="1"/>
            <a:r>
              <a:rPr lang="en-US" altLang="zh-TW" dirty="0" smtClean="0"/>
              <a:t>22 </a:t>
            </a:r>
            <a:r>
              <a:rPr lang="en-US" altLang="zh-TW" dirty="0"/>
              <a:t>&gt; PSNR &gt;= </a:t>
            </a:r>
            <a:r>
              <a:rPr lang="en-US" altLang="zh-TW" dirty="0" smtClean="0"/>
              <a:t>21 </a:t>
            </a:r>
            <a:r>
              <a:rPr lang="en-US" altLang="zh-TW" dirty="0"/>
              <a:t>		----	</a:t>
            </a:r>
            <a:r>
              <a:rPr lang="en-US" altLang="zh-TW" dirty="0" smtClean="0"/>
              <a:t>60%</a:t>
            </a:r>
          </a:p>
          <a:p>
            <a:pPr lvl="1"/>
            <a:r>
              <a:rPr lang="en-US" altLang="zh-TW" dirty="0" smtClean="0"/>
              <a:t>21 </a:t>
            </a:r>
            <a:r>
              <a:rPr lang="en-US" altLang="zh-TW" dirty="0"/>
              <a:t>&gt; PSNR &gt;= </a:t>
            </a:r>
            <a:r>
              <a:rPr lang="en-US" altLang="zh-TW" dirty="0" smtClean="0"/>
              <a:t>20 </a:t>
            </a:r>
            <a:r>
              <a:rPr lang="en-US" altLang="zh-TW" dirty="0"/>
              <a:t>		----	</a:t>
            </a:r>
            <a:r>
              <a:rPr lang="en-US" altLang="zh-TW" dirty="0" smtClean="0"/>
              <a:t>50%</a:t>
            </a:r>
            <a:endParaRPr lang="en-US" altLang="zh-TW" dirty="0"/>
          </a:p>
          <a:p>
            <a:pPr lvl="1"/>
            <a:r>
              <a:rPr lang="en-US" altLang="zh-TW" dirty="0"/>
              <a:t>PSNR &lt; </a:t>
            </a:r>
            <a:r>
              <a:rPr lang="en-US" altLang="zh-TW" dirty="0" smtClean="0"/>
              <a:t>20</a:t>
            </a:r>
            <a:r>
              <a:rPr lang="en-US" altLang="zh-TW" dirty="0"/>
              <a:t>		</a:t>
            </a:r>
            <a:r>
              <a:rPr lang="en-US" altLang="zh-TW" dirty="0" smtClean="0"/>
              <a:t>	---- </a:t>
            </a:r>
            <a:r>
              <a:rPr lang="en-US" altLang="zh-TW" dirty="0"/>
              <a:t>	0%</a:t>
            </a:r>
          </a:p>
          <a:p>
            <a:r>
              <a:rPr lang="en-US" altLang="zh-TW" dirty="0" smtClean="0"/>
              <a:t>Questions </a:t>
            </a:r>
            <a:r>
              <a:rPr lang="en-US" altLang="zh-TW" dirty="0"/>
              <a:t>(20%)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2602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Scoring Criteria </a:t>
            </a:r>
            <a:r>
              <a:rPr lang="en-US" altLang="zh-TW" dirty="0" smtClean="0"/>
              <a:t>– Extra(30</a:t>
            </a:r>
            <a:r>
              <a:rPr lang="en-US" altLang="zh-TW" dirty="0"/>
              <a:t>%)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/>
              <a:t>Implement learned </a:t>
            </a:r>
            <a:r>
              <a:rPr lang="en-US" altLang="zh-TW" dirty="0" smtClean="0"/>
              <a:t>prior(10%)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Implement hierarchical structure(10</a:t>
            </a:r>
            <a:r>
              <a:rPr lang="en-US" altLang="zh-TW" dirty="0" smtClean="0"/>
              <a:t>%)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Implement conditional convolution(10%)</a:t>
            </a:r>
          </a:p>
        </p:txBody>
      </p:sp>
    </p:spTree>
    <p:extLst>
      <p:ext uri="{BB962C8B-B14F-4D97-AF65-F5344CB8AC3E}">
        <p14:creationId xmlns:p14="http://schemas.microsoft.com/office/powerpoint/2010/main" val="2528595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Lab Objective</a:t>
            </a:r>
          </a:p>
          <a:p>
            <a:endParaRPr lang="en-US" altLang="zh-TW" dirty="0"/>
          </a:p>
          <a:p>
            <a:r>
              <a:rPr lang="en-US" altLang="zh-TW" dirty="0"/>
              <a:t>Important Date</a:t>
            </a:r>
          </a:p>
          <a:p>
            <a:endParaRPr lang="en-US" altLang="zh-TW" dirty="0"/>
          </a:p>
          <a:p>
            <a:r>
              <a:rPr lang="en-US" altLang="zh-TW" dirty="0"/>
              <a:t>Lab Description</a:t>
            </a:r>
          </a:p>
          <a:p>
            <a:endParaRPr lang="en-US" altLang="zh-TW" dirty="0"/>
          </a:p>
          <a:p>
            <a:r>
              <a:rPr lang="en-US" altLang="zh-TW" dirty="0"/>
              <a:t>Scoring Criteria</a:t>
            </a:r>
          </a:p>
          <a:p>
            <a:endParaRPr lang="en-US" altLang="zh-TW" dirty="0"/>
          </a:p>
          <a:p>
            <a:r>
              <a:rPr lang="en-US" altLang="zh-TW" dirty="0"/>
              <a:t>Implement Hints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0711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96000" y="1447800"/>
            <a:ext cx="10926882" cy="4572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 err="1"/>
              <a:t>Yoojin</a:t>
            </a:r>
            <a:r>
              <a:rPr lang="en-US" altLang="zh-TW" sz="2000" dirty="0"/>
              <a:t> Choi, Mostafa El-</a:t>
            </a:r>
            <a:r>
              <a:rPr lang="en-US" altLang="zh-TW" sz="2000" dirty="0" err="1"/>
              <a:t>Khamy</a:t>
            </a:r>
            <a:r>
              <a:rPr lang="en-US" altLang="zh-TW" sz="2000" dirty="0"/>
              <a:t>, and </a:t>
            </a:r>
            <a:r>
              <a:rPr lang="en-US" altLang="zh-TW" sz="2000" dirty="0" err="1"/>
              <a:t>Jungwon</a:t>
            </a:r>
            <a:r>
              <a:rPr lang="en-US" altLang="zh-TW" sz="2000" dirty="0"/>
              <a:t> Lee. Variable Rate Deep Image Compression </a:t>
            </a:r>
            <a:r>
              <a:rPr lang="en-US" altLang="zh-TW" sz="2000" dirty="0" smtClean="0"/>
              <a:t>With </a:t>
            </a:r>
            <a:r>
              <a:rPr lang="fr-FR" altLang="zh-TW" sz="2000" dirty="0" smtClean="0"/>
              <a:t>a </a:t>
            </a:r>
            <a:r>
              <a:rPr lang="fr-FR" altLang="zh-TW" sz="2000" dirty="0"/>
              <a:t>Conditional Autoencoder. arXiv e-prints, page arXiv:1909.04802, Sept. 2019</a:t>
            </a:r>
            <a:r>
              <a:rPr lang="fr-FR" altLang="zh-TW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zh-TW" sz="2000" dirty="0"/>
              <a:t>Emily Denton and Rob Fergus. Stochastic video generation with a learned prior. </a:t>
            </a:r>
            <a:r>
              <a:rPr lang="en-US" altLang="zh-TW" sz="2000" dirty="0" err="1" smtClean="0"/>
              <a:t>CoRR</a:t>
            </a:r>
            <a:r>
              <a:rPr lang="en-US" altLang="zh-TW" sz="2000" dirty="0" smtClean="0"/>
              <a:t>, abs/1802.07687</a:t>
            </a:r>
            <a:r>
              <a:rPr lang="en-US" altLang="zh-TW" sz="2000" dirty="0"/>
              <a:t>, 2018</a:t>
            </a:r>
            <a:r>
              <a:rPr lang="en-US" altLang="zh-TW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zh-TW" sz="2000" dirty="0" err="1"/>
              <a:t>Zhihui</a:t>
            </a:r>
            <a:r>
              <a:rPr lang="en-US" altLang="zh-TW" sz="2000" dirty="0"/>
              <a:t> Lin, Chun Yuan, and </a:t>
            </a:r>
            <a:r>
              <a:rPr lang="en-US" altLang="zh-TW" sz="2000" dirty="0" err="1"/>
              <a:t>Maomao</a:t>
            </a:r>
            <a:r>
              <a:rPr lang="en-US" altLang="zh-TW" sz="2000" dirty="0"/>
              <a:t> Li. </a:t>
            </a:r>
            <a:r>
              <a:rPr lang="en-US" altLang="zh-TW" sz="2000" dirty="0" err="1"/>
              <a:t>Haf-svg</a:t>
            </a:r>
            <a:r>
              <a:rPr lang="en-US" altLang="zh-TW" sz="2000" dirty="0"/>
              <a:t>: Hierarchical stochastic video generation </a:t>
            </a:r>
            <a:r>
              <a:rPr lang="en-US" altLang="zh-TW" sz="2000" dirty="0" smtClean="0"/>
              <a:t>with aligned </a:t>
            </a:r>
            <a:r>
              <a:rPr lang="en-US" altLang="zh-TW" sz="2000" dirty="0"/>
              <a:t>features. In Christian </a:t>
            </a:r>
            <a:r>
              <a:rPr lang="en-US" altLang="zh-TW" sz="2000" dirty="0" err="1"/>
              <a:t>Bessiere</a:t>
            </a:r>
            <a:r>
              <a:rPr lang="en-US" altLang="zh-TW" sz="2000" dirty="0"/>
              <a:t>, editor, Proceedings of the Twenty-Ninth International </a:t>
            </a:r>
            <a:r>
              <a:rPr lang="en-US" altLang="zh-TW" sz="2000" dirty="0" smtClean="0"/>
              <a:t>Joint </a:t>
            </a:r>
            <a:r>
              <a:rPr lang="fr-FR" altLang="zh-TW" sz="2000" dirty="0" smtClean="0"/>
              <a:t>Conference </a:t>
            </a:r>
            <a:r>
              <a:rPr lang="fr-FR" altLang="zh-TW" sz="2000" dirty="0"/>
              <a:t>on Artificial Intelligence, IJCAI-20, pages 991–997. International Joint Conferences </a:t>
            </a:r>
            <a:r>
              <a:rPr lang="fr-FR" altLang="zh-TW" sz="2000" dirty="0" smtClean="0"/>
              <a:t>on </a:t>
            </a:r>
            <a:r>
              <a:rPr lang="en-US" altLang="zh-TW" sz="2000" dirty="0" smtClean="0"/>
              <a:t>Artificial </a:t>
            </a:r>
            <a:r>
              <a:rPr lang="en-US" altLang="zh-TW" sz="2000" dirty="0"/>
              <a:t>Intelligence Organization, 7 2020. Main track.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47470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1AB9E2-8716-486D-9DCF-8900C1342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Objective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555DC4-EDA9-4313-A922-921DAFFFF22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96000" y="1447800"/>
            <a:ext cx="10386130" cy="4572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/>
              <a:t>In this lab, you need to implement a conditional </a:t>
            </a:r>
            <a:r>
              <a:rPr lang="en-US" altLang="zh-TW" dirty="0" err="1" smtClean="0"/>
              <a:t>Variational</a:t>
            </a:r>
            <a:r>
              <a:rPr lang="en-US" altLang="zh-TW" dirty="0"/>
              <a:t> </a:t>
            </a:r>
            <a:r>
              <a:rPr lang="en-US" altLang="zh-TW" dirty="0" err="1" smtClean="0"/>
              <a:t>Autoencoder</a:t>
            </a:r>
            <a:r>
              <a:rPr lang="en-US" altLang="zh-TW" dirty="0" smtClean="0"/>
              <a:t> </a:t>
            </a:r>
            <a:r>
              <a:rPr lang="en-US" altLang="zh-TW" dirty="0"/>
              <a:t>(VAE) for </a:t>
            </a:r>
            <a:r>
              <a:rPr lang="en-US" altLang="zh-TW" dirty="0" smtClean="0"/>
              <a:t>video prediction.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 smtClean="0"/>
              <a:t>Example: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969" y="4364831"/>
            <a:ext cx="6424016" cy="155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34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1AB9E2-8716-486D-9DCF-8900C1342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Important Date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555DC4-EDA9-4313-A922-921DAFFFF22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96000" y="1447800"/>
            <a:ext cx="10800000" cy="4920916"/>
          </a:xfrm>
        </p:spPr>
        <p:txBody>
          <a:bodyPr>
            <a:normAutofit/>
          </a:bodyPr>
          <a:lstStyle/>
          <a:p>
            <a:r>
              <a:rPr lang="en-US" altLang="zh-TW" dirty="0"/>
              <a:t>Report Submission Deadline: </a:t>
            </a:r>
            <a:r>
              <a:rPr lang="en-US" altLang="zh-TW" dirty="0" smtClean="0">
                <a:solidFill>
                  <a:srgbClr val="FF0000"/>
                </a:solidFill>
              </a:rPr>
              <a:t>5/16 </a:t>
            </a:r>
            <a:r>
              <a:rPr lang="en-US" altLang="zh-TW" dirty="0">
                <a:solidFill>
                  <a:srgbClr val="FF0000"/>
                </a:solidFill>
              </a:rPr>
              <a:t>(Tue.) </a:t>
            </a:r>
            <a:r>
              <a:rPr lang="en-US" altLang="zh-TW" dirty="0" smtClean="0">
                <a:solidFill>
                  <a:srgbClr val="FF0000"/>
                </a:solidFill>
              </a:rPr>
              <a:t>11:59 </a:t>
            </a:r>
            <a:r>
              <a:rPr lang="en-US" altLang="zh-TW" dirty="0">
                <a:solidFill>
                  <a:srgbClr val="FF0000"/>
                </a:solidFill>
              </a:rPr>
              <a:t>a.m.</a:t>
            </a:r>
          </a:p>
          <a:p>
            <a:endParaRPr lang="en-US" altLang="zh-TW" dirty="0"/>
          </a:p>
          <a:p>
            <a:r>
              <a:rPr lang="en-US" altLang="zh-TW" dirty="0"/>
              <a:t>Demo date: </a:t>
            </a:r>
            <a:r>
              <a:rPr lang="en-US" altLang="zh-TW" dirty="0" smtClean="0">
                <a:solidFill>
                  <a:srgbClr val="FF0000"/>
                </a:solidFill>
              </a:rPr>
              <a:t>5/16 </a:t>
            </a:r>
            <a:r>
              <a:rPr lang="en-US" altLang="zh-TW" dirty="0">
                <a:solidFill>
                  <a:srgbClr val="FF0000"/>
                </a:solidFill>
              </a:rPr>
              <a:t>(Tue.) 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Zip all files into one</a:t>
            </a:r>
            <a:r>
              <a:rPr lang="zh-TW" altLang="en-US" dirty="0"/>
              <a:t> </a:t>
            </a:r>
            <a:r>
              <a:rPr lang="en-US" altLang="zh-TW" dirty="0"/>
              <a:t>file</a:t>
            </a:r>
          </a:p>
          <a:p>
            <a:pPr lvl="1"/>
            <a:r>
              <a:rPr lang="en-US" altLang="zh-TW" dirty="0"/>
              <a:t>Report (.pdf)</a:t>
            </a:r>
          </a:p>
          <a:p>
            <a:pPr lvl="1"/>
            <a:r>
              <a:rPr lang="en-US" altLang="zh-TW" dirty="0"/>
              <a:t>Source code</a:t>
            </a:r>
          </a:p>
          <a:p>
            <a:endParaRPr lang="en-US" altLang="zh-TW" dirty="0"/>
          </a:p>
          <a:p>
            <a:r>
              <a:rPr lang="en-US" altLang="zh-TW" dirty="0"/>
              <a:t>Name it like</a:t>
            </a:r>
            <a:r>
              <a:rPr lang="zh-TW" altLang="en-US" dirty="0"/>
              <a:t>「</a:t>
            </a:r>
            <a:r>
              <a:rPr lang="en-US" altLang="zh-TW" dirty="0" smtClean="0"/>
              <a:t>DLP_LAB5_yourstudentID_name.zip</a:t>
            </a:r>
            <a:r>
              <a:rPr lang="zh-TW" altLang="en-US" dirty="0"/>
              <a:t>」</a:t>
            </a:r>
          </a:p>
          <a:p>
            <a:pPr lvl="1"/>
            <a:r>
              <a:rPr lang="en-US" altLang="zh-TW" dirty="0"/>
              <a:t>ex: </a:t>
            </a:r>
            <a:r>
              <a:rPr lang="zh-TW" altLang="en-US" dirty="0"/>
              <a:t>「</a:t>
            </a:r>
            <a:r>
              <a:rPr lang="en-US" altLang="zh-TW" dirty="0" smtClean="0"/>
              <a:t>DLP_LAB5_310551109_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</a:rPr>
              <a:t>謝宏笙</a:t>
            </a:r>
            <a:r>
              <a:rPr lang="en-US" altLang="zh-TW" dirty="0" smtClean="0"/>
              <a:t>.zip</a:t>
            </a:r>
            <a:r>
              <a:rPr lang="zh-TW" altLang="en-US" dirty="0"/>
              <a:t>」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587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1AB9E2-8716-486D-9DCF-8900C1342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Description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555DC4-EDA9-4313-A922-921DAFFFF22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Variational</a:t>
            </a:r>
            <a:r>
              <a:rPr lang="en-US" altLang="zh-TW" dirty="0"/>
              <a:t> </a:t>
            </a:r>
            <a:r>
              <a:rPr lang="en-US" altLang="zh-TW" dirty="0" err="1" smtClean="0"/>
              <a:t>Autoencoder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err="1"/>
              <a:t>Reparameterization</a:t>
            </a:r>
            <a:r>
              <a:rPr lang="en-US" altLang="zh-TW" dirty="0"/>
              <a:t> Trick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 smtClean="0"/>
              <a:t>Overall architecture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KL Cost Annealing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Dataset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6439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FB5E68-1094-46B5-A12F-37C740AC3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Description - VAE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3CBF01-AB42-456C-AD8A-B0E298FA439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E2E9FA0-08FB-4C91-944A-C6E9A5784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5655" y="1585270"/>
            <a:ext cx="7338060" cy="188023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95C277E-9BB8-4C5A-8F8C-E84D7C4F08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9115" y="3849695"/>
            <a:ext cx="7429500" cy="284607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28B24FF3-A977-4ECB-A070-EED1C3019AD1}"/>
              </a:ext>
            </a:extLst>
          </p:cNvPr>
          <p:cNvSpPr txBox="1"/>
          <p:nvPr/>
        </p:nvSpPr>
        <p:spPr>
          <a:xfrm>
            <a:off x="1576245" y="2082720"/>
            <a:ext cx="108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AE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B5C98EA-EFC4-498A-B8AD-43EA4F4B4A20}"/>
              </a:ext>
            </a:extLst>
          </p:cNvPr>
          <p:cNvSpPr txBox="1"/>
          <p:nvPr/>
        </p:nvSpPr>
        <p:spPr>
          <a:xfrm>
            <a:off x="1576245" y="4912669"/>
            <a:ext cx="108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VAE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57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EBEF6B-D097-4441-8064-644E26D84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Lab Description – Reparameterization Trick</a:t>
            </a:r>
            <a:endParaRPr lang="zh-TW" altLang="en-US" sz="44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8DC988-DF9A-4A5E-809B-09C3D3DC815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96000" y="1447800"/>
            <a:ext cx="10800000" cy="5499538"/>
          </a:xfrm>
        </p:spPr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Log variance</a:t>
            </a:r>
          </a:p>
          <a:p>
            <a:pPr lvl="1"/>
            <a:r>
              <a:rPr lang="en-US" altLang="zh-TW" dirty="0"/>
              <a:t>Output should be log variance (not variance)</a:t>
            </a: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8E2F66D-A75E-45E5-BA21-1994B191F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343" y="1417638"/>
            <a:ext cx="4389120" cy="3943350"/>
          </a:xfrm>
          <a:prstGeom prst="rect">
            <a:avLst/>
          </a:prstGeom>
        </p:spPr>
      </p:pic>
      <p:pic>
        <p:nvPicPr>
          <p:cNvPr id="6" name="Google Shape;204;p7">
            <a:extLst>
              <a:ext uri="{FF2B5EF4-FFF2-40B4-BE49-F238E27FC236}">
                <a16:creationId xmlns:a16="http://schemas.microsoft.com/office/drawing/2014/main" id="{8188BC1F-A92A-4099-92EC-8D193747BFD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52463" y="2925604"/>
            <a:ext cx="6049604" cy="9274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392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FB5E68-1094-46B5-A12F-37C740AC3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Description </a:t>
            </a:r>
            <a:r>
              <a:rPr lang="en-US" altLang="zh-TW" dirty="0" smtClean="0"/>
              <a:t>– Overall architecture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3CBF01-AB42-456C-AD8A-B0E298FA439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633" y="1860344"/>
            <a:ext cx="3600450" cy="42957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928" y="1458224"/>
            <a:ext cx="4449097" cy="469789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516804" y="6233653"/>
            <a:ext cx="22373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(a) Training procedure</a:t>
            </a:r>
            <a:endParaRPr lang="zh-TW" altLang="en-US" sz="20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293545" y="6232289"/>
            <a:ext cx="24935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(b) generating procedure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0762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EBEF6B-D097-4441-8064-644E26D84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Description - KL Cost Annealing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8DC988-DF9A-4A5E-809B-09C3D3DC815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Initially set your KL weight to 0</a:t>
            </a:r>
          </a:p>
          <a:p>
            <a:r>
              <a:rPr lang="en-US" altLang="zh-TW" dirty="0"/>
              <a:t>Maximum value is 1</a:t>
            </a:r>
          </a:p>
          <a:p>
            <a:endParaRPr lang="zh-TW" altLang="en-US" dirty="0"/>
          </a:p>
        </p:txBody>
      </p:sp>
      <p:pic>
        <p:nvPicPr>
          <p:cNvPr id="4" name="Google Shape;221;p9">
            <a:extLst>
              <a:ext uri="{FF2B5EF4-FFF2-40B4-BE49-F238E27FC236}">
                <a16:creationId xmlns:a16="http://schemas.microsoft.com/office/drawing/2014/main" id="{BCB37EE1-7FFF-4453-998F-D9414037881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05280" y="2595732"/>
            <a:ext cx="5581440" cy="38930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32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公正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10544</TotalTime>
  <Words>685</Words>
  <Application>Microsoft Office PowerPoint</Application>
  <PresentationFormat>寬螢幕</PresentationFormat>
  <Paragraphs>136</Paragraphs>
  <Slides>20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30" baseType="lpstr">
      <vt:lpstr>微軟正黑體</vt:lpstr>
      <vt:lpstr>新細明體</vt:lpstr>
      <vt:lpstr>標楷體</vt:lpstr>
      <vt:lpstr>Calibri</vt:lpstr>
      <vt:lpstr>Franklin Gothic Book</vt:lpstr>
      <vt:lpstr>Perpetua</vt:lpstr>
      <vt:lpstr>Times</vt:lpstr>
      <vt:lpstr>Times New Roman</vt:lpstr>
      <vt:lpstr>Wingdings 2</vt:lpstr>
      <vt:lpstr>公正</vt:lpstr>
      <vt:lpstr>PowerPoint 簡報</vt:lpstr>
      <vt:lpstr>Outline</vt:lpstr>
      <vt:lpstr>Lab Objective</vt:lpstr>
      <vt:lpstr>Important Date</vt:lpstr>
      <vt:lpstr>Lab Description</vt:lpstr>
      <vt:lpstr>Lab Description - VAE</vt:lpstr>
      <vt:lpstr>Lab Description – Reparameterization Trick</vt:lpstr>
      <vt:lpstr>Lab Description – Overall architecture</vt:lpstr>
      <vt:lpstr>Lab Description - KL Cost Annealing</vt:lpstr>
      <vt:lpstr>Lab Description - Dataset</vt:lpstr>
      <vt:lpstr>Lab Description – Get dataset</vt:lpstr>
      <vt:lpstr>Lab Description – Other details</vt:lpstr>
      <vt:lpstr>Lab Description – Requirements</vt:lpstr>
      <vt:lpstr>Lab Description – Requirements</vt:lpstr>
      <vt:lpstr>Lab Description – Hints</vt:lpstr>
      <vt:lpstr>Scoring Criteria - Report (60%) </vt:lpstr>
      <vt:lpstr>Scoring Criteria - Report (60%) </vt:lpstr>
      <vt:lpstr>Scoring Criteria - Demo(50%) </vt:lpstr>
      <vt:lpstr>Scoring Criteria – Extra(30%) 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Hong Sheng</cp:lastModifiedBy>
  <cp:revision>349</cp:revision>
  <dcterms:created xsi:type="dcterms:W3CDTF">2020-12-24T02:37:04Z</dcterms:created>
  <dcterms:modified xsi:type="dcterms:W3CDTF">2023-04-18T07:24:28Z</dcterms:modified>
</cp:coreProperties>
</file>