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8" r:id="rId3"/>
    <p:sldId id="274" r:id="rId4"/>
    <p:sldId id="261" r:id="rId5"/>
    <p:sldId id="269" r:id="rId6"/>
    <p:sldId id="277" r:id="rId7"/>
    <p:sldId id="275" r:id="rId8"/>
    <p:sldId id="26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DCE-530C-4B6F-9BF5-0241AC034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9E7B-70BD-4E1F-87AC-5236ED61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D0B5-A329-4C6B-968F-DACE2846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9A57-CFB8-4E86-8207-619F91E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5FA5-476B-46AB-9B9D-0EF260BA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D8-AA09-4651-910C-B2820E90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3857-E733-4A57-929E-114619DC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DB44-E74F-4091-9278-8817EB78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854F-4193-4629-848E-F57785F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D4EF-1C57-44DB-BEAC-D7BCF789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6A9FB-7384-4DFC-B9CB-44E6DDEF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9F5F-9B09-45DF-963F-813E3ED23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C18D-3F2D-4CB4-BBBF-646C45E9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E487-02E7-4269-82B8-89C3F761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DFD3-3937-4568-AE8B-6F03C2D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B23A-2056-4397-A02F-B51F5821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1A9-EA67-4BF4-AC61-EF5A7114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2C26-273A-4175-A187-9A0A6E1C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8714-6EF5-4681-AB32-67E9AC23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ECDF-2B56-4E29-B615-0CF6EDD1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C808-24FB-41FA-8ACD-1A661063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C5C85-9D2E-4D8A-A532-13990B26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58D6-3876-4B69-8026-08670BD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127-819F-4AF3-AABD-7639DF8F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92D9-0CD4-4092-8F20-4285CD6C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6992-03A9-4A8D-B96F-407CDC30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AFF5-46A3-44FC-9324-A8172FE1E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43F8A-47EE-486F-AB1C-FC3965793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093D-58FB-4407-A409-2D2D2EC5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728A-CC21-4BF5-BDE4-6A74097A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4152-7B13-49C1-89CA-078AE45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51A8-7792-493E-8832-D8FABAC6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5FA1-ED98-44E1-92DC-81CCB91E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4352-5F97-41FE-85C6-20491F691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FCF4D-2040-4EC8-BAC1-DDB6DA73F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44B7-AE48-41BF-8E66-7D8B8830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491F5-E429-4E82-B722-4EE52D2B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A9B67-454F-4774-A0E5-346ECDC9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EFCE6-CE6A-427E-A5CB-72332B2D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6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2F4F-5988-4B8F-87E8-760AB84D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B6859-BEE8-4E1E-A432-DC9DDF4B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613B1-380F-4CE7-87AA-772E87D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2C7D7-AE80-4598-9334-CAEDE9A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BA547-286F-49EF-915A-F89E5578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E9F7A-A040-45EB-92E5-4810A149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86D01-D05B-4691-9E69-F441A0F6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1B76-9FE5-45F8-945B-B998E4CB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5E59-E31A-4397-8794-08CC6683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7657-4384-43C3-88A7-4800C9761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536D-5F00-4FD0-B72C-EA66127A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D87F-C145-4327-A133-3004B74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B77B-8D65-4F8C-95D6-FFF58368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7F24-C1A1-4AAA-9731-1E2C7D15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70E9A-95F4-4C1C-8CE8-A6D919729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3B12-97A6-4102-B785-A1943A0B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9E58A-A0F5-46D3-922B-37325E4F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5736-CC25-403C-A7A5-DD4B05A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FB1D-F4A2-42A6-AE28-AA65478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38E6-B9AA-47D9-895B-AE973CA0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FCE4-4B47-421D-BB79-8D1B8DBF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E620-7BA8-4D4E-AFD8-5E5E8A1B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0CE8-5B84-4729-AE6A-3BC458EF605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041-AE25-4B72-9116-097BCFE32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619A-72D0-4E93-BDA7-507AB91C1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hungmoj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chungmoj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4EA3-3862-483F-943C-DDF053EB3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AC5D-9C93-447A-9C2E-B3979E4F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7093" y="724707"/>
            <a:ext cx="6564573" cy="60247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59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who and what is around you; communicate with them; and earn tokens from the location targeting advertisers.</a:t>
            </a:r>
          </a:p>
          <a:p>
            <a:pPr algn="l"/>
            <a:endParaRPr lang="en-US" sz="5900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personal virtual bulletin board for locations.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 who and what is around you at anyplace and connect with them.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9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HyperLocal</a:t>
            </a:r>
            <a:r>
              <a:rPr lang="en-US" sz="59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Location marketing and awarding tokens to users.</a:t>
            </a:r>
          </a:p>
          <a:p>
            <a:pPr algn="l"/>
            <a:endParaRPr lang="en-US" sz="59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Chung 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chungmojo@gmail.com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Santa Clara.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Sept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6C8AF-6AA8-4D5C-8F04-374A5B73A7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194" y="1289525"/>
            <a:ext cx="4708478" cy="3900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76AC0-59E9-4020-BABC-77A7F82F307C}"/>
              </a:ext>
            </a:extLst>
          </p:cNvPr>
          <p:cNvSpPr txBox="1"/>
          <p:nvPr/>
        </p:nvSpPr>
        <p:spPr>
          <a:xfrm>
            <a:off x="4503761" y="4770715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38880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B34A-0B81-4612-A5EC-23B3F7E5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Technologies/Skills needed for the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77A7-A5CB-4BEB-A944-16ED810F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11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Blockchain and protocol implementation</a:t>
            </a:r>
          </a:p>
          <a:p>
            <a:pPr>
              <a:buFontTx/>
              <a:buChar char="-"/>
            </a:pPr>
            <a:r>
              <a:rPr lang="en-US" sz="2400" dirty="0"/>
              <a:t>Front application, i.e. one of: native, or hybrid or web application. </a:t>
            </a:r>
          </a:p>
          <a:p>
            <a:pPr>
              <a:buFontTx/>
              <a:buChar char="-"/>
            </a:pPr>
            <a:r>
              <a:rPr lang="en-US" sz="2400" dirty="0"/>
              <a:t>Google Map and Places API; or another map/geo. </a:t>
            </a:r>
          </a:p>
          <a:p>
            <a:pPr>
              <a:buFontTx/>
              <a:buChar char="-"/>
            </a:pPr>
            <a:r>
              <a:rPr lang="en-US" sz="2400" dirty="0"/>
              <a:t>AR: To overlay images on the live streaming scene at the location. </a:t>
            </a:r>
          </a:p>
          <a:p>
            <a:pPr>
              <a:buFontTx/>
              <a:buChar char="-"/>
            </a:pPr>
            <a:r>
              <a:rPr lang="en-US" sz="2400" dirty="0"/>
              <a:t>Backend. 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Founder is Michael Chung. </a:t>
            </a:r>
          </a:p>
          <a:p>
            <a:pPr marL="0" indent="0">
              <a:buNone/>
            </a:pPr>
            <a:r>
              <a:rPr lang="en-US" sz="2400" dirty="0"/>
              <a:t>(Not an engineer; “I design use cases and business models” </a:t>
            </a:r>
            <a:r>
              <a:rPr lang="en-US" sz="2400" dirty="0">
                <a:hlinkClick r:id="rId2"/>
              </a:rPr>
              <a:t>https://www.linkedin.com/in/chungmojo/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9395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E3B6-7496-4D10-8576-A49C11BC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5" y="581029"/>
            <a:ext cx="9266565" cy="4833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u="sng" dirty="0"/>
              <a:t>The ShoutOut in a nutshell</a:t>
            </a:r>
          </a:p>
          <a:p>
            <a:pPr marL="0" indent="0">
              <a:buNone/>
            </a:pPr>
            <a:endParaRPr lang="en-US" sz="4400" b="1" u="sng" dirty="0"/>
          </a:p>
          <a:p>
            <a:pPr marL="0" indent="0">
              <a:buNone/>
            </a:pPr>
            <a:r>
              <a:rPr lang="en-US" sz="4400" b="1" dirty="0"/>
              <a:t>You can see who and what is around you; communicate with them; and earn tokens from the location targeting advertisers.</a:t>
            </a:r>
          </a:p>
          <a:p>
            <a:r>
              <a:rPr lang="en-US" sz="3300" dirty="0"/>
              <a:t>Users will allow themselves to be “found” at events, or even as they move around in the public. </a:t>
            </a:r>
          </a:p>
          <a:p>
            <a:r>
              <a:rPr lang="en-US" sz="3300" dirty="0"/>
              <a:t>The user will hold up her phone and scan an event, she will see who and what is around her and be able to engage. </a:t>
            </a:r>
          </a:p>
          <a:p>
            <a:r>
              <a:rPr lang="en-US" sz="3300" dirty="0"/>
              <a:t>Users will use the app to see who and what is around them, and their approx. direction and distance. (Not exactly, and approximately.)</a:t>
            </a:r>
          </a:p>
          <a:p>
            <a:r>
              <a:rPr lang="en-US" sz="3300" dirty="0"/>
              <a:t>Users will be able to directly message other users of interest. </a:t>
            </a:r>
          </a:p>
          <a:p>
            <a:r>
              <a:rPr lang="en-US" sz="3300" dirty="0"/>
              <a:t>Users can share a common virtual bulletin board for that place to share general.</a:t>
            </a:r>
          </a:p>
          <a:p>
            <a:r>
              <a:rPr lang="en-US" sz="3300" dirty="0"/>
              <a:t>Location based target marketing. The users will earn points (ala Waze) and tokens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2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92" y="386338"/>
            <a:ext cx="10763533" cy="741183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We need a digital version of bulletin boards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AB52C83-281E-4C2F-80B8-CDEA634BF43F}"/>
              </a:ext>
            </a:extLst>
          </p:cNvPr>
          <p:cNvSpPr txBox="1">
            <a:spLocks/>
          </p:cNvSpPr>
          <p:nvPr/>
        </p:nvSpPr>
        <p:spPr>
          <a:xfrm>
            <a:off x="4991100" y="1131488"/>
            <a:ext cx="6717425" cy="533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1E51AF-8AD8-4909-BBD5-EEA2C506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6" y="1410654"/>
            <a:ext cx="2718012" cy="1589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9428D0-5897-4FC4-A394-4F8D2F24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812" y="1799916"/>
            <a:ext cx="3090655" cy="4787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351C72-8FCD-42E9-8C9A-1F5DDA9C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026" y="1316070"/>
            <a:ext cx="5235785" cy="3134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2F448-AC6F-4A25-8A55-5B340F02C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33" y="3149856"/>
            <a:ext cx="1619250" cy="1790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B75B0E-5505-4BA5-8E0D-DF43D8E21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342" y="4108460"/>
            <a:ext cx="3875416" cy="25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C57E5-0070-484B-A16D-EBB9D564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3" y="1786017"/>
            <a:ext cx="4694632" cy="470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52E9C-12C6-4428-B118-2C7E955B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89" y="2501287"/>
            <a:ext cx="3657600" cy="318426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C19E5E9-C40A-4031-8E0F-502E204F3EE2}"/>
              </a:ext>
            </a:extLst>
          </p:cNvPr>
          <p:cNvSpPr txBox="1">
            <a:spLocks/>
          </p:cNvSpPr>
          <p:nvPr/>
        </p:nvSpPr>
        <p:spPr>
          <a:xfrm>
            <a:off x="6142049" y="3283894"/>
            <a:ext cx="795989" cy="152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to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9213B7-7647-420A-BC58-367C9CDA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10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The bulletin board technology has evolved very slowly…</a:t>
            </a:r>
            <a:endParaRPr lang="en-US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B2CA08-5E9D-48C5-8274-FAADE02E5FF0}"/>
              </a:ext>
            </a:extLst>
          </p:cNvPr>
          <p:cNvSpPr txBox="1">
            <a:spLocks/>
          </p:cNvSpPr>
          <p:nvPr/>
        </p:nvSpPr>
        <p:spPr>
          <a:xfrm>
            <a:off x="6400800" y="5425440"/>
            <a:ext cx="4875047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The State-of-the-Art.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206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9211-839E-4735-878C-69B7AC1A8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091937"/>
            <a:ext cx="7500419" cy="31350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ShoutOut tokenomics model helps to solve one of the “BIGGEST” challenge of the Blockchain space ---- i.e. the practical use cases, or is a way for earning tokens while doing needed and practical activities. </a:t>
            </a:r>
          </a:p>
          <a:p>
            <a:pPr marL="0" indent="0">
              <a:buNone/>
            </a:pPr>
            <a:endParaRPr lang="en-US" sz="3200" b="1" dirty="0"/>
          </a:p>
          <a:p>
            <a:pPr marL="742950" indent="-742950">
              <a:buAutoNum type="arabicParenR"/>
            </a:pPr>
            <a:r>
              <a:rPr lang="en-US" sz="3200" dirty="0"/>
              <a:t>A </a:t>
            </a:r>
            <a:r>
              <a:rPr lang="en-US" sz="3200" b="1" dirty="0"/>
              <a:t>location-social </a:t>
            </a:r>
            <a:r>
              <a:rPr lang="en-US" sz="3200" dirty="0"/>
              <a:t>app for daily use, combined with the benefits of the tokenization and tokenomics.</a:t>
            </a:r>
          </a:p>
          <a:p>
            <a:pPr marL="742950" indent="-742950">
              <a:buAutoNum type="arabicParenR"/>
            </a:pPr>
            <a:r>
              <a:rPr lang="en-US" sz="3200" dirty="0"/>
              <a:t>Extending the Blockchain marketing (Brave, </a:t>
            </a:r>
            <a:r>
              <a:rPr lang="en-US" sz="3200" dirty="0" err="1"/>
              <a:t>BitClave</a:t>
            </a:r>
            <a:r>
              <a:rPr lang="en-US" sz="3200" dirty="0"/>
              <a:t>, etc.) to hyperlocal marketing and groups.</a:t>
            </a:r>
          </a:p>
          <a:p>
            <a:pPr marL="742950" indent="-742950">
              <a:buAutoNum type="arabicParenR"/>
            </a:pPr>
            <a:endParaRPr lang="en-US" sz="4000" dirty="0"/>
          </a:p>
          <a:p>
            <a:pPr marL="742950" indent="-742950">
              <a:buAutoNum type="arabicParenR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067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529-C2B7-45CE-95DF-7972EC54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1125"/>
            <a:ext cx="10302240" cy="1325563"/>
          </a:xfrm>
        </p:spPr>
        <p:txBody>
          <a:bodyPr/>
          <a:lstStyle/>
          <a:p>
            <a:r>
              <a:rPr lang="en-US" b="1" dirty="0"/>
              <a:t>User opens app or goes to web site.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328BE8-3366-480C-A4D3-C7756BCD1C4E}"/>
              </a:ext>
            </a:extLst>
          </p:cNvPr>
          <p:cNvSpPr txBox="1">
            <a:spLocks/>
          </p:cNvSpPr>
          <p:nvPr/>
        </p:nvSpPr>
        <p:spPr>
          <a:xfrm>
            <a:off x="10972800" y="6374605"/>
            <a:ext cx="1130300" cy="330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Slack, fb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CC1D3-A776-46AE-AEE4-4BAE746D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52" y="1101257"/>
            <a:ext cx="7588349" cy="56087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A8E9DD2-7E94-41C2-9B72-6B77E6742007}"/>
              </a:ext>
            </a:extLst>
          </p:cNvPr>
          <p:cNvSpPr/>
          <p:nvPr/>
        </p:nvSpPr>
        <p:spPr>
          <a:xfrm>
            <a:off x="6096000" y="2687320"/>
            <a:ext cx="3785574" cy="148336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A3CB5E-B860-446E-888A-9F2045C4D9BB}"/>
              </a:ext>
            </a:extLst>
          </p:cNvPr>
          <p:cNvSpPr/>
          <p:nvPr/>
        </p:nvSpPr>
        <p:spPr>
          <a:xfrm>
            <a:off x="2342852" y="4521200"/>
            <a:ext cx="1081067" cy="113284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27076E-5A01-432F-9B71-9076D95EE4A6}"/>
              </a:ext>
            </a:extLst>
          </p:cNvPr>
          <p:cNvCxnSpPr>
            <a:cxnSpLocks/>
          </p:cNvCxnSpPr>
          <p:nvPr/>
        </p:nvCxnSpPr>
        <p:spPr>
          <a:xfrm flipV="1">
            <a:off x="3291840" y="3830320"/>
            <a:ext cx="3078480" cy="15909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D26824-5F0D-4242-9C7E-D6D6E32E2F8F}"/>
              </a:ext>
            </a:extLst>
          </p:cNvPr>
          <p:cNvCxnSpPr>
            <a:cxnSpLocks/>
          </p:cNvCxnSpPr>
          <p:nvPr/>
        </p:nvCxnSpPr>
        <p:spPr>
          <a:xfrm>
            <a:off x="9931201" y="3429000"/>
            <a:ext cx="157069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529-C2B7-45CE-95DF-7972EC54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3" y="1458067"/>
            <a:ext cx="2476654" cy="386153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Example of: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Marketing partnership with such as Brave (</a:t>
            </a:r>
            <a:r>
              <a:rPr lang="en-US" sz="3600" dirty="0" err="1">
                <a:latin typeface="+mn-lt"/>
              </a:rPr>
              <a:t>BATokens</a:t>
            </a:r>
            <a:r>
              <a:rPr lang="en-US" sz="3600" dirty="0">
                <a:latin typeface="+mn-lt"/>
              </a:rPr>
              <a:t>) and </a:t>
            </a:r>
            <a:r>
              <a:rPr lang="en-US" sz="3600" dirty="0" err="1">
                <a:latin typeface="+mn-lt"/>
              </a:rPr>
              <a:t>BitClave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ADBits</a:t>
            </a:r>
            <a:r>
              <a:rPr lang="en-US" sz="3600" dirty="0">
                <a:latin typeface="+mn-lt"/>
              </a:rPr>
              <a:t> + CAT tokens.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328BE8-3366-480C-A4D3-C7756BCD1C4E}"/>
              </a:ext>
            </a:extLst>
          </p:cNvPr>
          <p:cNvSpPr txBox="1">
            <a:spLocks/>
          </p:cNvSpPr>
          <p:nvPr/>
        </p:nvSpPr>
        <p:spPr>
          <a:xfrm>
            <a:off x="10972800" y="6374605"/>
            <a:ext cx="1130300" cy="330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Slack, fb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163B-2C8C-4556-99CC-E7231AA3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20" y="251191"/>
            <a:ext cx="6242500" cy="64544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A5AD7-B63E-4BF7-8938-A38B32FDF2E0}"/>
              </a:ext>
            </a:extLst>
          </p:cNvPr>
          <p:cNvCxnSpPr>
            <a:cxnSpLocks/>
          </p:cNvCxnSpPr>
          <p:nvPr/>
        </p:nvCxnSpPr>
        <p:spPr>
          <a:xfrm flipV="1">
            <a:off x="964380" y="3393808"/>
            <a:ext cx="2332540" cy="87302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86507B3-481A-4A64-8E73-C0A0634D91C7}"/>
              </a:ext>
            </a:extLst>
          </p:cNvPr>
          <p:cNvSpPr/>
          <p:nvPr/>
        </p:nvSpPr>
        <p:spPr>
          <a:xfrm>
            <a:off x="3447014" y="2742832"/>
            <a:ext cx="2648986" cy="108748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818B7-3E06-4A66-A975-61A9B4D4F94E}"/>
              </a:ext>
            </a:extLst>
          </p:cNvPr>
          <p:cNvCxnSpPr>
            <a:cxnSpLocks/>
          </p:cNvCxnSpPr>
          <p:nvPr/>
        </p:nvCxnSpPr>
        <p:spPr>
          <a:xfrm flipV="1">
            <a:off x="6058310" y="1036320"/>
            <a:ext cx="997810" cy="170651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64AD8B6-05AC-494B-8479-46CFBBF2258C}"/>
              </a:ext>
            </a:extLst>
          </p:cNvPr>
          <p:cNvSpPr txBox="1">
            <a:spLocks/>
          </p:cNvSpPr>
          <p:nvPr/>
        </p:nvSpPr>
        <p:spPr>
          <a:xfrm>
            <a:off x="10089780" y="1822545"/>
            <a:ext cx="1858614" cy="314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+mn-lt"/>
              </a:rPr>
              <a:t>BitClave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 err="1">
                <a:latin typeface="+mn-lt"/>
              </a:rPr>
              <a:t>ADBits</a:t>
            </a:r>
            <a:r>
              <a:rPr lang="en-US" sz="3600" b="1" dirty="0">
                <a:latin typeface="+mn-lt"/>
              </a:rPr>
              <a:t> + CAT tokens.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EFED6A-DD5A-4413-857C-0EA09C043EF1}"/>
              </a:ext>
            </a:extLst>
          </p:cNvPr>
          <p:cNvCxnSpPr>
            <a:cxnSpLocks/>
          </p:cNvCxnSpPr>
          <p:nvPr/>
        </p:nvCxnSpPr>
        <p:spPr>
          <a:xfrm flipH="1" flipV="1">
            <a:off x="9373420" y="609600"/>
            <a:ext cx="1152340" cy="14663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96A60-87FF-412F-A1D0-0AB02610D461}"/>
              </a:ext>
            </a:extLst>
          </p:cNvPr>
          <p:cNvCxnSpPr>
            <a:cxnSpLocks/>
          </p:cNvCxnSpPr>
          <p:nvPr/>
        </p:nvCxnSpPr>
        <p:spPr>
          <a:xfrm flipH="1">
            <a:off x="9373420" y="4390796"/>
            <a:ext cx="1246400" cy="185760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622F-8FFB-4DA3-B33C-09465C40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955040"/>
            <a:ext cx="4826000" cy="50869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Location Based Advertising is HUGE.</a:t>
            </a:r>
          </a:p>
          <a:p>
            <a:r>
              <a:rPr lang="en-US" sz="2500" dirty="0"/>
              <a:t>$30 Billion in 2020. </a:t>
            </a:r>
          </a:p>
          <a:p>
            <a:r>
              <a:rPr lang="en-US" sz="2500" dirty="0"/>
              <a:t>Opportunity to be Leader: Blockchain space is not yet targeting Location or Groups.</a:t>
            </a:r>
          </a:p>
          <a:p>
            <a:pPr marL="0" indent="0" algn="ctr">
              <a:buNone/>
            </a:pPr>
            <a:r>
              <a:rPr lang="en-US" sz="2500" dirty="0"/>
              <a:t>~~~~~~~~</a:t>
            </a:r>
          </a:p>
          <a:p>
            <a:pPr marL="0" indent="0">
              <a:buNone/>
            </a:pPr>
            <a:r>
              <a:rPr lang="en-US" sz="2500" dirty="0"/>
              <a:t>Solving the “BIGGEST” challenges of the Blockchain space: </a:t>
            </a:r>
          </a:p>
          <a:p>
            <a:pPr marL="0" indent="0">
              <a:buNone/>
            </a:pPr>
            <a:r>
              <a:rPr lang="en-US" sz="2500" dirty="0"/>
              <a:t>Combining daily use application/ use case with the benefits of the tokenization and </a:t>
            </a:r>
            <a:r>
              <a:rPr lang="en-US" sz="2500" dirty="0" err="1"/>
              <a:t>tokenomics</a:t>
            </a:r>
            <a:r>
              <a:rPr lang="en-US" sz="2500" dirty="0"/>
              <a:t>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6CD91F-5421-453C-9E87-0B28353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42239"/>
            <a:ext cx="11252200" cy="1077595"/>
          </a:xfrm>
        </p:spPr>
        <p:txBody>
          <a:bodyPr>
            <a:normAutofit/>
          </a:bodyPr>
          <a:lstStyle/>
          <a:p>
            <a:r>
              <a:rPr lang="en-US" dirty="0"/>
              <a:t>Brave/</a:t>
            </a:r>
            <a:r>
              <a:rPr lang="en-US" dirty="0" err="1"/>
              <a:t>BitClave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931621-EFEF-4F1C-9CEC-252D1885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64084"/>
              </p:ext>
            </p:extLst>
          </p:nvPr>
        </p:nvGraphicFramePr>
        <p:xfrm>
          <a:off x="5008880" y="142239"/>
          <a:ext cx="7081520" cy="6638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361">
                  <a:extLst>
                    <a:ext uri="{9D8B030D-6E8A-4147-A177-3AD203B41FA5}">
                      <a16:colId xmlns:a16="http://schemas.microsoft.com/office/drawing/2014/main" val="1166385171"/>
                    </a:ext>
                  </a:extLst>
                </a:gridCol>
                <a:gridCol w="4962159">
                  <a:extLst>
                    <a:ext uri="{9D8B030D-6E8A-4147-A177-3AD203B41FA5}">
                      <a16:colId xmlns:a16="http://schemas.microsoft.com/office/drawing/2014/main" val="150058387"/>
                    </a:ext>
                  </a:extLst>
                </a:gridCol>
              </a:tblGrid>
              <a:tr h="392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Location &amp; Group Based ShoutOut 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916584"/>
                  </a:ext>
                </a:extLst>
              </a:tr>
              <a:tr h="804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Location is optional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Location is very valuable 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680103"/>
                  </a:ext>
                </a:extLst>
              </a:tr>
              <a:tr h="392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The individual 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Group profile/preferences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681847"/>
                  </a:ext>
                </a:extLst>
              </a:tr>
              <a:tr h="1215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Individual profile &amp; preferences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The individuals BASE IDs &gt; Group Profile and Preferences.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199191"/>
                  </a:ext>
                </a:extLst>
              </a:tr>
              <a:tr h="804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Individual preferences 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Preferences of the group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503407"/>
                  </a:ext>
                </a:extLst>
              </a:tr>
              <a:tr h="669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>
                          <a:effectLst/>
                        </a:rPr>
                        <a:t>Personal</a:t>
                      </a:r>
                      <a:endParaRPr lang="en-US" sz="2500" b="1" baseline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Anonymized as a group! 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66150"/>
                  </a:ext>
                </a:extLst>
              </a:tr>
              <a:tr h="804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Individually benefits.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Both group and the members, based on their activities.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102346"/>
                  </a:ext>
                </a:extLst>
              </a:tr>
              <a:tr h="15546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Individually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71750" algn="l"/>
                        </a:tabLst>
                      </a:pPr>
                      <a:r>
                        <a:rPr lang="en-US" sz="2500" b="1" baseline="0" dirty="0">
                          <a:effectLst/>
                        </a:rPr>
                        <a:t>“Group data sets”: the number of users at the location; typical profile; GDPR </a:t>
                      </a:r>
                      <a:r>
                        <a:rPr lang="en-US" sz="2500" b="1" baseline="0" dirty="0" err="1">
                          <a:effectLst/>
                        </a:rPr>
                        <a:t>complments</a:t>
                      </a:r>
                      <a:r>
                        <a:rPr lang="en-US" sz="2500" b="1" baseline="0" dirty="0">
                          <a:effectLst/>
                        </a:rPr>
                        <a:t>. </a:t>
                      </a:r>
                      <a:endParaRPr lang="en-US" sz="2500" b="1" baseline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77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9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563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DengXian</vt:lpstr>
      <vt:lpstr>Arial</vt:lpstr>
      <vt:lpstr>Calibri</vt:lpstr>
      <vt:lpstr>Calibri Light</vt:lpstr>
      <vt:lpstr>Open Sans</vt:lpstr>
      <vt:lpstr>Times New Roman</vt:lpstr>
      <vt:lpstr>Office Theme</vt:lpstr>
      <vt:lpstr>  </vt:lpstr>
      <vt:lpstr>Technologies/Skills needed for the Hackathon</vt:lpstr>
      <vt:lpstr>PowerPoint Presentation</vt:lpstr>
      <vt:lpstr>We need a digital version of bulletin boards</vt:lpstr>
      <vt:lpstr>The bulletin board technology has evolved very slowly…</vt:lpstr>
      <vt:lpstr>PowerPoint Presentation</vt:lpstr>
      <vt:lpstr>User opens app or goes to web site.</vt:lpstr>
      <vt:lpstr>Example of:  Marketing partnership with such as Brave (BATokens) and BitClave ADBits + CAT tokens.</vt:lpstr>
      <vt:lpstr>Brave/BitClave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</dc:creator>
  <cp:lastModifiedBy>Michael C</cp:lastModifiedBy>
  <cp:revision>92</cp:revision>
  <dcterms:created xsi:type="dcterms:W3CDTF">2018-08-05T00:29:45Z</dcterms:created>
  <dcterms:modified xsi:type="dcterms:W3CDTF">2018-09-18T17:00:43Z</dcterms:modified>
</cp:coreProperties>
</file>