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1" r:id="rId4"/>
    <p:sldId id="263" r:id="rId5"/>
    <p:sldId id="269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DCE-530C-4B6F-9BF5-0241AC034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9E7B-70BD-4E1F-87AC-5236ED61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D0B5-A329-4C6B-968F-DACE2846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9A57-CFB8-4E86-8207-619F91E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5FA5-476B-46AB-9B9D-0EF260BA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D8-AA09-4651-910C-B2820E90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3857-E733-4A57-929E-114619DC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DB44-E74F-4091-9278-8817EB78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54F-4193-4629-848E-F57785F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D4EF-1C57-44DB-BEAC-D7BCF78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6A9FB-7384-4DFC-B9CB-44E6DDEF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9F5F-9B09-45DF-963F-813E3ED23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C18D-3F2D-4CB4-BBBF-646C45E9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E487-02E7-4269-82B8-89C3F761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DFD3-3937-4568-AE8B-6F03C2D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B23A-2056-4397-A02F-B51F5821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1A9-EA67-4BF4-AC61-EF5A7114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2C26-273A-4175-A187-9A0A6E1C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8714-6EF5-4681-AB32-67E9AC23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ECDF-2B56-4E29-B615-0CF6EDD1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C808-24FB-41FA-8ACD-1A661063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5C85-9D2E-4D8A-A532-13990B26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58D6-3876-4B69-8026-08670BD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127-819F-4AF3-AABD-7639DF8F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92D9-0CD4-4092-8F20-4285CD6C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6992-03A9-4A8D-B96F-407CDC30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AFF5-46A3-44FC-9324-A8172FE1E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3F8A-47EE-486F-AB1C-FC396579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093D-58FB-4407-A409-2D2D2EC5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728A-CC21-4BF5-BDE4-6A74097A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4152-7B13-49C1-89CA-078AE45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51A8-7792-493E-8832-D8FABAC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5FA1-ED98-44E1-92DC-81CCB91E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4352-5F97-41FE-85C6-20491F69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FCF4D-2040-4EC8-BAC1-DDB6DA73F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44B7-AE48-41BF-8E66-7D8B8830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491F5-E429-4E82-B722-4EE52D2B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A9B67-454F-4774-A0E5-346ECDC9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EFCE6-CE6A-427E-A5CB-72332B2D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2F4F-5988-4B8F-87E8-760AB84D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B6859-BEE8-4E1E-A432-DC9DDF4B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613B1-380F-4CE7-87AA-772E87D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2C7D7-AE80-4598-9334-CAEDE9A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BA547-286F-49EF-915A-F89E5578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E9F7A-A040-45EB-92E5-4810A149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86D01-D05B-4691-9E69-F441A0F6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1B76-9FE5-45F8-945B-B998E4CB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5E59-E31A-4397-8794-08CC6683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7657-4384-43C3-88A7-4800C9761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536D-5F00-4FD0-B72C-EA66127A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D87F-C145-4327-A133-3004B74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B77B-8D65-4F8C-95D6-FFF58368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7F24-C1A1-4AAA-9731-1E2C7D15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70E9A-95F4-4C1C-8CE8-A6D91972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3B12-97A6-4102-B785-A1943A0B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E58A-A0F5-46D3-922B-37325E4F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5736-CC25-403C-A7A5-DD4B05A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FB1D-F4A2-42A6-AE28-AA65478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38E6-B9AA-47D9-895B-AE973CA0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FCE4-4B47-421D-BB79-8D1B8DBF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E620-7BA8-4D4E-AFD8-5E5E8A1B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0CE8-5B84-4729-AE6A-3BC458EF605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041-AE25-4B72-9116-097BCFE3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619A-72D0-4E93-BDA7-507AB91C1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600F-8824-4AA8-9323-FDD6FF7A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4EA3-3862-483F-943C-DDF053EB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AC5D-9C93-447A-9C2E-B3979E4F5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F7591-270C-4AAC-AFA7-A75E6834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049" y="1177537"/>
            <a:ext cx="2508849" cy="45120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i="1" dirty="0"/>
              <a:t>We came, </a:t>
            </a:r>
          </a:p>
          <a:p>
            <a:pPr marL="0" indent="0">
              <a:buNone/>
            </a:pPr>
            <a:r>
              <a:rPr lang="en-US" sz="4700" i="1" dirty="0"/>
              <a:t>we met, </a:t>
            </a:r>
          </a:p>
          <a:p>
            <a:pPr marL="0" indent="0">
              <a:buNone/>
            </a:pPr>
            <a:r>
              <a:rPr lang="en-US" sz="4700" i="1" dirty="0"/>
              <a:t>we built.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Linkedin</a:t>
            </a:r>
            <a:r>
              <a:rPr lang="en-US" sz="2400" i="1" dirty="0"/>
              <a:t> ID: </a:t>
            </a:r>
          </a:p>
          <a:p>
            <a:pPr marL="0" indent="0">
              <a:buNone/>
            </a:pPr>
            <a:r>
              <a:rPr lang="en-US" sz="3200" i="1" dirty="0" err="1"/>
              <a:t>chungmojo</a:t>
            </a:r>
            <a:endParaRPr lang="en-US" sz="32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B3AD0-BAF9-45AE-B007-4ABE7668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5" y="400867"/>
            <a:ext cx="7765882" cy="58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1343"/>
            <a:ext cx="10763533" cy="741183"/>
          </a:xfrm>
        </p:spPr>
        <p:txBody>
          <a:bodyPr>
            <a:noAutofit/>
          </a:bodyPr>
          <a:lstStyle/>
          <a:p>
            <a:r>
              <a:rPr lang="en-US" sz="4000" b="1" dirty="0" err="1"/>
              <a:t>ShoutOut</a:t>
            </a:r>
            <a:r>
              <a:rPr lang="en-US" sz="4000" b="1" dirty="0"/>
              <a:t>™ is the next generation bulletin board.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535632-C6E2-4F94-845B-1C704AF9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31488"/>
            <a:ext cx="3492502" cy="5726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Problem to be Solved: </a:t>
            </a:r>
          </a:p>
          <a:p>
            <a:pPr marL="0" indent="0">
              <a:buNone/>
            </a:pPr>
            <a:r>
              <a:rPr lang="en-US" b="1" dirty="0"/>
              <a:t>Paper based bulletin boards </a:t>
            </a:r>
            <a:r>
              <a:rPr lang="en-US" dirty="0"/>
              <a:t>is an </a:t>
            </a:r>
            <a:r>
              <a:rPr lang="en-US" b="1" dirty="0"/>
              <a:t>oxymoron</a:t>
            </a:r>
            <a:r>
              <a:rPr lang="en-US" dirty="0"/>
              <a:t> in our digital age. </a:t>
            </a:r>
            <a:r>
              <a:rPr lang="en-US" b="1" dirty="0"/>
              <a:t>We need a bridge with/and a digital version. </a:t>
            </a:r>
          </a:p>
          <a:p>
            <a:pPr marL="0" indent="0">
              <a:buNone/>
            </a:pPr>
            <a:r>
              <a:rPr lang="en-US" u="sng" dirty="0"/>
              <a:t>The Question: </a:t>
            </a:r>
          </a:p>
          <a:p>
            <a:pPr marL="0" indent="0">
              <a:buNone/>
            </a:pPr>
            <a:r>
              <a:rPr lang="en-US" b="1" dirty="0"/>
              <a:t>Why does it persist</a:t>
            </a:r>
            <a:r>
              <a:rPr lang="en-US" dirty="0"/>
              <a:t>, even at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mostest-bestest-digitalest</a:t>
            </a:r>
            <a:r>
              <a:rPr lang="en-US" dirty="0"/>
              <a:t> place in the universe: </a:t>
            </a:r>
            <a:r>
              <a:rPr lang="en-US" b="1" dirty="0"/>
              <a:t>Google offices (LOL!); and Stanford, </a:t>
            </a:r>
            <a:r>
              <a:rPr lang="en-US" b="1" dirty="0" err="1"/>
              <a:t>Philz</a:t>
            </a:r>
            <a:r>
              <a:rPr lang="en-US" b="1" dirty="0"/>
              <a:t>, etc.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AB52C83-281E-4C2F-80B8-CDEA634BF43F}"/>
              </a:ext>
            </a:extLst>
          </p:cNvPr>
          <p:cNvSpPr txBox="1">
            <a:spLocks/>
          </p:cNvSpPr>
          <p:nvPr/>
        </p:nvSpPr>
        <p:spPr>
          <a:xfrm>
            <a:off x="4991100" y="1131488"/>
            <a:ext cx="6717425" cy="533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Actual Photos!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1E51AF-8AD8-4909-BBD5-EEA2C506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88" y="1659474"/>
            <a:ext cx="1944708" cy="113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9428D0-5897-4FC4-A394-4F8D2F24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50" y="1454476"/>
            <a:ext cx="3090655" cy="4787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51C72-8FCD-42E9-8C9A-1F5DDA9C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516" y="2554738"/>
            <a:ext cx="2496354" cy="1494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2F448-AC6F-4A25-8A55-5B340F02C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588" y="3545112"/>
            <a:ext cx="1619250" cy="1790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B75B0E-5505-4BA5-8E0D-DF43D8E21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620" y="4797324"/>
            <a:ext cx="2636170" cy="17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93" y="829050"/>
            <a:ext cx="11255382" cy="1483357"/>
          </a:xfrm>
        </p:spPr>
        <p:txBody>
          <a:bodyPr>
            <a:noAutofit/>
          </a:bodyPr>
          <a:lstStyle/>
          <a:p>
            <a:r>
              <a:rPr lang="en-US" sz="4000" b="1" i="1" u="sng" dirty="0"/>
              <a:t>Why the need?  </a:t>
            </a:r>
            <a:br>
              <a:rPr lang="en-US" sz="4000" b="1" dirty="0"/>
            </a:br>
            <a:r>
              <a:rPr lang="en-US" sz="4000" b="1" dirty="0"/>
              <a:t>A location/places based </a:t>
            </a:r>
            <a:r>
              <a:rPr lang="en-US" sz="4000" b="1" i="1" u="sng" dirty="0"/>
              <a:t>out-of-network communication</a:t>
            </a:r>
            <a:r>
              <a:rPr lang="en-US" sz="4000" b="1" dirty="0"/>
              <a:t> channel – for colleagues, visitors, and marketers. 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13BC5782-19AC-478A-80D3-0CE55F12CE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2" y="3055126"/>
            <a:ext cx="3102946" cy="2074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CD68CE-8F06-493B-95EE-5A35B9191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8963" y="3274674"/>
            <a:ext cx="2509926" cy="18553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E5270-BCE1-4D7F-9BEB-3A88021C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622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E478D2-ED3F-42C8-B64E-CE5CF48D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819" y="2782048"/>
            <a:ext cx="1622263" cy="1557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C6E435-E4C6-484D-9BC6-CC43E3DC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292" y="2129765"/>
            <a:ext cx="2782900" cy="1952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01C71A-C17C-4DB5-8911-2D72F587A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301" y="4593333"/>
            <a:ext cx="2056935" cy="1761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A212C-33A9-4411-A18D-B215898F1419}"/>
              </a:ext>
            </a:extLst>
          </p:cNvPr>
          <p:cNvSpPr txBox="1"/>
          <p:nvPr/>
        </p:nvSpPr>
        <p:spPr>
          <a:xfrm>
            <a:off x="6096000" y="4808772"/>
            <a:ext cx="60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34313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C57E5-0070-484B-A16D-EBB9D564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3" y="1786017"/>
            <a:ext cx="4694632" cy="470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52E9C-12C6-4428-B118-2C7E955B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89" y="2501287"/>
            <a:ext cx="3657600" cy="31842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C19E5E9-C40A-4031-8E0F-502E204F3EE2}"/>
              </a:ext>
            </a:extLst>
          </p:cNvPr>
          <p:cNvSpPr txBox="1">
            <a:spLocks/>
          </p:cNvSpPr>
          <p:nvPr/>
        </p:nvSpPr>
        <p:spPr>
          <a:xfrm>
            <a:off x="6142049" y="3283894"/>
            <a:ext cx="795989" cy="152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to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9213B7-7647-420A-BC58-367C9CDA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104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 the last 100,000 years, </a:t>
            </a:r>
            <a:br>
              <a:rPr lang="en-US" sz="3600" b="1" dirty="0"/>
            </a:br>
            <a:r>
              <a:rPr lang="en-US" sz="3600" b="1" dirty="0"/>
              <a:t>the </a:t>
            </a:r>
            <a:r>
              <a:rPr lang="en-US" sz="3600" b="1" u="sng" dirty="0"/>
              <a:t>bulletin board technology</a:t>
            </a:r>
            <a:r>
              <a:rPr lang="en-US" sz="3600" b="1" dirty="0"/>
              <a:t> has evolved from: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B2CA08-5E9D-48C5-8274-FAADE02E5FF0}"/>
              </a:ext>
            </a:extLst>
          </p:cNvPr>
          <p:cNvSpPr txBox="1">
            <a:spLocks/>
          </p:cNvSpPr>
          <p:nvPr/>
        </p:nvSpPr>
        <p:spPr>
          <a:xfrm>
            <a:off x="6805447" y="5790912"/>
            <a:ext cx="4470400" cy="70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/>
              <a:t>The State-of-the-Art.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87206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529-C2B7-45CE-95DF-7972EC54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1125"/>
            <a:ext cx="5168900" cy="1325563"/>
          </a:xfrm>
        </p:spPr>
        <p:txBody>
          <a:bodyPr/>
          <a:lstStyle/>
          <a:p>
            <a:r>
              <a:rPr lang="en-US" b="1" dirty="0" err="1"/>
              <a:t>ShoutOut</a:t>
            </a:r>
            <a:r>
              <a:rPr lang="en-US" b="1" dirty="0"/>
              <a:t>™: MVP UIs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28BE8-3366-480C-A4D3-C7756BCD1C4E}"/>
              </a:ext>
            </a:extLst>
          </p:cNvPr>
          <p:cNvSpPr txBox="1">
            <a:spLocks/>
          </p:cNvSpPr>
          <p:nvPr/>
        </p:nvSpPr>
        <p:spPr>
          <a:xfrm>
            <a:off x="10972800" y="6374605"/>
            <a:ext cx="1130300" cy="330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Slack, fb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32F0AA-4C4E-4139-8785-CE50ABB9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20" y="128464"/>
            <a:ext cx="3411080" cy="6601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D76C5B-E40C-44BB-ADC7-987341B8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58" y="1051176"/>
            <a:ext cx="4390135" cy="576482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C46546-431C-4FFE-B796-2C686BAE6355}"/>
              </a:ext>
            </a:extLst>
          </p:cNvPr>
          <p:cNvCxnSpPr>
            <a:cxnSpLocks/>
          </p:cNvCxnSpPr>
          <p:nvPr/>
        </p:nvCxnSpPr>
        <p:spPr>
          <a:xfrm flipV="1">
            <a:off x="5216685" y="703891"/>
            <a:ext cx="1869915" cy="301949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CBC14-B9C8-48E0-AA1B-8D26867285C5}"/>
              </a:ext>
            </a:extLst>
          </p:cNvPr>
          <p:cNvCxnSpPr>
            <a:cxnSpLocks/>
          </p:cNvCxnSpPr>
          <p:nvPr/>
        </p:nvCxnSpPr>
        <p:spPr>
          <a:xfrm>
            <a:off x="5216685" y="4743039"/>
            <a:ext cx="1210429" cy="175643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0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9F46-157A-4432-BF83-006AADB0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09701"/>
            <a:ext cx="7823201" cy="5029200"/>
          </a:xfrm>
        </p:spPr>
        <p:txBody>
          <a:bodyPr>
            <a:noAutofit/>
          </a:bodyPr>
          <a:lstStyle/>
          <a:p>
            <a:r>
              <a:rPr lang="en-US" sz="2800" b="1" u="sng" dirty="0"/>
              <a:t>A) Marketers and ADs drive the token economy</a:t>
            </a:r>
            <a:br>
              <a:rPr lang="en-US" sz="2800" dirty="0"/>
            </a:br>
            <a:r>
              <a:rPr lang="en-US" sz="2800" dirty="0"/>
              <a:t>Opt-in ads on the Boards will be the primary fuel for the </a:t>
            </a:r>
            <a:r>
              <a:rPr lang="en-US" sz="2800" dirty="0" err="1"/>
              <a:t>ShoutOut</a:t>
            </a:r>
            <a:r>
              <a:rPr lang="en-US" sz="2800" dirty="0"/>
              <a:t> tokenization and </a:t>
            </a:r>
            <a:r>
              <a:rPr lang="en-US" sz="2800" dirty="0" err="1"/>
              <a:t>tokenomics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“</a:t>
            </a:r>
            <a:r>
              <a:rPr lang="en-US" sz="2800" b="1" i="1" dirty="0"/>
              <a:t>The total impact of advertising represented 19% of US GDP”. </a:t>
            </a:r>
            <a:r>
              <a:rPr lang="en-US" sz="2800" dirty="0"/>
              <a:t>(Economic Impact of Advertising Study.)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u="sng" dirty="0"/>
              <a:t>B) User behavior: Rewards, incentives, and credits</a:t>
            </a:r>
            <a:br>
              <a:rPr lang="en-US" sz="2800" u="sng" dirty="0"/>
            </a:br>
            <a:r>
              <a:rPr lang="en-US" sz="2800" dirty="0"/>
              <a:t>Participating users are directly rewarded and incentivized. (</a:t>
            </a:r>
            <a:r>
              <a:rPr lang="en-US" sz="2800" dirty="0" err="1"/>
              <a:t>BAToken</a:t>
            </a:r>
            <a:r>
              <a:rPr lang="en-US" sz="2800" dirty="0"/>
              <a:t>, Steemit, etc.)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u="sng" dirty="0"/>
              <a:t>C) </a:t>
            </a:r>
            <a:r>
              <a:rPr lang="en-US" sz="2800" b="1" u="sng" dirty="0" err="1"/>
              <a:t>ShoutOut</a:t>
            </a:r>
            <a:r>
              <a:rPr lang="en-US" sz="2800" b="1" u="sng" dirty="0"/>
              <a:t> platform – 100% smart &amp; decentralized </a:t>
            </a:r>
            <a:br>
              <a:rPr lang="en-US" sz="2800" dirty="0"/>
            </a:br>
            <a:r>
              <a:rPr lang="en-US" sz="2800" dirty="0"/>
              <a:t>To be  decentralized &amp; smart contracts </a:t>
            </a:r>
            <a:r>
              <a:rPr lang="en-US" sz="2800" dirty="0" err="1"/>
              <a:t>admin’d</a:t>
            </a:r>
            <a:r>
              <a:rPr lang="en-US" sz="2800" dirty="0"/>
              <a:t>; the platform and devs earn fees from smart contracts; entire revenue model is smart contracts controlled. 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7BD8E-5AC0-446E-AECD-D299347A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99" y="1336514"/>
            <a:ext cx="3506297" cy="5222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u="sng" dirty="0"/>
              <a:t>Users earn tokens with 2 behaviors: </a:t>
            </a:r>
          </a:p>
          <a:p>
            <a:pPr marL="0" indent="0">
              <a:buNone/>
            </a:pPr>
            <a:r>
              <a:rPr lang="en-US" sz="3200" i="1" dirty="0"/>
              <a:t>1) Participation and contributions.</a:t>
            </a:r>
          </a:p>
          <a:p>
            <a:pPr marL="0" indent="0">
              <a:buNone/>
            </a:pPr>
            <a:r>
              <a:rPr lang="en-US" sz="3200" i="1" dirty="0"/>
              <a:t> 2) Engagement (opt-in) with the marketing adverts.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u="sng" dirty="0"/>
              <a:t>Social Impact:</a:t>
            </a:r>
            <a:r>
              <a:rPr lang="en-US" sz="3200" i="1" dirty="0"/>
              <a:t> Breaking down the monopoly of content monetization.</a:t>
            </a:r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A72839-296F-4928-A702-F9E691FF7F6E}"/>
              </a:ext>
            </a:extLst>
          </p:cNvPr>
          <p:cNvSpPr txBox="1">
            <a:spLocks/>
          </p:cNvSpPr>
          <p:nvPr/>
        </p:nvSpPr>
        <p:spPr>
          <a:xfrm>
            <a:off x="838198" y="190502"/>
            <a:ext cx="10515603" cy="1498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15FE95B-6D05-42FB-B86B-0549A19CD6EC}"/>
              </a:ext>
            </a:extLst>
          </p:cNvPr>
          <p:cNvSpPr txBox="1">
            <a:spLocks/>
          </p:cNvSpPr>
          <p:nvPr/>
        </p:nvSpPr>
        <p:spPr>
          <a:xfrm>
            <a:off x="838197" y="495303"/>
            <a:ext cx="10515603" cy="1574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BD: Physical + Virtualization + Tokenization</a:t>
            </a:r>
          </a:p>
        </p:txBody>
      </p:sp>
    </p:spTree>
    <p:extLst>
      <p:ext uri="{BB962C8B-B14F-4D97-AF65-F5344CB8AC3E}">
        <p14:creationId xmlns:p14="http://schemas.microsoft.com/office/powerpoint/2010/main" val="172339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7BD8E-5AC0-446E-AECD-D299347A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054987"/>
            <a:ext cx="5257801" cy="236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u="sng" dirty="0"/>
              <a:t>Demo Objectives and Purpose: </a:t>
            </a:r>
          </a:p>
          <a:p>
            <a:pPr marL="0" indent="0">
              <a:buNone/>
            </a:pPr>
            <a:r>
              <a:rPr lang="en-US" sz="1800" i="1" dirty="0"/>
              <a:t>A) Technical </a:t>
            </a:r>
            <a:r>
              <a:rPr lang="en-US" sz="1800" i="1" u="sng" dirty="0"/>
              <a:t>POC of instant transactions </a:t>
            </a:r>
            <a:r>
              <a:rPr lang="en-US" sz="1800" i="1" dirty="0"/>
              <a:t>on </a:t>
            </a:r>
            <a:r>
              <a:rPr lang="en-US" sz="1800" i="1" dirty="0" err="1"/>
              <a:t>QuarkChain</a:t>
            </a:r>
            <a:r>
              <a:rPr lang="en-US" sz="1800" i="1" dirty="0"/>
              <a:t> via strategy of aggregating all </a:t>
            </a:r>
            <a:r>
              <a:rPr lang="en-US" sz="1800" i="1" u="sng" dirty="0"/>
              <a:t>same geo-regional </a:t>
            </a:r>
            <a:r>
              <a:rPr lang="en-US" sz="1800" i="1" dirty="0" err="1"/>
              <a:t>ShoutOuts</a:t>
            </a:r>
            <a:r>
              <a:rPr lang="en-US" sz="1800" i="1" dirty="0"/>
              <a:t> on one </a:t>
            </a:r>
            <a:r>
              <a:rPr lang="en-US" sz="1800" i="1" dirty="0" err="1"/>
              <a:t>QuarkChain</a:t>
            </a:r>
            <a:r>
              <a:rPr lang="en-US" sz="1800" i="1" dirty="0"/>
              <a:t> shard.</a:t>
            </a:r>
          </a:p>
          <a:p>
            <a:pPr marL="0" indent="0">
              <a:buNone/>
            </a:pPr>
            <a:r>
              <a:rPr lang="en-US" sz="1800" i="1" dirty="0"/>
              <a:t>1) Near instant if within the same shard.</a:t>
            </a:r>
          </a:p>
          <a:p>
            <a:pPr marL="0" indent="0">
              <a:buNone/>
            </a:pPr>
            <a:r>
              <a:rPr lang="en-US" sz="1800" i="1" dirty="0"/>
              <a:t>2) 90 seconds if cross shards – use case: </a:t>
            </a:r>
            <a:r>
              <a:rPr lang="en-US" sz="1800" i="1" dirty="0" err="1"/>
              <a:t>ShoutOut</a:t>
            </a:r>
            <a:r>
              <a:rPr lang="en-US" sz="1800" i="1" dirty="0"/>
              <a:t> </a:t>
            </a:r>
            <a:r>
              <a:rPr lang="en-US" sz="1800" i="1" u="sng" dirty="0"/>
              <a:t>Boards are on one shard </a:t>
            </a:r>
            <a:r>
              <a:rPr lang="en-US" sz="1800" i="1" dirty="0"/>
              <a:t>based on regions - North America, China, India, Central America, etc.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A72839-296F-4928-A702-F9E691FF7F6E}"/>
              </a:ext>
            </a:extLst>
          </p:cNvPr>
          <p:cNvSpPr txBox="1">
            <a:spLocks/>
          </p:cNvSpPr>
          <p:nvPr/>
        </p:nvSpPr>
        <p:spPr>
          <a:xfrm>
            <a:off x="838198" y="190502"/>
            <a:ext cx="10515603" cy="1498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15FE95B-6D05-42FB-B86B-0549A19CD6EC}"/>
              </a:ext>
            </a:extLst>
          </p:cNvPr>
          <p:cNvSpPr txBox="1">
            <a:spLocks/>
          </p:cNvSpPr>
          <p:nvPr/>
        </p:nvSpPr>
        <p:spPr>
          <a:xfrm>
            <a:off x="838197" y="298896"/>
            <a:ext cx="10515603" cy="64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/>
              <a:t>QuarkChain</a:t>
            </a:r>
            <a:r>
              <a:rPr lang="en-US" sz="4000" dirty="0"/>
              <a:t> – 2 benefits for our POC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69EF94-29F6-43C2-9AD9-DACE9552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98" y="3548291"/>
            <a:ext cx="6975315" cy="3175266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961667F-4211-43EF-B9B2-14AE0600181D}"/>
              </a:ext>
            </a:extLst>
          </p:cNvPr>
          <p:cNvSpPr txBox="1">
            <a:spLocks/>
          </p:cNvSpPr>
          <p:nvPr/>
        </p:nvSpPr>
        <p:spPr>
          <a:xfrm>
            <a:off x="6350638" y="1414221"/>
            <a:ext cx="5257803" cy="2070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B) </a:t>
            </a:r>
            <a:r>
              <a:rPr lang="en-US" sz="1800" i="1" dirty="0" err="1"/>
              <a:t>QuarkChain</a:t>
            </a:r>
            <a:r>
              <a:rPr lang="en-US" sz="1800" i="1" dirty="0"/>
              <a:t> enables – Utility and Emotional benefits: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Two strong Value Propositions for </a:t>
            </a:r>
            <a:r>
              <a:rPr lang="en-US" sz="1800" i="1" dirty="0" err="1"/>
              <a:t>ShoutOut</a:t>
            </a:r>
            <a:r>
              <a:rPr lang="en-US" sz="1800" i="1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1800" i="1" dirty="0"/>
              <a:t>Utility (Functional) – increased use cases, increase activities.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1800" i="1" dirty="0"/>
              <a:t>Emotional (User experience, brand hooks) – faster is greater satisfaction, and one of the biggest value drivers of any service. </a:t>
            </a:r>
          </a:p>
        </p:txBody>
      </p:sp>
    </p:spTree>
    <p:extLst>
      <p:ext uri="{BB962C8B-B14F-4D97-AF65-F5344CB8AC3E}">
        <p14:creationId xmlns:p14="http://schemas.microsoft.com/office/powerpoint/2010/main" val="423127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291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ShoutOut™ is the next generation bulletin board.  </vt:lpstr>
      <vt:lpstr>Why the need?   A location/places based out-of-network communication channel – for colleagues, visitors, and marketers.  </vt:lpstr>
      <vt:lpstr>In the last 100,000 years,  the bulletin board technology has evolved from:</vt:lpstr>
      <vt:lpstr>ShoutOut™: MVP UIs</vt:lpstr>
      <vt:lpstr>A) Marketers and ADs drive the token economy Opt-in ads on the Boards will be the primary fuel for the ShoutOut tokenization and tokenomics.  “The total impact of advertising represented 19% of US GDP”. (Economic Impact of Advertising Study.)  B) User behavior: Rewards, incentives, and credits Participating users are directly rewarded and incentivized. (BAToken, Steemit, etc.)  C) ShoutOut platform – 100% smart &amp; decentralized  To be  decentralized &amp; smart contracts admin’d; the platform and devs earn fees from smart contracts; entire revenue model is smart contracts controlled.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</dc:creator>
  <cp:lastModifiedBy>Michael C</cp:lastModifiedBy>
  <cp:revision>44</cp:revision>
  <dcterms:created xsi:type="dcterms:W3CDTF">2018-08-05T00:29:45Z</dcterms:created>
  <dcterms:modified xsi:type="dcterms:W3CDTF">2018-08-05T19:06:13Z</dcterms:modified>
</cp:coreProperties>
</file>