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07" r:id="rId3"/>
    <p:sldId id="260" r:id="rId4"/>
    <p:sldId id="311" r:id="rId5"/>
    <p:sldId id="304" r:id="rId6"/>
    <p:sldId id="308" r:id="rId7"/>
    <p:sldId id="312" r:id="rId8"/>
    <p:sldId id="310" r:id="rId9"/>
    <p:sldId id="313" r:id="rId10"/>
    <p:sldId id="314" r:id="rId11"/>
    <p:sldId id="31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582DCC-A73A-4D05-A6E3-A3B591083B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545FA-AB90-4709-8589-F530CC5A36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5DB2B-F580-4E69-AA8D-60EA0257490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5D0E-C38A-4734-8CF6-BA0D252012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EB293-AC46-4A1E-9FE2-4BBAEFDE39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8EFC-39D9-4507-BC4B-82A2AAA72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2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D847-C86C-401C-B4D7-F5E2DE213D8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0F096-2DA8-400F-AC93-F7F517E9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3A37FB-9082-442E-9378-12856C90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A35C7-9966-47C7-A1D5-72AEFA8747CA}" type="datetime1">
              <a:rPr lang="en-US" smtClean="0"/>
              <a:t>7/11/2019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EC2366-4DD0-4222-AB7F-D37C0694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141F7C-4AA8-41F7-8DB9-30FE582F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506EC-791F-493E-995A-224C06958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32F61-8407-4A19-BE37-D20D24590398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0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ADB83-5AD2-4141-A063-9489C817E057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593747-AF82-4C71-93C2-97EEF2F29858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EBBC69-A989-4652-A504-870869DB92B6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5AFF38-2722-4F24-A3DD-C614BE098997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DA11B-2BFD-499C-A9F8-812101BF4634}" type="datetime1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7D9D49-75FB-452F-8B14-1654B438A324}" type="datetime1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31627E-7923-45A6-8257-F7339D50B68D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0DF0A-EE9D-4117-BC20-FF95830698D9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6B7C6-CB9F-40F4-84AC-DE6F81B27887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5800" y="649287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506EC-791F-493E-995A-224C06958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Spring_Framework" TargetMode="External"/><Relationship Id="rId7" Type="http://schemas.openxmlformats.org/officeDocument/2006/relationships/hyperlink" Target="https://angular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wt.io/" TargetMode="External"/><Relationship Id="rId5" Type="http://schemas.openxmlformats.org/officeDocument/2006/relationships/hyperlink" Target="https://github.com/spring-projects/spring-boot" TargetMode="External"/><Relationship Id="rId4" Type="http://schemas.openxmlformats.org/officeDocument/2006/relationships/hyperlink" Target="https://spring.io/projects/spring-framewor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762"/>
            <a:ext cx="12192000" cy="4423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Rectangle 12"/>
          <p:cNvSpPr/>
          <p:nvPr/>
        </p:nvSpPr>
        <p:spPr>
          <a:xfrm>
            <a:off x="0" y="1206132"/>
            <a:ext cx="12192000" cy="1841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40853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891" y="644193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44193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007" y="-153276"/>
            <a:ext cx="2312020" cy="17340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7FFB8B-6A0E-44C7-AD27-795EDE64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852" y="6441937"/>
            <a:ext cx="660400" cy="365125"/>
          </a:xfrm>
        </p:spPr>
        <p:txBody>
          <a:bodyPr/>
          <a:lstStyle/>
          <a:p>
            <a:pPr algn="ctr"/>
            <a:fld id="{E11506EC-791F-493E-995A-224C06958632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42FF38-71C7-43E9-8191-0A64DB56E630}"/>
              </a:ext>
            </a:extLst>
          </p:cNvPr>
          <p:cNvSpPr/>
          <p:nvPr/>
        </p:nvSpPr>
        <p:spPr>
          <a:xfrm>
            <a:off x="3649903" y="0"/>
            <a:ext cx="48822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Intern: 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Chung Phat Tai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Mentor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Bach Chan Minh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8F133-1DA8-4BCF-B6A0-C39CC9857CBC}"/>
              </a:ext>
            </a:extLst>
          </p:cNvPr>
          <p:cNvSpPr/>
          <p:nvPr/>
        </p:nvSpPr>
        <p:spPr>
          <a:xfrm>
            <a:off x="1585139" y="1463431"/>
            <a:ext cx="90118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RESTFUL API SERVICE</a:t>
            </a:r>
            <a:endParaRPr lang="en-US" sz="8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7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10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F6B40-3837-469D-973C-4BE51386A772}"/>
              </a:ext>
            </a:extLst>
          </p:cNvPr>
          <p:cNvSpPr/>
          <p:nvPr/>
        </p:nvSpPr>
        <p:spPr>
          <a:xfrm>
            <a:off x="9216971" y="472096"/>
            <a:ext cx="26837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475E-6B97-4723-981C-FF15D6A0D792}"/>
              </a:ext>
            </a:extLst>
          </p:cNvPr>
          <p:cNvSpPr/>
          <p:nvPr/>
        </p:nvSpPr>
        <p:spPr>
          <a:xfrm>
            <a:off x="1515414" y="1346425"/>
            <a:ext cx="74253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Angular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095" y="2190170"/>
            <a:ext cx="111666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What is Angular?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Angular is a framework for building client applications in HTML,CSS and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JavaScript/TypeScript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Benefits of using Angular: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Gives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our application a clean structure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Modular development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Two-way data-binding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Great for SPA (Single-Page Applications)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11" y="3436299"/>
            <a:ext cx="4105178" cy="244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59E9E-4736-4085-B5F8-31D0DC31CFDB}"/>
              </a:ext>
            </a:extLst>
          </p:cNvPr>
          <p:cNvSpPr/>
          <p:nvPr/>
        </p:nvSpPr>
        <p:spPr>
          <a:xfrm>
            <a:off x="1059332" y="1352048"/>
            <a:ext cx="22056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0E968-48B9-4DD6-99FE-4A5FA8D5C8A4}"/>
              </a:ext>
            </a:extLst>
          </p:cNvPr>
          <p:cNvSpPr/>
          <p:nvPr/>
        </p:nvSpPr>
        <p:spPr>
          <a:xfrm>
            <a:off x="7890611" y="430705"/>
            <a:ext cx="39708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Framework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492EE-A5A7-4113-B65A-F284FD96CE35}"/>
              </a:ext>
            </a:extLst>
          </p:cNvPr>
          <p:cNvSpPr txBox="1"/>
          <p:nvPr/>
        </p:nvSpPr>
        <p:spPr>
          <a:xfrm>
            <a:off x="1719014" y="2018857"/>
            <a:ext cx="49957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https://vi.wikipedia.org/wiki/Spring_Framework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https://spring.io/projects/spring-framework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hlinkClick r:id="rId5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github.com/spring-projects/spring-boot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hlinkClick r:id="rId6"/>
              </a:rPr>
              <a:t>https</a:t>
            </a:r>
            <a:r>
              <a:rPr lang="en-US" smtClean="0">
                <a:hlinkClick r:id="rId6"/>
              </a:rPr>
              <a:t>://jwt.io/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hlinkClick r:id="rId7"/>
              </a:rPr>
              <a:t>https://angular.io/</a:t>
            </a:r>
            <a:endParaRPr lang="en-US" dirty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6671" y="3534964"/>
            <a:ext cx="7278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LISTENING 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9" y="307342"/>
            <a:ext cx="3378202" cy="33781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910237-86D1-49A6-BE53-258DC063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68728" y="574744"/>
            <a:ext cx="4931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INTERNSHIP</a:t>
            </a:r>
          </a:p>
        </p:txBody>
      </p: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9464" y="1353873"/>
            <a:ext cx="1791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4568" y="2000439"/>
            <a:ext cx="5989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Introduce Restful API Service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Server side with Spring Boot framework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Client side with Angular 7</a:t>
            </a:r>
          </a:p>
          <a:p>
            <a:pPr marL="0" lvl="1" indent="2825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 References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B4858-BB96-4564-8F9C-ABF8D5B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A9AEF-C074-43C8-8BDB-845591870C3C}"/>
              </a:ext>
            </a:extLst>
          </p:cNvPr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6841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4096" y="2190706"/>
            <a:ext cx="111273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received a request from my mentor about building a web to management film list (with GET, POST, PUT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DELETE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methods).</a:t>
            </a:r>
          </a:p>
          <a:p>
            <a:pPr marL="515938" lvl="2" indent="-400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Frameworks are used:</a:t>
            </a:r>
          </a:p>
          <a:p>
            <a:pPr marL="973138" lvl="3" indent="-400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Server side: Spring boot 2.1.4</a:t>
            </a:r>
          </a:p>
          <a:p>
            <a:pPr marL="973138" lvl="3" indent="-4000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Client side: Angular 7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F96960-1186-4856-A16D-FD93253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5800" y="6408737"/>
            <a:ext cx="660400" cy="365125"/>
          </a:xfrm>
        </p:spPr>
        <p:txBody>
          <a:bodyPr/>
          <a:lstStyle/>
          <a:p>
            <a:pPr algn="ctr"/>
            <a:fld id="{E11506EC-791F-493E-995A-224C06958632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31957" y="1347559"/>
            <a:ext cx="35062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Describe my project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0150" y="451213"/>
            <a:ext cx="4931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INTERNSHIP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8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70150" y="451213"/>
            <a:ext cx="4931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INTERNSHIP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1957" y="1347559"/>
            <a:ext cx="3617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RESTful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API?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B4858-BB96-4564-8F9C-ABF8D5B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5800" y="6408737"/>
            <a:ext cx="660400" cy="365125"/>
          </a:xfrm>
        </p:spPr>
        <p:txBody>
          <a:bodyPr/>
          <a:lstStyle/>
          <a:p>
            <a:pPr algn="ctr"/>
            <a:fld id="{E11506EC-791F-493E-995A-224C06958632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A9AEF-C074-43C8-8BDB-845591870C3C}"/>
              </a:ext>
            </a:extLst>
          </p:cNvPr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52" y="1934581"/>
            <a:ext cx="8786296" cy="38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46036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4096" y="2190170"/>
            <a:ext cx="56921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Spring Boot provides a simpler and faster way to set up, configure,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b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run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both simple and web-based applications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Easy to understand and develop spring applications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Increases productivity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Reduces the development time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F96960-1186-4856-A16D-FD93253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5800" y="6408737"/>
            <a:ext cx="660400" cy="365125"/>
          </a:xfrm>
        </p:spPr>
        <p:txBody>
          <a:bodyPr/>
          <a:lstStyle/>
          <a:p>
            <a:pPr algn="ctr"/>
            <a:fld id="{E11506EC-791F-493E-995A-224C06958632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31957" y="1347559"/>
            <a:ext cx="36690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</a:t>
            </a:r>
            <a:r>
              <a:rPr lang="en-US" sz="3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Boot?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91692" y="451213"/>
            <a:ext cx="28098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3B0AE1-4406-46B8-96E0-82E64332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50" y="2276745"/>
            <a:ext cx="6003598" cy="31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FFC97-FF35-46FF-AF56-41EDEEE7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88" y="2808069"/>
            <a:ext cx="1854289" cy="1854289"/>
          </a:xfrm>
          <a:prstGeom prst="rect">
            <a:avLst/>
          </a:prstGeom>
          <a:noFill/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9B858A6-9901-42AB-84EF-F506EF4F08C4}"/>
              </a:ext>
            </a:extLst>
          </p:cNvPr>
          <p:cNvSpPr/>
          <p:nvPr/>
        </p:nvSpPr>
        <p:spPr>
          <a:xfrm>
            <a:off x="7035353" y="1573573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D494F-CC0E-4A31-A41F-D3FEC65DC6EA}"/>
              </a:ext>
            </a:extLst>
          </p:cNvPr>
          <p:cNvSpPr/>
          <p:nvPr/>
        </p:nvSpPr>
        <p:spPr>
          <a:xfrm>
            <a:off x="6057368" y="3142791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of POJO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B4FD2F-5344-4B05-B3B9-7683262BA9BF}"/>
              </a:ext>
            </a:extLst>
          </p:cNvPr>
          <p:cNvSpPr/>
          <p:nvPr/>
        </p:nvSpPr>
        <p:spPr>
          <a:xfrm>
            <a:off x="6930626" y="4676196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  <a:p>
            <a:pPr algn="ctr"/>
            <a:r>
              <a:rPr lang="en-US" dirty="0"/>
              <a:t>Source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07D6E9-F6BF-4C4B-B9B8-78B9904E1F11}"/>
              </a:ext>
            </a:extLst>
          </p:cNvPr>
          <p:cNvSpPr/>
          <p:nvPr/>
        </p:nvSpPr>
        <p:spPr>
          <a:xfrm>
            <a:off x="8927254" y="1623223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7945E5-B66F-44FB-B5EB-5D469199D412}"/>
              </a:ext>
            </a:extLst>
          </p:cNvPr>
          <p:cNvSpPr/>
          <p:nvPr/>
        </p:nvSpPr>
        <p:spPr>
          <a:xfrm>
            <a:off x="8896181" y="4706230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E58E65-A67D-4F67-9613-D542BF404754}"/>
              </a:ext>
            </a:extLst>
          </p:cNvPr>
          <p:cNvSpPr/>
          <p:nvPr/>
        </p:nvSpPr>
        <p:spPr>
          <a:xfrm>
            <a:off x="9842997" y="3153045"/>
            <a:ext cx="1210614" cy="11848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AOP</a:t>
            </a:r>
          </a:p>
          <a:p>
            <a:pPr algn="ctr"/>
            <a:r>
              <a:rPr lang="en-US" sz="1600" dirty="0"/>
              <a:t>support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08FED-CC72-45F9-8ACC-1994341A549E}"/>
              </a:ext>
            </a:extLst>
          </p:cNvPr>
          <p:cNvSpPr txBox="1"/>
          <p:nvPr/>
        </p:nvSpPr>
        <p:spPr>
          <a:xfrm>
            <a:off x="6958037" y="177042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Configurator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F76587-3464-4F1E-B3FD-6E60ECFD2B66}"/>
              </a:ext>
            </a:extLst>
          </p:cNvPr>
          <p:cNvSpPr txBox="1"/>
          <p:nvPr/>
        </p:nvSpPr>
        <p:spPr>
          <a:xfrm>
            <a:off x="8853609" y="5030997"/>
            <a:ext cx="127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Lightweight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&amp; Fast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886C09-0DAC-493E-94F8-72C60A6DCA57}"/>
              </a:ext>
            </a:extLst>
          </p:cNvPr>
          <p:cNvSpPr/>
          <p:nvPr/>
        </p:nvSpPr>
        <p:spPr>
          <a:xfrm rot="14235346">
            <a:off x="7833570" y="2664660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ECD5EFE-4758-4878-9077-B442BBCEF7D2}"/>
              </a:ext>
            </a:extLst>
          </p:cNvPr>
          <p:cNvSpPr/>
          <p:nvPr/>
        </p:nvSpPr>
        <p:spPr>
          <a:xfrm rot="3262268">
            <a:off x="8881592" y="4253984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96B062-CA3F-479B-82E2-E5EB48F4114B}"/>
              </a:ext>
            </a:extLst>
          </p:cNvPr>
          <p:cNvSpPr/>
          <p:nvPr/>
        </p:nvSpPr>
        <p:spPr>
          <a:xfrm rot="18268801">
            <a:off x="8910421" y="2743256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42A9621-CD94-45A2-A9D1-4D607E936971}"/>
              </a:ext>
            </a:extLst>
          </p:cNvPr>
          <p:cNvSpPr/>
          <p:nvPr/>
        </p:nvSpPr>
        <p:spPr>
          <a:xfrm rot="158434">
            <a:off x="9307807" y="3448483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A38C0B8-6EC7-49F4-908B-A138565DD699}"/>
              </a:ext>
            </a:extLst>
          </p:cNvPr>
          <p:cNvSpPr/>
          <p:nvPr/>
        </p:nvSpPr>
        <p:spPr>
          <a:xfrm rot="10800000">
            <a:off x="7311179" y="3438409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2A0E396-23F9-4F5F-BFE8-4B7F1006639B}"/>
              </a:ext>
            </a:extLst>
          </p:cNvPr>
          <p:cNvSpPr/>
          <p:nvPr/>
        </p:nvSpPr>
        <p:spPr>
          <a:xfrm rot="7485392">
            <a:off x="7776667" y="4274615"/>
            <a:ext cx="449508" cy="5291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40889A-6B72-4906-9486-475BA18DC2CE}"/>
              </a:ext>
            </a:extLst>
          </p:cNvPr>
          <p:cNvSpPr txBox="1"/>
          <p:nvPr/>
        </p:nvSpPr>
        <p:spPr>
          <a:xfrm>
            <a:off x="9009291" y="1690493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F6B40-3837-469D-973C-4BE51386A772}"/>
              </a:ext>
            </a:extLst>
          </p:cNvPr>
          <p:cNvSpPr/>
          <p:nvPr/>
        </p:nvSpPr>
        <p:spPr>
          <a:xfrm>
            <a:off x="9153940" y="472096"/>
            <a:ext cx="28098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475E-6B97-4723-981C-FF15D6A0D792}"/>
              </a:ext>
            </a:extLst>
          </p:cNvPr>
          <p:cNvSpPr/>
          <p:nvPr/>
        </p:nvSpPr>
        <p:spPr>
          <a:xfrm>
            <a:off x="1451792" y="1380713"/>
            <a:ext cx="45374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Spring Boot?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56AFF5-1FCA-46FC-9533-E5C37C8D1B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00" y="2480129"/>
            <a:ext cx="1854290" cy="1854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A43E803-DD32-4DBD-805C-CF78BAE8806F}"/>
              </a:ext>
            </a:extLst>
          </p:cNvPr>
          <p:cNvSpPr/>
          <p:nvPr/>
        </p:nvSpPr>
        <p:spPr>
          <a:xfrm>
            <a:off x="994127" y="4280446"/>
            <a:ext cx="5211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Why Spring Boot?</a:t>
            </a:r>
          </a:p>
        </p:txBody>
      </p:sp>
    </p:spTree>
    <p:extLst>
      <p:ext uri="{BB962C8B-B14F-4D97-AF65-F5344CB8AC3E}">
        <p14:creationId xmlns:p14="http://schemas.microsoft.com/office/powerpoint/2010/main" val="30640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7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F6B40-3837-469D-973C-4BE51386A772}"/>
              </a:ext>
            </a:extLst>
          </p:cNvPr>
          <p:cNvSpPr/>
          <p:nvPr/>
        </p:nvSpPr>
        <p:spPr>
          <a:xfrm>
            <a:off x="9153940" y="472096"/>
            <a:ext cx="28098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475E-6B97-4723-981C-FF15D6A0D792}"/>
              </a:ext>
            </a:extLst>
          </p:cNvPr>
          <p:cNvSpPr/>
          <p:nvPr/>
        </p:nvSpPr>
        <p:spPr>
          <a:xfrm>
            <a:off x="1515414" y="1346425"/>
            <a:ext cx="74253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096" y="2190170"/>
            <a:ext cx="524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Structure: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8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F6B40-3837-469D-973C-4BE51386A772}"/>
              </a:ext>
            </a:extLst>
          </p:cNvPr>
          <p:cNvSpPr/>
          <p:nvPr/>
        </p:nvSpPr>
        <p:spPr>
          <a:xfrm>
            <a:off x="9153940" y="472096"/>
            <a:ext cx="28098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475E-6B97-4723-981C-FF15D6A0D792}"/>
              </a:ext>
            </a:extLst>
          </p:cNvPr>
          <p:cNvSpPr/>
          <p:nvPr/>
        </p:nvSpPr>
        <p:spPr>
          <a:xfrm>
            <a:off x="1515414" y="1346425"/>
            <a:ext cx="74253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Security with JWT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39" y="2397259"/>
            <a:ext cx="5978844" cy="337857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4096" y="2190170"/>
            <a:ext cx="540544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What is JWT?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JWT (JSON Web Token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is a JSON object that is defined in RFC 7519 as a safe way to represent a set of information between two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parties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Simply put, a JWT is just a string with the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following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format:</a:t>
            </a:r>
          </a:p>
          <a:p>
            <a:pPr marL="1030288" lvl="4" algn="just">
              <a:spcAft>
                <a:spcPts val="600"/>
              </a:spcAft>
            </a:pPr>
            <a:r>
              <a:rPr lang="en-US" sz="2000" smtClean="0"/>
              <a:t>	header.payload.signature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857375" cy="1635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555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875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TMA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700" y="63875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www.tmasolutions.com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05318" y="1159099"/>
            <a:ext cx="955612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0" y="1447194"/>
            <a:ext cx="1210614" cy="3944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E6DBFF-23F0-4FD0-A0DC-4F312EF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06EC-791F-493E-995A-224C0695863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F6B40-3837-469D-973C-4BE51386A772}"/>
              </a:ext>
            </a:extLst>
          </p:cNvPr>
          <p:cNvSpPr/>
          <p:nvPr/>
        </p:nvSpPr>
        <p:spPr>
          <a:xfrm>
            <a:off x="9153940" y="472096"/>
            <a:ext cx="28098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475E-6B97-4723-981C-FF15D6A0D792}"/>
              </a:ext>
            </a:extLst>
          </p:cNvPr>
          <p:cNvSpPr/>
          <p:nvPr/>
        </p:nvSpPr>
        <p:spPr>
          <a:xfrm>
            <a:off x="1515414" y="1346425"/>
            <a:ext cx="74253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Security with JWT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158" y="2190170"/>
            <a:ext cx="586264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2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How does it work?</a:t>
            </a:r>
            <a:endParaRPr lang="en-US" sz="2000" smtClean="0">
              <a:solidFill>
                <a:schemeClr val="accent1">
                  <a:lumMod val="50000"/>
                </a:schemeClr>
              </a:solidFill>
            </a:endParaRP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1. The user login into authentication server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2. The authentication server then creates the JWT and sends it to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user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3. When the user makes API calls to the application, the user passes the JWT along with the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call</a:t>
            </a:r>
          </a:p>
          <a:p>
            <a:pPr marL="973138" lvl="3" indent="-4000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4. Application Server before executing the command called from the User side, will verify the posted JWT. If OK, continue executing the called command.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4" y="2118525"/>
            <a:ext cx="5459534" cy="37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396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 Huynh Trong</dc:creator>
  <cp:lastModifiedBy>Windows User</cp:lastModifiedBy>
  <cp:revision>120</cp:revision>
  <dcterms:created xsi:type="dcterms:W3CDTF">2019-06-26T08:50:37Z</dcterms:created>
  <dcterms:modified xsi:type="dcterms:W3CDTF">2019-07-11T05:26:48Z</dcterms:modified>
</cp:coreProperties>
</file>