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302" r:id="rId4"/>
    <p:sldId id="303" r:id="rId5"/>
    <p:sldId id="274" r:id="rId6"/>
    <p:sldId id="261" r:id="rId7"/>
    <p:sldId id="275" r:id="rId8"/>
    <p:sldId id="270" r:id="rId9"/>
    <p:sldId id="271" r:id="rId10"/>
    <p:sldId id="291" r:id="rId11"/>
    <p:sldId id="292" r:id="rId12"/>
    <p:sldId id="293" r:id="rId13"/>
    <p:sldId id="294" r:id="rId14"/>
    <p:sldId id="295" r:id="rId15"/>
    <p:sldId id="297" r:id="rId16"/>
    <p:sldId id="276" r:id="rId17"/>
    <p:sldId id="277" r:id="rId18"/>
    <p:sldId id="298" r:id="rId19"/>
    <p:sldId id="299" r:id="rId20"/>
    <p:sldId id="278" r:id="rId21"/>
    <p:sldId id="279" r:id="rId22"/>
    <p:sldId id="281" r:id="rId23"/>
    <p:sldId id="282" r:id="rId24"/>
    <p:sldId id="283" r:id="rId25"/>
    <p:sldId id="284" r:id="rId26"/>
    <p:sldId id="300" r:id="rId27"/>
    <p:sldId id="286" r:id="rId28"/>
    <p:sldId id="287" r:id="rId29"/>
    <p:sldId id="288" r:id="rId30"/>
    <p:sldId id="305" r:id="rId31"/>
    <p:sldId id="306" r:id="rId32"/>
    <p:sldId id="289" r:id="rId33"/>
    <p:sldId id="290" r:id="rId34"/>
    <p:sldId id="307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18B07-AA38-462C-AB80-BDD2ED02F403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CC70-ED58-4AFD-BD72-4901A3E3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0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0" y="365126"/>
            <a:ext cx="9009063" cy="1054100"/>
            <a:chOff x="0" y="1536"/>
            <a:chExt cx="5675" cy="66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3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0" y="365126"/>
            <a:ext cx="9009063" cy="1054100"/>
            <a:chOff x="0" y="1536"/>
            <a:chExt cx="5675" cy="663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5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"/>
          <p:cNvGrpSpPr>
            <a:grpSpLocks/>
          </p:cNvGrpSpPr>
          <p:nvPr userDrawn="1"/>
        </p:nvGrpSpPr>
        <p:grpSpPr bwMode="auto">
          <a:xfrm>
            <a:off x="0" y="365126"/>
            <a:ext cx="9009063" cy="1054100"/>
            <a:chOff x="0" y="1536"/>
            <a:chExt cx="5675" cy="663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94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365126"/>
            <a:ext cx="9009063" cy="1054100"/>
            <a:chOff x="0" y="1536"/>
            <a:chExt cx="5675" cy="663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8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1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FF28-EC0A-45F6-B15B-C1BF9541821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44F0-05C2-458E-BC0D-5C50110C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42310" y="2624328"/>
            <a:ext cx="8249697" cy="148369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Cambria" panose="02040503050406030204" pitchFamily="18" charset="0"/>
                <a:cs typeface="Times New Roman" pitchFamily="18" charset="0"/>
              </a:rPr>
              <a:t>GIẢI THUẬT DI TRUYỀN LAI CHO BÀI TOÁN MINIMAL EXPOSURE PATH TRONG MIỀN CÓ CHƯỚNG NGẠI VẬT</a:t>
            </a:r>
            <a:endParaRPr lang="en-US" sz="3200" dirty="0">
              <a:latin typeface="Cambria" panose="02040503050406030204" pitchFamily="18" charset="0"/>
            </a:endParaRPr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03" y="160338"/>
            <a:ext cx="1507591" cy="15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4313"/>
            <a:ext cx="1061605" cy="145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5658" y="4736887"/>
            <a:ext cx="8763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err="1" smtClean="0">
                <a:latin typeface="Cambria" panose="02040503050406030204" pitchFamily="18" charset="0"/>
              </a:rPr>
              <a:t>Phạm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Hữu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Bảo</a:t>
            </a:r>
            <a:r>
              <a:rPr lang="en-US" sz="2000" dirty="0" smtClean="0">
                <a:latin typeface="Cambria" panose="02040503050406030204" pitchFamily="18" charset="0"/>
              </a:rPr>
              <a:t> Chung - </a:t>
            </a:r>
            <a:r>
              <a:rPr lang="en-US" sz="2000" dirty="0" err="1" smtClean="0">
                <a:latin typeface="Cambria" panose="02040503050406030204" pitchFamily="18" charset="0"/>
              </a:rPr>
              <a:t>Trần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Trung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Hiếu</a:t>
            </a:r>
            <a:r>
              <a:rPr lang="en-US" sz="2000" dirty="0" smtClean="0">
                <a:latin typeface="Cambria" panose="02040503050406030204" pitchFamily="18" charset="0"/>
              </a:rPr>
              <a:t> - </a:t>
            </a:r>
            <a:r>
              <a:rPr lang="en-US" sz="2000" dirty="0" err="1" smtClean="0">
                <a:latin typeface="Cambria" panose="02040503050406030204" pitchFamily="18" charset="0"/>
              </a:rPr>
              <a:t>Roãn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Văn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Thụ</a:t>
            </a:r>
            <a:r>
              <a:rPr lang="en-US" sz="2000" dirty="0" smtClean="0">
                <a:latin typeface="Cambria" panose="02040503050406030204" pitchFamily="18" charset="0"/>
              </a:rPr>
              <a:t> - </a:t>
            </a:r>
            <a:r>
              <a:rPr lang="en-US" sz="2000" dirty="0" err="1" smtClean="0">
                <a:latin typeface="Cambria" panose="02040503050406030204" pitchFamily="18" charset="0"/>
              </a:rPr>
              <a:t>Đinh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Quang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Anh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</a:p>
          <a:p>
            <a:r>
              <a:rPr lang="en-US" sz="2000" dirty="0" err="1" smtClean="0">
                <a:latin typeface="Cambria" panose="02040503050406030204" pitchFamily="18" charset="0"/>
              </a:rPr>
              <a:t>Trường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Đại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học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Bách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Khoa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Hà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Nội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BD9E-E89B-4AA1-9B0F-DBBCF806F1EF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7037" y="167960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sát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073237" y="1622450"/>
                <a:ext cx="4876800" cy="4450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Điểm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nguồn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và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điểm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đích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nằm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ở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hai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biên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đối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diện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miền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khảo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sát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. </a:t>
                </a:r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237" y="1622450"/>
                <a:ext cx="4876800" cy="4450890"/>
              </a:xfrm>
              <a:prstGeom prst="rect">
                <a:avLst/>
              </a:prstGeom>
              <a:blipFill>
                <a:blip r:embed="rId2"/>
                <a:stretch>
                  <a:fillRect l="-971" r="-1092"/>
                </a:stretch>
              </a:blip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187037" y="399689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87037" y="2838245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đích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87037" y="515894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0892" y="167960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sát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087092" y="1622450"/>
                <a:ext cx="4876800" cy="4450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cs typeface="Times New Roman" pitchFamily="18" charset="0"/>
                      </a:rPr>
                      <m:t>l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Times New Roman" pitchFamily="18" charset="0"/>
                      </a:rPr>
                      <m:t>à 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số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lượng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sensor.</a:t>
                </a: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{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tập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các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sensor.</a:t>
                </a:r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là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bán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kính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sensor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thứ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marL="457200" indent="-457200"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  <a:cs typeface="Times New Roman" pitchFamily="18" charset="0"/>
                  </a:rPr>
                  <a:t>là</a:t>
                </a:r>
                <a:r>
                  <a:rPr lang="en-US" sz="2800" dirty="0" smtClean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vị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trí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của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sensor </a:t>
                </a:r>
                <a:r>
                  <a:rPr lang="en-US" sz="2800" dirty="0" err="1">
                    <a:latin typeface="Cambria" panose="02040503050406030204" pitchFamily="18" charset="0"/>
                    <a:cs typeface="Times New Roman" pitchFamily="18" charset="0"/>
                  </a:rPr>
                  <a:t>thứ</a:t>
                </a:r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7092" y="1622450"/>
                <a:ext cx="4876800" cy="4450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200892" y="399689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0892" y="2838245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đích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0892" y="515894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Chướng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ngại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vật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0892" y="167960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sát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 bwMode="auto">
              <a:xfrm>
                <a:off x="4087092" y="1622450"/>
                <a:ext cx="4876800" cy="4450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lượng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chướng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ngại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vật</a:t>
                </a:r>
                <a:r>
                  <a:rPr lang="en-US" sz="2800" dirty="0">
                    <a:latin typeface="Cambria" panose="02040503050406030204" pitchFamily="18" charset="0"/>
                  </a:rPr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dãy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đỉnh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tiếp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biểu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diễn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chướng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ngại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vật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thứ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.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Cambria" panose="02040503050406030204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latin typeface="Cambria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7092" y="1622450"/>
                <a:ext cx="4876800" cy="4450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 bwMode="auto">
          <a:xfrm>
            <a:off x="200892" y="399689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0892" y="2838245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nguồn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đích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0892" y="515894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Chướng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ngại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vật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1600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4114800" y="1600200"/>
                <a:ext cx="4876800" cy="434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smtClean="0">
                    <a:latin typeface="Cambria" panose="02040503050406030204" pitchFamily="18" charset="0"/>
                  </a:rPr>
                  <a:t>Một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đường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đi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điểm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nguồn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đến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điểm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đích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miền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khảo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sát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biểu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diễn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bởi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dãy</a:t>
                </a:r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:r>
                  <a:rPr lang="en-US" sz="2800" dirty="0" err="1">
                    <a:latin typeface="Cambria" panose="02040503050406030204" pitchFamily="18" charset="0"/>
                  </a:rPr>
                  <a:t>điểm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800" dirty="0" err="1" smtClean="0">
                    <a:latin typeface="Cambria" panose="02040503050406030204" pitchFamily="18" charset="0"/>
                  </a:rPr>
                  <a:t>với</a:t>
                </a:r>
                <a:r>
                  <a:rPr lang="en-US" sz="28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1600200"/>
                <a:ext cx="4876800" cy="4343400"/>
              </a:xfrm>
              <a:prstGeom prst="rect">
                <a:avLst/>
              </a:prstGeom>
              <a:blipFill>
                <a:blip r:embed="rId2"/>
                <a:stretch>
                  <a:fillRect l="-971" r="-971"/>
                </a:stretch>
              </a:blip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228600" y="2743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ra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9550" y="3886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Ràng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buộc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8600" y="501015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Hàm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mục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tiêu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1600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14800" y="1600200"/>
            <a:ext cx="4876800" cy="43434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Cambria" panose="02040503050406030204" pitchFamily="18" charset="0"/>
              </a:rPr>
              <a:t>Đường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tìm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được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không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giao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với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bất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kỳ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chướng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ngại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vật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</a:rPr>
              <a:t>nào</a:t>
            </a:r>
            <a:r>
              <a:rPr lang="en-US" sz="2800" dirty="0" smtClean="0">
                <a:latin typeface="Cambria" panose="02040503050406030204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2743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ra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9550" y="3886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Ràng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buộc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8600" y="501015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Hàm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mục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tiêu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1600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4114800" y="1600200"/>
                <a:ext cx="4876800" cy="4343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mục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tiêu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min</m:t>
                      </m:r>
                    </m:oMath>
                  </m:oMathPara>
                </a14:m>
                <a:r>
                  <a:rPr lang="en-US" b="0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  <a:t/>
                </a:r>
                <a:br>
                  <a:rPr lang="en-US" b="0" dirty="0" smtClean="0">
                    <a:latin typeface="Times New Roman" pitchFamily="18" charset="0"/>
                    <a:ea typeface="Cambria Math" panose="02040503050406030204" pitchFamily="18" charset="0"/>
                    <a:cs typeface="Times New Roman" pitchFamily="18" charset="0"/>
                  </a:rPr>
                </a:b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1600200"/>
                <a:ext cx="4876800" cy="4343400"/>
              </a:xfrm>
              <a:prstGeom prst="rect">
                <a:avLst/>
              </a:prstGeom>
              <a:blipFill>
                <a:blip r:embed="rId2"/>
                <a:stretch>
                  <a:fillRect l="-971"/>
                </a:stretch>
              </a:blip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228600" y="2743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ra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9550" y="3886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Ràng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buộc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8600" y="501015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Hàm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mục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tiêu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-4290774" y="1071795"/>
            <a:ext cx="5858998" cy="5858998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979256" y="2054766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Giới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thiệu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2938" y="199750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Phát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biểu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xuất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các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hướng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mới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125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7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4564" y="1518870"/>
                <a:ext cx="7886700" cy="476202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Phương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pháp</a:t>
                </a:r>
                <a:r>
                  <a:rPr lang="en-US" sz="2400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2400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2400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cá</a:t>
                </a:r>
                <a:r>
                  <a:rPr lang="en-US" sz="2400" b="1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thể</a:t>
                </a:r>
                <a:endParaRPr lang="en-US" sz="2400" b="1" dirty="0" smtClean="0">
                  <a:latin typeface="Cambria" panose="02040503050406030204" pitchFamily="18" charset="0"/>
                </a:endParaRPr>
              </a:p>
              <a:p>
                <a:pPr marL="0" indent="457200" algn="just">
                  <a:buNone/>
                </a:pPr>
                <a:r>
                  <a:rPr lang="en-US" sz="2400" dirty="0" err="1">
                    <a:latin typeface="Cambria" panose="02040503050406030204" pitchFamily="18" charset="0"/>
                  </a:rPr>
                  <a:t>Đ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ường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đến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có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bởi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dãy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điểm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đó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marL="0" indent="45720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Ta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biểu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diễn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mỗi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cá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bằng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vectơ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thực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chiều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564" y="1518870"/>
                <a:ext cx="7886700" cy="4762021"/>
              </a:xfrm>
              <a:blipFill>
                <a:blip r:embed="rId2"/>
                <a:stretch>
                  <a:fillRect l="-1236" t="-179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94564" y="1518870"/>
            <a:ext cx="7886700" cy="47620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Phương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thức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lựa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chọn</a:t>
            </a:r>
            <a:r>
              <a:rPr lang="en-US" sz="2400" b="1" dirty="0" smtClean="0">
                <a:latin typeface="Cambria" panose="02040503050406030204" pitchFamily="18" charset="0"/>
              </a:rPr>
              <a:t> cha </a:t>
            </a:r>
            <a:r>
              <a:rPr lang="en-US" sz="2400" b="1" dirty="0" err="1" smtClean="0">
                <a:latin typeface="Cambria" panose="02040503050406030204" pitchFamily="18" charset="0"/>
              </a:rPr>
              <a:t>mẹ</a:t>
            </a:r>
            <a:endParaRPr lang="en-US" sz="2400" b="1" dirty="0" smtClean="0">
              <a:latin typeface="Cambria" panose="02040503050406030204" pitchFamily="18" charset="0"/>
            </a:endParaRPr>
          </a:p>
          <a:p>
            <a:pPr marL="0" indent="457200" algn="just">
              <a:buNone/>
            </a:pPr>
            <a:r>
              <a:rPr lang="en-US" sz="2400" dirty="0" err="1" smtClean="0">
                <a:latin typeface="Cambria" panose="02040503050406030204" pitchFamily="18" charset="0"/>
              </a:rPr>
              <a:t>Sử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dụng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phương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pháp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b="1" dirty="0" smtClean="0">
                <a:latin typeface="Cambria" panose="02040503050406030204" pitchFamily="18" charset="0"/>
              </a:rPr>
              <a:t>Negative </a:t>
            </a:r>
            <a:r>
              <a:rPr lang="en-US" sz="2400" b="1" dirty="0">
                <a:latin typeface="Cambria" panose="02040503050406030204" pitchFamily="18" charset="0"/>
              </a:rPr>
              <a:t>Assortative </a:t>
            </a:r>
            <a:r>
              <a:rPr lang="en-US" sz="2400" b="1" dirty="0" smtClean="0">
                <a:latin typeface="Cambria" panose="02040503050406030204" pitchFamily="18" charset="0"/>
              </a:rPr>
              <a:t>Mating.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latin typeface="Cambria" panose="02040503050406030204" pitchFamily="18" charset="0"/>
              </a:rPr>
              <a:t>Bước</a:t>
            </a:r>
            <a:r>
              <a:rPr lang="en-US" b="1" i="1" dirty="0" smtClean="0">
                <a:latin typeface="Cambria" panose="02040503050406030204" pitchFamily="18" charset="0"/>
              </a:rPr>
              <a:t> 1.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Chọn</a:t>
            </a:r>
            <a:r>
              <a:rPr lang="en-US" dirty="0" smtClean="0">
                <a:latin typeface="Cambria" panose="02040503050406030204" pitchFamily="18" charset="0"/>
              </a:rPr>
              <a:t> 4 </a:t>
            </a:r>
            <a:r>
              <a:rPr lang="en-US" dirty="0" err="1" smtClean="0">
                <a:latin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bất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trong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quần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latin typeface="Cambria" panose="02040503050406030204" pitchFamily="18" charset="0"/>
              </a:rPr>
              <a:t>Bước</a:t>
            </a:r>
            <a:r>
              <a:rPr lang="en-US" b="1" i="1" dirty="0" smtClean="0">
                <a:latin typeface="Cambria" panose="02040503050406030204" pitchFamily="18" charset="0"/>
              </a:rPr>
              <a:t> 2.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mức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độ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giữa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đầu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</a:rPr>
              <a:t> 3 </a:t>
            </a:r>
            <a:r>
              <a:rPr lang="en-US" dirty="0" err="1" smtClean="0">
                <a:latin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còn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lại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latin typeface="Cambria" panose="02040503050406030204" pitchFamily="18" charset="0"/>
              </a:rPr>
              <a:t>Bước</a:t>
            </a:r>
            <a:r>
              <a:rPr lang="en-US" b="1" i="1" dirty="0" smtClean="0">
                <a:latin typeface="Cambria" panose="02040503050406030204" pitchFamily="18" charset="0"/>
              </a:rPr>
              <a:t> 3. </a:t>
            </a:r>
            <a:r>
              <a:rPr lang="en-US" dirty="0" err="1" smtClean="0">
                <a:latin typeface="Cambria" panose="02040503050406030204" pitchFamily="18" charset="0"/>
              </a:rPr>
              <a:t>Chọn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đầu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không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nhất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24393" r="28202" b="28061"/>
          <a:stretch/>
        </p:blipFill>
        <p:spPr>
          <a:xfrm>
            <a:off x="2651205" y="2031430"/>
            <a:ext cx="3973418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0981" y="5818910"/>
            <a:ext cx="59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Phương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pháp</a:t>
            </a:r>
            <a:r>
              <a:rPr lang="en-US" i="1" dirty="0" smtClean="0">
                <a:latin typeface="Cambria" panose="02040503050406030204" pitchFamily="18" charset="0"/>
              </a:rPr>
              <a:t> NAM </a:t>
            </a:r>
            <a:r>
              <a:rPr lang="en-US" i="1" dirty="0" err="1" smtClean="0">
                <a:latin typeface="Cambria" panose="02040503050406030204" pitchFamily="18" charset="0"/>
              </a:rPr>
              <a:t>sẽ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lựa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chọn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cá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thể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số</a:t>
            </a:r>
            <a:r>
              <a:rPr lang="en-US" i="1" dirty="0" smtClean="0">
                <a:latin typeface="Cambria" panose="02040503050406030204" pitchFamily="18" charset="0"/>
              </a:rPr>
              <a:t> 1 </a:t>
            </a:r>
            <a:r>
              <a:rPr lang="en-US" i="1" dirty="0" err="1" smtClean="0">
                <a:latin typeface="Cambria" panose="02040503050406030204" pitchFamily="18" charset="0"/>
              </a:rPr>
              <a:t>và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cá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thể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số</a:t>
            </a:r>
            <a:r>
              <a:rPr lang="en-US" i="1" dirty="0" smtClean="0">
                <a:latin typeface="Cambria" panose="02040503050406030204" pitchFamily="18" charset="0"/>
              </a:rPr>
              <a:t> 3 do </a:t>
            </a:r>
            <a:r>
              <a:rPr lang="en-US" i="1" dirty="0" err="1" smtClean="0">
                <a:latin typeface="Cambria" panose="02040503050406030204" pitchFamily="18" charset="0"/>
              </a:rPr>
              <a:t>chúng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ít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tương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đồng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nhất</a:t>
            </a:r>
            <a:r>
              <a:rPr lang="en-US" i="1" dirty="0" smtClean="0">
                <a:latin typeface="Cambria" panose="02040503050406030204" pitchFamily="18" charset="0"/>
              </a:rPr>
              <a:t>. 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4564" y="1518870"/>
            <a:ext cx="7886700" cy="47620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Phương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thức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lựa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chọn</a:t>
            </a:r>
            <a:r>
              <a:rPr lang="en-US" sz="2400" b="1" dirty="0" smtClean="0">
                <a:latin typeface="Cambria" panose="02040503050406030204" pitchFamily="18" charset="0"/>
              </a:rPr>
              <a:t> cha </a:t>
            </a:r>
            <a:r>
              <a:rPr lang="en-US" sz="2400" b="1" dirty="0" err="1" smtClean="0">
                <a:latin typeface="Cambria" panose="02040503050406030204" pitchFamily="18" charset="0"/>
              </a:rPr>
              <a:t>mẹ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4290774" y="1071795"/>
            <a:ext cx="12746398" cy="5858998"/>
            <a:chOff x="-4290774" y="1071795"/>
            <a:chExt cx="12746398" cy="5858998"/>
          </a:xfrm>
        </p:grpSpPr>
        <p:sp>
          <p:nvSpPr>
            <p:cNvPr id="38" name="Block Arc 37"/>
            <p:cNvSpPr/>
            <p:nvPr/>
          </p:nvSpPr>
          <p:spPr>
            <a:xfrm>
              <a:off x="-4290774" y="1071795"/>
              <a:ext cx="5858998" cy="5858998"/>
            </a:xfrm>
            <a:prstGeom prst="blockArc">
              <a:avLst>
                <a:gd name="adj1" fmla="val 18900000"/>
                <a:gd name="adj2" fmla="val 2700000"/>
                <a:gd name="adj3" fmla="val 369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979256" y="2054766"/>
              <a:ext cx="7476368" cy="458108"/>
            </a:xfrm>
            <a:custGeom>
              <a:avLst/>
              <a:gdLst>
                <a:gd name="connsiteX0" fmla="*/ 0 w 7476368"/>
                <a:gd name="connsiteY0" fmla="*/ 0 h 458108"/>
                <a:gd name="connsiteX1" fmla="*/ 7476368 w 7476368"/>
                <a:gd name="connsiteY1" fmla="*/ 0 h 458108"/>
                <a:gd name="connsiteX2" fmla="*/ 7476368 w 7476368"/>
                <a:gd name="connsiteY2" fmla="*/ 458108 h 458108"/>
                <a:gd name="connsiteX3" fmla="*/ 0 w 7476368"/>
                <a:gd name="connsiteY3" fmla="*/ 458108 h 458108"/>
                <a:gd name="connsiteX4" fmla="*/ 0 w 7476368"/>
                <a:gd name="connsiteY4" fmla="*/ 0 h 45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6368" h="458108">
                  <a:moveTo>
                    <a:pt x="0" y="0"/>
                  </a:moveTo>
                  <a:lnTo>
                    <a:pt x="7476368" y="0"/>
                  </a:lnTo>
                  <a:lnTo>
                    <a:pt x="7476368" y="458108"/>
                  </a:lnTo>
                  <a:lnTo>
                    <a:pt x="0" y="45810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63624" tIns="66040" rIns="66040" bIns="6604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kern="1200" dirty="0" err="1" smtClean="0">
                  <a:latin typeface="Cambria" panose="02040503050406030204" pitchFamily="18" charset="0"/>
                </a:rPr>
                <a:t>Giới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thiệu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bài</a:t>
              </a:r>
              <a:r>
                <a:rPr lang="en-US" sz="2600" b="1" kern="1200" dirty="0" smtClean="0">
                  <a:latin typeface="Cambria" panose="02040503050406030204" pitchFamily="18" charset="0"/>
                </a:rPr>
                <a:t> </a:t>
              </a:r>
              <a:r>
                <a:rPr lang="en-US" sz="2600" b="1" kern="1200" dirty="0" err="1" smtClean="0">
                  <a:latin typeface="Cambria" panose="02040503050406030204" pitchFamily="18" charset="0"/>
                </a:rPr>
                <a:t>toán</a:t>
              </a:r>
              <a:endParaRPr lang="en-US" sz="2600" b="1" kern="1200" dirty="0">
                <a:latin typeface="Cambria" panose="020405030504060302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92938" y="1997502"/>
              <a:ext cx="572636" cy="572636"/>
            </a:xfrm>
            <a:prstGeom prst="ellipse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Phát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biểu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các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hướng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mới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546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24982" r="28301" b="28251"/>
          <a:stretch/>
        </p:blipFill>
        <p:spPr>
          <a:xfrm>
            <a:off x="2670307" y="2025360"/>
            <a:ext cx="3935213" cy="3749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41764" y="5847193"/>
                <a:ext cx="5860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err="1" smtClean="0">
                    <a:latin typeface="Cambria" panose="02040503050406030204" pitchFamily="18" charset="0"/>
                  </a:rPr>
                  <a:t>Gọi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là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2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cá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chọn</a:t>
                </a:r>
                <a:r>
                  <a:rPr 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để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lai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ghép</a:t>
                </a:r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764" y="5847193"/>
                <a:ext cx="5860472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Content Placeholder 2"/>
          <p:cNvSpPr txBox="1">
            <a:spLocks/>
          </p:cNvSpPr>
          <p:nvPr/>
        </p:nvSpPr>
        <p:spPr>
          <a:xfrm>
            <a:off x="694564" y="1518870"/>
            <a:ext cx="7886700" cy="476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lai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ghép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7" t="24099" r="28879" b="27302"/>
          <a:stretch/>
        </p:blipFill>
        <p:spPr>
          <a:xfrm>
            <a:off x="2717674" y="1875539"/>
            <a:ext cx="3840479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641763" y="5813789"/>
                <a:ext cx="5860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Cambria" panose="02040503050406030204" pitchFamily="18" charset="0"/>
                  </a:rPr>
                  <a:t>Chọn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điểm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cắt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ngẫu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nhiên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763" y="5813789"/>
                <a:ext cx="5860472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/>
          <p:cNvSpPr txBox="1">
            <a:spLocks/>
          </p:cNvSpPr>
          <p:nvPr/>
        </p:nvSpPr>
        <p:spPr>
          <a:xfrm>
            <a:off x="694564" y="1518870"/>
            <a:ext cx="7886700" cy="476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lai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ghép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24242" r="28301" b="27071"/>
          <a:stretch/>
        </p:blipFill>
        <p:spPr>
          <a:xfrm>
            <a:off x="2627857" y="1979466"/>
            <a:ext cx="3888285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25236" y="5813789"/>
                <a:ext cx="732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Cambria" panose="02040503050406030204" pitchFamily="18" charset="0"/>
                  </a:rPr>
                  <a:t>Sao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chép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gene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vị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trí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1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đến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sang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,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sang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5813789"/>
                <a:ext cx="7329055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/>
          <p:cNvSpPr txBox="1">
            <a:spLocks/>
          </p:cNvSpPr>
          <p:nvPr/>
        </p:nvSpPr>
        <p:spPr>
          <a:xfrm>
            <a:off x="694564" y="1518870"/>
            <a:ext cx="7886700" cy="476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lai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ghép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25236" y="5813789"/>
                <a:ext cx="732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Cambria" panose="02040503050406030204" pitchFamily="18" charset="0"/>
                  </a:rPr>
                  <a:t>Sao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chép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gene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vị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trí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đến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sang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,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sang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5813789"/>
                <a:ext cx="7329055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24242" r="29085" b="26869"/>
          <a:stretch/>
        </p:blipFill>
        <p:spPr>
          <a:xfrm>
            <a:off x="2659694" y="1979466"/>
            <a:ext cx="3824611" cy="3840480"/>
          </a:xfrm>
          <a:prstGeom prst="rect">
            <a:avLst/>
          </a:prstGeom>
        </p:spPr>
      </p:pic>
      <p:sp>
        <p:nvSpPr>
          <p:cNvPr id="56" name="Content Placeholder 2"/>
          <p:cNvSpPr txBox="1">
            <a:spLocks/>
          </p:cNvSpPr>
          <p:nvPr/>
        </p:nvSpPr>
        <p:spPr>
          <a:xfrm>
            <a:off x="694564" y="1518870"/>
            <a:ext cx="7886700" cy="476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lai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ghép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25236" y="5813789"/>
                <a:ext cx="7329055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𝑖𝑐𝑟𝑜𝑠𝑠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5813789"/>
                <a:ext cx="7329055" cy="670696"/>
              </a:xfrm>
              <a:prstGeom prst="rect">
                <a:avLst/>
              </a:prstGeom>
              <a:blipFill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/>
          <p:cNvSpPr txBox="1">
            <a:spLocks/>
          </p:cNvSpPr>
          <p:nvPr/>
        </p:nvSpPr>
        <p:spPr>
          <a:xfrm>
            <a:off x="694564" y="1518870"/>
            <a:ext cx="7886700" cy="476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lai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ghép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24647" r="28039" b="26465"/>
          <a:stretch/>
        </p:blipFill>
        <p:spPr>
          <a:xfrm>
            <a:off x="2701803" y="2031430"/>
            <a:ext cx="387222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đột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biến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24647" r="28562" b="27475"/>
          <a:stretch/>
        </p:blipFill>
        <p:spPr>
          <a:xfrm>
            <a:off x="2603146" y="1979466"/>
            <a:ext cx="3937707" cy="384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07471" y="5813789"/>
                <a:ext cx="732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Cambria" panose="02040503050406030204" pitchFamily="18" charset="0"/>
                  </a:rPr>
                  <a:t>Một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cá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bất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kỳ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sẽ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chọn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để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đột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biến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71" y="5813789"/>
                <a:ext cx="7329055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ambria" panose="02040503050406030204" pitchFamily="18" charset="0"/>
              </a:rPr>
              <a:t>Toán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tử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đột</a:t>
            </a:r>
            <a:r>
              <a:rPr lang="en-US" sz="2400" b="1" dirty="0" smtClean="0">
                <a:latin typeface="Cambria" panose="02040503050406030204" pitchFamily="18" charset="0"/>
              </a:rPr>
              <a:t> </a:t>
            </a:r>
            <a:r>
              <a:rPr lang="en-US" sz="2400" b="1" dirty="0" err="1" smtClean="0">
                <a:latin typeface="Cambria" panose="02040503050406030204" pitchFamily="18" charset="0"/>
              </a:rPr>
              <a:t>biến</a:t>
            </a:r>
            <a:endParaRPr lang="en-US" sz="2400" b="1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07471" y="5813789"/>
                <a:ext cx="732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Cambria" panose="02040503050406030204" pitchFamily="18" charset="0"/>
                  </a:rPr>
                  <a:t>Một gene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bị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đột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biến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:r>
                  <a:rPr lang="en-US" i="1" dirty="0" err="1" smtClean="0">
                    <a:latin typeface="Cambria" panose="02040503050406030204" pitchFamily="18" charset="0"/>
                  </a:rPr>
                  <a:t>của</a:t>
                </a:r>
                <a:r>
                  <a:rPr lang="en-US" i="1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 smtClean="0">
                    <a:latin typeface="Cambria" panose="02040503050406030204" pitchFamily="18" charset="0"/>
                  </a:rPr>
                  <a:t>.</a:t>
                </a:r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71" y="5813789"/>
                <a:ext cx="7329055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t="24040" r="28301" b="27071"/>
          <a:stretch/>
        </p:blipFill>
        <p:spPr>
          <a:xfrm>
            <a:off x="2689732" y="2025186"/>
            <a:ext cx="376453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GIẢI THUẬT ĐỀ XUẤT</a:t>
            </a:r>
            <a:endParaRPr 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latin typeface="Cambria" panose="02040503050406030204" pitchFamily="18" charset="0"/>
                  </a:rPr>
                  <a:t>Toán </a:t>
                </a:r>
                <a:r>
                  <a:rPr lang="en-US" sz="2400" b="1" dirty="0" err="1" smtClean="0">
                    <a:latin typeface="Cambria" panose="02040503050406030204" pitchFamily="18" charset="0"/>
                  </a:rPr>
                  <a:t>tử</a:t>
                </a:r>
                <a:r>
                  <a:rPr lang="en-US" sz="2400" b="1" dirty="0" smtClean="0">
                    <a:latin typeface="Cambria" panose="02040503050406030204" pitchFamily="18" charset="0"/>
                  </a:rPr>
                  <a:t> Local Search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 err="1" smtClean="0">
                    <a:latin typeface="Cambria" panose="02040503050406030204" pitchFamily="18" charset="0"/>
                  </a:rPr>
                  <a:t>Toán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Local Search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bài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là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giải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thuật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leo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đồi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Solis – Wets.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Theo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đó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từ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hiện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tại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thuật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toán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dụng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phân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bố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chuẩn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nhiều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chiều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để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tính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ra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các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ứng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viên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và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 err="1" smtClean="0">
                    <a:latin typeface="Cambria" panose="02040503050406030204" pitchFamily="18" charset="0"/>
                  </a:rPr>
                  <a:t>Nếu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2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ứng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viên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tốt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hơn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, ta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ghi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nhận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thành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công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.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Ngược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lại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nếu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tốt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hơn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cả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2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ứng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cử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viên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nói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, ta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ghi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nhận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thất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bại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 err="1" smtClean="0">
                    <a:latin typeface="Cambria" panose="02040503050406030204" pitchFamily="18" charset="0"/>
                  </a:rPr>
                  <a:t>Sau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một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số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lần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thành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công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thất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bại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)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liên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tiếp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giá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trị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phương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sai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sẽ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tăng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lên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giảm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xuống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)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tương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ứng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.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400" dirty="0" err="1" smtClean="0">
                    <a:latin typeface="Cambria" panose="02040503050406030204" pitchFamily="18" charset="0"/>
                  </a:rPr>
                  <a:t>Sau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mỗi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thế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hệ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,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cá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có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độ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thích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nghi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tốt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nhất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trong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quần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thể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sẽ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được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tối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ưu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" panose="02040503050406030204" pitchFamily="18" charset="0"/>
                  </a:rPr>
                  <a:t>bằng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Local Search.</a:t>
                </a:r>
              </a:p>
            </p:txBody>
          </p:sp>
        </mc:Choice>
        <mc:Fallback xmlns="">
          <p:sp>
            <p:nvSpPr>
              <p:cNvPr id="2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22450"/>
                <a:ext cx="7886700" cy="4554513"/>
              </a:xfrm>
              <a:blipFill>
                <a:blip r:embed="rId2"/>
                <a:stretch>
                  <a:fillRect l="-1159" t="-2677" r="-1236" b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-4290774" y="1071795"/>
            <a:ext cx="5858998" cy="5858998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979256" y="2054766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Giới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thiệu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2938" y="199750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Phát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biểu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nghiệm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các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hướng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mới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898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3" grpId="0" animBg="1"/>
      <p:bldP spid="45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84583"/>
              </p:ext>
            </p:extLst>
          </p:nvPr>
        </p:nvGraphicFramePr>
        <p:xfrm>
          <a:off x="2154381" y="1623918"/>
          <a:ext cx="4835238" cy="39662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quần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09">
                <a:tc>
                  <a:txBody>
                    <a:bodyPr/>
                    <a:lstStyle/>
                    <a:p>
                      <a:r>
                        <a:rPr lang="en-US" sz="2000" i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ghép</a:t>
                      </a:r>
                      <a:endParaRPr lang="en-US" sz="200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i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đột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i="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i="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0.2%</a:t>
                      </a:r>
                      <a:endParaRPr lang="en-US" sz="2000" i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(0, 90)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(512, 420)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5 - 20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31845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kính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10 - 30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084635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chướng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ngại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1 - 4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148471"/>
                  </a:ext>
                </a:extLst>
              </a:tr>
              <a:tr h="395193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chướng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ngại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15% - 45%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369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5235" y="5841498"/>
            <a:ext cx="73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Bảng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thiết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lập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các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thông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số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đầu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vào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của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bài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toán</a:t>
            </a:r>
            <a:r>
              <a:rPr lang="en-US" i="1" dirty="0" smtClean="0">
                <a:latin typeface="Cambria" panose="02040503050406030204" pitchFamily="18" charset="0"/>
              </a:rPr>
              <a:t>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5347058" y="1622450"/>
            <a:ext cx="3168292" cy="33163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12004" y="2074705"/>
            <a:ext cx="2438400" cy="24791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400" dirty="0" err="1" smtClean="0">
                <a:latin typeface="Cambria" panose="02040503050406030204" pitchFamily="18" charset="0"/>
              </a:rPr>
              <a:t>Mô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hình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bao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phủ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cảm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biến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được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dùng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để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khả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năng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và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chất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lượng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cảm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biến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mbria" panose="02040503050406030204" pitchFamily="18" charset="0"/>
              </a:rPr>
              <a:t>Mô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hình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bao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phủ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nhị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phân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mbria" panose="02040503050406030204" pitchFamily="18" charset="0"/>
              </a:rPr>
              <a:t>Mô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hình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bao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phủ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xác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suất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968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mbria" panose="02040503050406030204" pitchFamily="18" charset="0"/>
              </a:rPr>
              <a:t>GIỚI THIỆU BÀI TOÁN</a:t>
            </a:r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36720" y="2426014"/>
            <a:ext cx="1788968" cy="1776557"/>
            <a:chOff x="5831032" y="1825625"/>
            <a:chExt cx="1788968" cy="1776557"/>
          </a:xfrm>
        </p:grpSpPr>
        <p:sp>
          <p:nvSpPr>
            <p:cNvPr id="6" name="Oval 5"/>
            <p:cNvSpPr/>
            <p:nvPr/>
          </p:nvSpPr>
          <p:spPr>
            <a:xfrm>
              <a:off x="5831032" y="1825625"/>
              <a:ext cx="1788968" cy="17765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6" idx="5"/>
            </p:cNvCxnSpPr>
            <p:nvPr/>
          </p:nvCxnSpPr>
          <p:spPr>
            <a:xfrm>
              <a:off x="6725516" y="2713903"/>
              <a:ext cx="632496" cy="628108"/>
            </a:xfrm>
            <a:prstGeom prst="line">
              <a:avLst/>
            </a:prstGeom>
            <a:ln w="12700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25516" y="2964873"/>
              <a:ext cx="22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r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795" y="2529237"/>
              <a:ext cx="22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" panose="02040503050406030204" pitchFamily="18" charset="0"/>
                </a:rPr>
                <a:t>O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6471114" y="3565262"/>
            <a:ext cx="201515" cy="187819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09126" y="3749928"/>
            <a:ext cx="319048" cy="51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9411" y="4259852"/>
            <a:ext cx="189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Đối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tượng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bị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phát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hiện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7359295" y="4714082"/>
            <a:ext cx="201515" cy="187819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6368650" y="4583017"/>
            <a:ext cx="990645" cy="2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69808" y="4245998"/>
            <a:ext cx="209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Đối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tượng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dirty="0" err="1">
                <a:latin typeface="Cambria" panose="02040503050406030204" pitchFamily="18" charset="0"/>
              </a:rPr>
              <a:t>k</a:t>
            </a:r>
            <a:r>
              <a:rPr lang="en-US" dirty="0" err="1" smtClean="0">
                <a:latin typeface="Cambria" panose="02040503050406030204" pitchFamily="18" charset="0"/>
              </a:rPr>
              <a:t>hông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bị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phát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hiện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4940" y="4259852"/>
            <a:ext cx="209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Đối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tượng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bị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phát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với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xác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suất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thấp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hơn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7" grpId="0" animBg="1"/>
      <p:bldP spid="17" grpId="1" animBg="1"/>
      <p:bldP spid="17" grpId="2" animBg="1"/>
      <p:bldP spid="17" grpId="3" animBg="1"/>
      <p:bldP spid="23" grpId="0"/>
      <p:bldP spid="23" grpId="1"/>
      <p:bldP spid="23" grpId="2"/>
      <p:bldP spid="23" grpId="3"/>
      <p:bldP spid="24" grpId="0" animBg="1"/>
      <p:bldP spid="24" grpId="1" animBg="1"/>
      <p:bldP spid="24" grpId="2" animBg="1"/>
      <p:bldP spid="28" grpId="0"/>
      <p:bldP spid="28" grpId="1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05322"/>
              </p:ext>
            </p:extLst>
          </p:nvPr>
        </p:nvGraphicFramePr>
        <p:xfrm>
          <a:off x="1467852" y="1701799"/>
          <a:ext cx="6096000" cy="4429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877567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649307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68208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4206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556159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Thế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hệ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thứ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Giá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trị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hàm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mục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tiêu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3807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Max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Average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PP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Lưới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100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211.51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213.50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212.51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652.28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9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200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205.42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212.51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206.32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67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300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199.13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204.46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200.61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400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194.35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200.37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196.39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6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500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187.47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191.92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189.72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600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183.69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187.11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186.17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1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700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181.92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186.02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182.41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800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174.21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185.06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179.23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3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900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172.17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179.29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175.15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34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1000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168.32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173.13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170.41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17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1324" y="6187271"/>
            <a:ext cx="73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Bảng</a:t>
            </a:r>
            <a:r>
              <a:rPr lang="en-US" i="1" dirty="0" smtClean="0">
                <a:latin typeface="Cambria" panose="02040503050406030204" pitchFamily="18" charset="0"/>
              </a:rPr>
              <a:t> so </a:t>
            </a:r>
            <a:r>
              <a:rPr lang="en-US" i="1" dirty="0" err="1" smtClean="0">
                <a:latin typeface="Cambria" panose="02040503050406030204" pitchFamily="18" charset="0"/>
              </a:rPr>
              <a:t>sánh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giá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trị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hàm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mục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tiêu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giữa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hai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thuật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toán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với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bộ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d</a:t>
            </a:r>
            <a:r>
              <a:rPr lang="en-US" i="1" dirty="0" err="1" smtClean="0">
                <a:latin typeface="Cambria" panose="02040503050406030204" pitchFamily="18" charset="0"/>
              </a:rPr>
              <a:t>ữ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liệu</a:t>
            </a:r>
            <a:r>
              <a:rPr lang="en-US" i="1" dirty="0" smtClean="0">
                <a:latin typeface="Cambria" panose="02040503050406030204" pitchFamily="18" charset="0"/>
              </a:rPr>
              <a:t> (1).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5235" y="6028421"/>
            <a:ext cx="732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Đường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tìm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được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bởi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thuật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toán</a:t>
            </a:r>
            <a:r>
              <a:rPr lang="en-US" i="1" dirty="0" smtClean="0">
                <a:latin typeface="Cambria" panose="02040503050406030204" pitchFamily="18" charset="0"/>
              </a:rPr>
              <a:t> Grid-based Algorithm (</a:t>
            </a:r>
            <a:r>
              <a:rPr lang="en-US" i="1" dirty="0" err="1" smtClean="0">
                <a:latin typeface="Cambria" panose="02040503050406030204" pitchFamily="18" charset="0"/>
              </a:rPr>
              <a:t>màu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đỏ</a:t>
            </a:r>
            <a:r>
              <a:rPr lang="en-US" i="1" dirty="0" smtClean="0">
                <a:latin typeface="Cambria" panose="02040503050406030204" pitchFamily="18" charset="0"/>
              </a:rPr>
              <a:t>) </a:t>
            </a:r>
            <a:r>
              <a:rPr lang="en-US" i="1" dirty="0" err="1" smtClean="0">
                <a:latin typeface="Cambria" panose="02040503050406030204" pitchFamily="18" charset="0"/>
              </a:rPr>
              <a:t>và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đường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tìm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được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bởi</a:t>
            </a:r>
            <a:r>
              <a:rPr lang="en-US" i="1" dirty="0" smtClean="0">
                <a:latin typeface="Cambria" panose="02040503050406030204" pitchFamily="18" charset="0"/>
              </a:rPr>
              <a:t> Hybrid Genetic Algorithm (</a:t>
            </a:r>
            <a:r>
              <a:rPr lang="en-US" i="1" dirty="0" err="1" smtClean="0">
                <a:latin typeface="Cambria" panose="02040503050406030204" pitchFamily="18" charset="0"/>
              </a:rPr>
              <a:t>màu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xanh</a:t>
            </a:r>
            <a:r>
              <a:rPr lang="en-US" i="1" dirty="0" smtClean="0">
                <a:latin typeface="Cambria" panose="02040503050406030204" pitchFamily="18" charset="0"/>
              </a:rPr>
              <a:t>).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56" y="1622450"/>
            <a:ext cx="4281087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10281"/>
              </p:ext>
            </p:extLst>
          </p:nvPr>
        </p:nvGraphicFramePr>
        <p:xfrm>
          <a:off x="1467852" y="1701799"/>
          <a:ext cx="6096000" cy="4429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877567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649307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68208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4206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556159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Thế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hệ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thứ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mbria" panose="02040503050406030204" pitchFamily="18" charset="0"/>
                        </a:rPr>
                        <a:t>Giá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trị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hàm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mục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ambria" panose="02040503050406030204" pitchFamily="18" charset="0"/>
                        </a:rPr>
                        <a:t>tiêu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3807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Max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Average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PP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Lưới</a:t>
                      </a:r>
                      <a:endParaRPr lang="en-US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100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1775.626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1825.333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1781.331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2305.09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9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200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1748.921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1775.293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1752.614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67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300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1729.390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1748.693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1738.529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8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400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1713.960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1729.215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1721.317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6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500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1701.252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1713.827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1707.352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600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1690.633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1701.135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1695.814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1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700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1681.202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1690.538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1685.794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800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1672.855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1681.116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1676.903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3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900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1665.533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1672.776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1669.118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34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</a:rPr>
                        <a:t>1000</a:t>
                      </a:r>
                      <a:endParaRPr 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1630.337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1665.475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1662.055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17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1324" y="6187271"/>
            <a:ext cx="73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Bảng</a:t>
            </a:r>
            <a:r>
              <a:rPr lang="en-US" i="1" dirty="0" smtClean="0">
                <a:latin typeface="Cambria" panose="02040503050406030204" pitchFamily="18" charset="0"/>
              </a:rPr>
              <a:t> so </a:t>
            </a:r>
            <a:r>
              <a:rPr lang="en-US" i="1" dirty="0" err="1" smtClean="0">
                <a:latin typeface="Cambria" panose="02040503050406030204" pitchFamily="18" charset="0"/>
              </a:rPr>
              <a:t>sánh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giá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trị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hàm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mục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tiêu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giữa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hai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thuật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toán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với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bộ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d</a:t>
            </a:r>
            <a:r>
              <a:rPr lang="en-US" i="1" dirty="0" err="1" smtClean="0">
                <a:latin typeface="Cambria" panose="02040503050406030204" pitchFamily="18" charset="0"/>
              </a:rPr>
              <a:t>ữ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liệu</a:t>
            </a:r>
            <a:r>
              <a:rPr lang="en-US" i="1" dirty="0" smtClean="0">
                <a:latin typeface="Cambria" panose="02040503050406030204" pitchFamily="18" charset="0"/>
              </a:rPr>
              <a:t> (2).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KẾT QUẢ THỰC NGHIỆM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72" y="1622450"/>
            <a:ext cx="4292255" cy="4308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235" y="6028421"/>
            <a:ext cx="732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Cambria" panose="02040503050406030204" pitchFamily="18" charset="0"/>
              </a:rPr>
              <a:t>Đường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tìm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được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bởi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thuật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toán</a:t>
            </a:r>
            <a:r>
              <a:rPr lang="en-US" i="1" dirty="0" smtClean="0">
                <a:latin typeface="Cambria" panose="02040503050406030204" pitchFamily="18" charset="0"/>
              </a:rPr>
              <a:t> Grid-based Algorithm (</a:t>
            </a:r>
            <a:r>
              <a:rPr lang="en-US" i="1" dirty="0" err="1" smtClean="0">
                <a:latin typeface="Cambria" panose="02040503050406030204" pitchFamily="18" charset="0"/>
              </a:rPr>
              <a:t>màu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đỏ</a:t>
            </a:r>
            <a:r>
              <a:rPr lang="en-US" i="1" dirty="0" smtClean="0">
                <a:latin typeface="Cambria" panose="02040503050406030204" pitchFamily="18" charset="0"/>
              </a:rPr>
              <a:t>) </a:t>
            </a:r>
            <a:r>
              <a:rPr lang="en-US" i="1" dirty="0" err="1" smtClean="0">
                <a:latin typeface="Cambria" panose="02040503050406030204" pitchFamily="18" charset="0"/>
              </a:rPr>
              <a:t>và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đường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tìm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được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bởi</a:t>
            </a:r>
            <a:r>
              <a:rPr lang="en-US" i="1" dirty="0" smtClean="0">
                <a:latin typeface="Cambria" panose="02040503050406030204" pitchFamily="18" charset="0"/>
              </a:rPr>
              <a:t> Hybrid Genetic Algorithm (</a:t>
            </a:r>
            <a:r>
              <a:rPr lang="en-US" i="1" dirty="0" err="1" smtClean="0">
                <a:latin typeface="Cambria" panose="02040503050406030204" pitchFamily="18" charset="0"/>
              </a:rPr>
              <a:t>màu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i="1" dirty="0" err="1" smtClean="0">
                <a:latin typeface="Cambria" panose="02040503050406030204" pitchFamily="18" charset="0"/>
              </a:rPr>
              <a:t>xanh</a:t>
            </a:r>
            <a:r>
              <a:rPr lang="en-US" i="1" dirty="0" smtClean="0">
                <a:latin typeface="Cambria" panose="02040503050406030204" pitchFamily="18" charset="0"/>
              </a:rPr>
              <a:t>).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TÀI LIỆU THAM KHẢO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[1] </a:t>
            </a:r>
            <a:r>
              <a:rPr lang="en-US" sz="1500" dirty="0" err="1" smtClean="0">
                <a:latin typeface="Cambria" panose="02040503050406030204" pitchFamily="18" charset="0"/>
              </a:rPr>
              <a:t>Megerian</a:t>
            </a:r>
            <a:r>
              <a:rPr lang="en-US" sz="1500" dirty="0">
                <a:latin typeface="Cambria" panose="02040503050406030204" pitchFamily="18" charset="0"/>
              </a:rPr>
              <a:t>, S., </a:t>
            </a:r>
            <a:r>
              <a:rPr lang="en-US" sz="1500" dirty="0" err="1">
                <a:latin typeface="Cambria" panose="02040503050406030204" pitchFamily="18" charset="0"/>
              </a:rPr>
              <a:t>Koushanfar</a:t>
            </a:r>
            <a:r>
              <a:rPr lang="en-US" sz="1500" dirty="0">
                <a:latin typeface="Cambria" panose="02040503050406030204" pitchFamily="18" charset="0"/>
              </a:rPr>
              <a:t>, F., Qu, G., </a:t>
            </a:r>
            <a:r>
              <a:rPr lang="en-US" sz="1500" dirty="0" err="1">
                <a:latin typeface="Cambria" panose="02040503050406030204" pitchFamily="18" charset="0"/>
              </a:rPr>
              <a:t>Veltri</a:t>
            </a:r>
            <a:r>
              <a:rPr lang="en-US" sz="1500" dirty="0">
                <a:latin typeface="Cambria" panose="02040503050406030204" pitchFamily="18" charset="0"/>
              </a:rPr>
              <a:t>, G., &amp; </a:t>
            </a:r>
            <a:r>
              <a:rPr lang="en-US" sz="1500" dirty="0" err="1">
                <a:latin typeface="Cambria" panose="02040503050406030204" pitchFamily="18" charset="0"/>
              </a:rPr>
              <a:t>Potkonjak</a:t>
            </a:r>
            <a:r>
              <a:rPr lang="en-US" sz="1500" dirty="0">
                <a:latin typeface="Cambria" panose="02040503050406030204" pitchFamily="18" charset="0"/>
              </a:rPr>
              <a:t>, M. (2002). Exposure in wireless sensor networks: theory and practical solutions. </a:t>
            </a:r>
            <a:r>
              <a:rPr lang="en-US" sz="1500" i="1" dirty="0">
                <a:latin typeface="Cambria" panose="02040503050406030204" pitchFamily="18" charset="0"/>
              </a:rPr>
              <a:t>Wireless Networks</a:t>
            </a:r>
            <a:r>
              <a:rPr lang="en-US" sz="1500" dirty="0">
                <a:latin typeface="Cambria" panose="02040503050406030204" pitchFamily="18" charset="0"/>
              </a:rPr>
              <a:t>, </a:t>
            </a:r>
            <a:r>
              <a:rPr lang="en-US" sz="1500" i="1" dirty="0">
                <a:latin typeface="Cambria" panose="02040503050406030204" pitchFamily="18" charset="0"/>
              </a:rPr>
              <a:t>8</a:t>
            </a:r>
            <a:r>
              <a:rPr lang="en-US" sz="1500" dirty="0">
                <a:latin typeface="Cambria" panose="02040503050406030204" pitchFamily="18" charset="0"/>
              </a:rPr>
              <a:t>(5), 443-454.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[2] </a:t>
            </a:r>
            <a:r>
              <a:rPr lang="en-US" sz="1500" dirty="0" err="1" smtClean="0">
                <a:latin typeface="Cambria" panose="02040503050406030204" pitchFamily="18" charset="0"/>
              </a:rPr>
              <a:t>Djidjev</a:t>
            </a:r>
            <a:r>
              <a:rPr lang="en-US" sz="1500" dirty="0">
                <a:latin typeface="Cambria" panose="02040503050406030204" pitchFamily="18" charset="0"/>
              </a:rPr>
              <a:t>, H. N. (2007, June). Efficient computation of minimum exposure paths in a sensor network field. In </a:t>
            </a:r>
            <a:r>
              <a:rPr lang="en-US" sz="1500" i="1" dirty="0">
                <a:latin typeface="Cambria" panose="02040503050406030204" pitchFamily="18" charset="0"/>
              </a:rPr>
              <a:t>International Conference on Distributed Computing in Sensor Systems</a:t>
            </a:r>
            <a:r>
              <a:rPr lang="en-US" sz="1500" dirty="0">
                <a:latin typeface="Cambria" panose="02040503050406030204" pitchFamily="18" charset="0"/>
              </a:rPr>
              <a:t> (pp. 295-308). Springer Berlin Heidelberg. 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[3] Ferrari</a:t>
            </a:r>
            <a:r>
              <a:rPr lang="en-US" sz="1500" dirty="0">
                <a:latin typeface="Cambria" panose="02040503050406030204" pitchFamily="18" charset="0"/>
              </a:rPr>
              <a:t>, S., &amp; </a:t>
            </a:r>
            <a:r>
              <a:rPr lang="en-US" sz="1500" dirty="0" err="1">
                <a:latin typeface="Cambria" panose="02040503050406030204" pitchFamily="18" charset="0"/>
              </a:rPr>
              <a:t>Foderaro</a:t>
            </a:r>
            <a:r>
              <a:rPr lang="en-US" sz="1500" dirty="0">
                <a:latin typeface="Cambria" panose="02040503050406030204" pitchFamily="18" charset="0"/>
              </a:rPr>
              <a:t>, G. (2010, May). A potential field approach to finding minimum-exposure paths in wireless sensor networks. In </a:t>
            </a:r>
            <a:r>
              <a:rPr lang="en-US" sz="1500" i="1" dirty="0">
                <a:latin typeface="Cambria" panose="02040503050406030204" pitchFamily="18" charset="0"/>
              </a:rPr>
              <a:t>Robotics and Automation (ICRA), 2010 IEEE International Conference on</a:t>
            </a:r>
            <a:r>
              <a:rPr lang="en-US" sz="1500" dirty="0">
                <a:latin typeface="Cambria" panose="02040503050406030204" pitchFamily="18" charset="0"/>
              </a:rPr>
              <a:t> (pp. 335-341). </a:t>
            </a:r>
          </a:p>
          <a:p>
            <a:pPr marL="0" lvl="0" indent="0" algn="just">
              <a:buNone/>
            </a:pPr>
            <a:r>
              <a:rPr lang="fr-FR" sz="1500" dirty="0" smtClean="0">
                <a:latin typeface="Cambria" panose="02040503050406030204" pitchFamily="18" charset="0"/>
              </a:rPr>
              <a:t>[4] Liu</a:t>
            </a:r>
            <a:r>
              <a:rPr lang="fr-FR" sz="1500" dirty="0">
                <a:latin typeface="Cambria" panose="02040503050406030204" pitchFamily="18" charset="0"/>
              </a:rPr>
              <a:t>, L., Zhang, X., &amp; Ma, H. (2014). </a:t>
            </a:r>
            <a:r>
              <a:rPr lang="en-US" sz="1500" dirty="0">
                <a:latin typeface="Cambria" panose="02040503050406030204" pitchFamily="18" charset="0"/>
              </a:rPr>
              <a:t>Minimal exposure path algorithms for directional sensor networks. </a:t>
            </a:r>
            <a:r>
              <a:rPr lang="en-US" sz="1500" i="1" dirty="0">
                <a:latin typeface="Cambria" panose="02040503050406030204" pitchFamily="18" charset="0"/>
              </a:rPr>
              <a:t>Wireless Communications and Mobile Computing</a:t>
            </a:r>
            <a:r>
              <a:rPr lang="en-US" sz="1500" dirty="0">
                <a:latin typeface="Cambria" panose="02040503050406030204" pitchFamily="18" charset="0"/>
              </a:rPr>
              <a:t>, </a:t>
            </a:r>
            <a:r>
              <a:rPr lang="en-US" sz="1500" i="1" dirty="0">
                <a:latin typeface="Cambria" panose="02040503050406030204" pitchFamily="18" charset="0"/>
              </a:rPr>
              <a:t>14</a:t>
            </a:r>
            <a:r>
              <a:rPr lang="en-US" sz="1500" dirty="0">
                <a:latin typeface="Cambria" panose="02040503050406030204" pitchFamily="18" charset="0"/>
              </a:rPr>
              <a:t>(10), 979-994.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[5] Huang</a:t>
            </a:r>
            <a:r>
              <a:rPr lang="en-US" sz="1500" dirty="0">
                <a:latin typeface="Cambria" panose="02040503050406030204" pitchFamily="18" charset="0"/>
              </a:rPr>
              <a:t>, H. (2015, April). Local </a:t>
            </a:r>
            <a:r>
              <a:rPr lang="en-US" sz="1500" dirty="0" err="1">
                <a:latin typeface="Cambria" panose="02040503050406030204" pitchFamily="18" charset="0"/>
              </a:rPr>
              <a:t>Voronoi</a:t>
            </a:r>
            <a:r>
              <a:rPr lang="en-US" sz="1500" dirty="0">
                <a:latin typeface="Cambria" panose="02040503050406030204" pitchFamily="18" charset="0"/>
              </a:rPr>
              <a:t> Diagram based Heuristic Anti-Monitoring Method for Moving Objects Traversing through Sensory Fields. In </a:t>
            </a:r>
            <a:r>
              <a:rPr lang="en-US" sz="1500" i="1" dirty="0">
                <a:latin typeface="Cambria" panose="02040503050406030204" pitchFamily="18" charset="0"/>
              </a:rPr>
              <a:t>International Conference on Advances in Mechanical Engineering and Industrial Informatics</a:t>
            </a:r>
            <a:r>
              <a:rPr lang="en-US" sz="1500" dirty="0">
                <a:latin typeface="Cambria" panose="02040503050406030204" pitchFamily="18" charset="0"/>
              </a:rPr>
              <a:t>. Atlantis Press.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[6] Zhang</a:t>
            </a:r>
            <a:r>
              <a:rPr lang="en-US" sz="1500" dirty="0">
                <a:latin typeface="Cambria" panose="02040503050406030204" pitchFamily="18" charset="0"/>
              </a:rPr>
              <a:t>, L., Chen, X., Fan, J., Wang, D., &amp; Lin, C. K. (2015, December). The Minimal Exposure Path in Mobile Wireless Sensor Network. In </a:t>
            </a:r>
            <a:r>
              <a:rPr lang="en-US" sz="1500" i="1" dirty="0">
                <a:latin typeface="Cambria" panose="02040503050406030204" pitchFamily="18" charset="0"/>
              </a:rPr>
              <a:t>Parallel Architectures, Algorithms and Programming (PAAP), 2015 Seventh International Symposium on</a:t>
            </a:r>
            <a:r>
              <a:rPr lang="en-US" sz="1500" dirty="0">
                <a:latin typeface="Cambria" panose="02040503050406030204" pitchFamily="18" charset="0"/>
              </a:rPr>
              <a:t> (pp. 73-79). IEEE.</a:t>
            </a:r>
          </a:p>
          <a:p>
            <a:pPr marL="0" indent="0" algn="just">
              <a:buNone/>
            </a:pPr>
            <a:endParaRPr lang="en-US" sz="15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TÀI LIỆU THAM KHẢO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[7] Ye</a:t>
            </a:r>
            <a:r>
              <a:rPr lang="en-US" sz="1500" dirty="0">
                <a:latin typeface="Cambria" panose="02040503050406030204" pitchFamily="18" charset="0"/>
              </a:rPr>
              <a:t>, M., Zhao, M., &amp; Cheng, X. (2015, December). A New Minimum Exposure Path Problem and Its Solving Algorithm. In </a:t>
            </a:r>
            <a:r>
              <a:rPr lang="en-US" sz="1500" i="1" dirty="0">
                <a:latin typeface="Cambria" panose="02040503050406030204" pitchFamily="18" charset="0"/>
              </a:rPr>
              <a:t>2015 11th International Conference on Computational Intelligence and Security (CIS)</a:t>
            </a:r>
            <a:r>
              <a:rPr lang="en-US" sz="1500" dirty="0">
                <a:latin typeface="Cambria" panose="02040503050406030204" pitchFamily="18" charset="0"/>
              </a:rPr>
              <a:t> (pp. 420-423). IEEE.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[8] Miao</a:t>
            </a:r>
            <a:r>
              <a:rPr lang="en-US" sz="1500" dirty="0">
                <a:latin typeface="Cambria" panose="02040503050406030204" pitchFamily="18" charset="0"/>
              </a:rPr>
              <a:t>, Y., Wang, Y., &amp; Jing–Xuan, W. (2015). Hybrid particle swarm algorithm for minimum exposure path problem in heterogeneous wireless sensor </a:t>
            </a:r>
            <a:r>
              <a:rPr lang="en-US" sz="1500" dirty="0" err="1">
                <a:latin typeface="Cambria" panose="02040503050406030204" pitchFamily="18" charset="0"/>
              </a:rPr>
              <a:t>network.</a:t>
            </a:r>
            <a:r>
              <a:rPr lang="en-US" sz="1500" i="1" dirty="0" err="1">
                <a:latin typeface="Cambria" panose="02040503050406030204" pitchFamily="18" charset="0"/>
              </a:rPr>
              <a:t>International</a:t>
            </a:r>
            <a:r>
              <a:rPr lang="en-US" sz="1500" i="1" dirty="0">
                <a:latin typeface="Cambria" panose="02040503050406030204" pitchFamily="18" charset="0"/>
              </a:rPr>
              <a:t> Journal of Wireless and Mobile Computing</a:t>
            </a:r>
            <a:r>
              <a:rPr lang="en-US" sz="1500" dirty="0">
                <a:latin typeface="Cambria" panose="02040503050406030204" pitchFamily="18" charset="0"/>
              </a:rPr>
              <a:t>, </a:t>
            </a:r>
            <a:r>
              <a:rPr lang="en-US" sz="1500" i="1" dirty="0">
                <a:latin typeface="Cambria" panose="02040503050406030204" pitchFamily="18" charset="0"/>
              </a:rPr>
              <a:t>8</a:t>
            </a:r>
            <a:r>
              <a:rPr lang="en-US" sz="1500" dirty="0">
                <a:latin typeface="Cambria" panose="02040503050406030204" pitchFamily="18" charset="0"/>
              </a:rPr>
              <a:t>(1), 74-81.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[9] </a:t>
            </a:r>
            <a:r>
              <a:rPr lang="en-US" sz="1500" dirty="0" err="1" smtClean="0">
                <a:latin typeface="Cambria" panose="02040503050406030204" pitchFamily="18" charset="0"/>
              </a:rPr>
              <a:t>Miao,Y</a:t>
            </a:r>
            <a:r>
              <a:rPr lang="en-US" sz="1500" dirty="0">
                <a:latin typeface="Cambria" panose="02040503050406030204" pitchFamily="18" charset="0"/>
              </a:rPr>
              <a:t>., </a:t>
            </a:r>
            <a:r>
              <a:rPr lang="en-US" sz="1500" dirty="0" err="1">
                <a:latin typeface="Cambria" panose="02040503050406030204" pitchFamily="18" charset="0"/>
              </a:rPr>
              <a:t>Yuping</a:t>
            </a:r>
            <a:r>
              <a:rPr lang="en-US" sz="1500" dirty="0">
                <a:latin typeface="Cambria" panose="02040503050406030204" pitchFamily="18" charset="0"/>
              </a:rPr>
              <a:t>, W., </a:t>
            </a:r>
            <a:r>
              <a:rPr lang="en-US" sz="1500" dirty="0" err="1">
                <a:latin typeface="Cambria" panose="02040503050406030204" pitchFamily="18" charset="0"/>
              </a:rPr>
              <a:t>Cai</a:t>
            </a:r>
            <a:r>
              <a:rPr lang="en-US" sz="1500" dirty="0">
                <a:latin typeface="Cambria" panose="02040503050406030204" pitchFamily="18" charset="0"/>
              </a:rPr>
              <a:t>, D., </a:t>
            </a:r>
            <a:r>
              <a:rPr lang="en-US" sz="1500" dirty="0" err="1">
                <a:latin typeface="Cambria" panose="02040503050406030204" pitchFamily="18" charset="0"/>
              </a:rPr>
              <a:t>Xiaoli</a:t>
            </a:r>
            <a:r>
              <a:rPr lang="en-US" sz="1500" dirty="0">
                <a:latin typeface="Cambria" panose="02040503050406030204" pitchFamily="18" charset="0"/>
              </a:rPr>
              <a:t>, W. (2015). A Hybrid Genetic Algorithm for the Minimum Exposure Path Problem of Wireless Sensor Networks Based on a Numerical Functional Extreme Model. </a:t>
            </a:r>
            <a:r>
              <a:rPr lang="en-US" sz="1500" i="1" dirty="0">
                <a:latin typeface="Cambria" panose="02040503050406030204" pitchFamily="18" charset="0"/>
              </a:rPr>
              <a:t>IEEE Transactions on Vehicular Technolog</a:t>
            </a:r>
            <a:r>
              <a:rPr lang="en-US" sz="1500" dirty="0">
                <a:latin typeface="Cambria" panose="02040503050406030204" pitchFamily="18" charset="0"/>
              </a:rPr>
              <a:t>y Page(s):</a:t>
            </a:r>
            <a:r>
              <a:rPr lang="en-US" sz="1500" b="1" dirty="0">
                <a:latin typeface="Cambria" panose="02040503050406030204" pitchFamily="18" charset="0"/>
              </a:rPr>
              <a:t> </a:t>
            </a:r>
            <a:r>
              <a:rPr lang="en-US" sz="1500" dirty="0">
                <a:latin typeface="Cambria" panose="02040503050406030204" pitchFamily="18" charset="0"/>
              </a:rPr>
              <a:t>8644 - 8657 (Impact factor: 2.243)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[10] Feng</a:t>
            </a:r>
            <a:r>
              <a:rPr lang="en-US" sz="1500" dirty="0">
                <a:latin typeface="Cambria" panose="02040503050406030204" pitchFamily="18" charset="0"/>
              </a:rPr>
              <a:t>, H., Luo, L., Wang, Y., Ye, M., &amp; Dong, R. (2016). A novel minimal exposure path problem in wireless sensor networks and its solution </a:t>
            </a:r>
            <a:r>
              <a:rPr lang="en-US" sz="1500" dirty="0" err="1">
                <a:latin typeface="Cambria" panose="02040503050406030204" pitchFamily="18" charset="0"/>
              </a:rPr>
              <a:t>algorithm.</a:t>
            </a:r>
            <a:r>
              <a:rPr lang="en-US" sz="1500" i="1" dirty="0" err="1">
                <a:latin typeface="Cambria" panose="02040503050406030204" pitchFamily="18" charset="0"/>
              </a:rPr>
              <a:t>International</a:t>
            </a:r>
            <a:r>
              <a:rPr lang="en-US" sz="1500" i="1" dirty="0">
                <a:latin typeface="Cambria" panose="02040503050406030204" pitchFamily="18" charset="0"/>
              </a:rPr>
              <a:t> Journal of Distributed Sensor Networks</a:t>
            </a:r>
            <a:r>
              <a:rPr lang="en-US" sz="1500" dirty="0">
                <a:latin typeface="Cambria" panose="02040503050406030204" pitchFamily="18" charset="0"/>
              </a:rPr>
              <a:t>, </a:t>
            </a:r>
            <a:r>
              <a:rPr lang="en-US" sz="1500" i="1" dirty="0">
                <a:latin typeface="Cambria" panose="02040503050406030204" pitchFamily="18" charset="0"/>
              </a:rPr>
              <a:t>12</a:t>
            </a:r>
            <a:r>
              <a:rPr lang="en-US" sz="1500" dirty="0">
                <a:latin typeface="Cambria" panose="02040503050406030204" pitchFamily="18" charset="0"/>
              </a:rPr>
              <a:t>(8), 1550147716664245.</a:t>
            </a:r>
          </a:p>
          <a:p>
            <a:pPr marL="0" lvl="0" indent="0" algn="just">
              <a:buNone/>
            </a:pPr>
            <a:r>
              <a:rPr lang="en-US" sz="1500" dirty="0" smtClean="0">
                <a:latin typeface="Cambria" panose="02040503050406030204" pitchFamily="18" charset="0"/>
              </a:rPr>
              <a:t>[11] Liu</a:t>
            </a:r>
            <a:r>
              <a:rPr lang="en-US" sz="1500" dirty="0">
                <a:latin typeface="Cambria" panose="02040503050406030204" pitchFamily="18" charset="0"/>
              </a:rPr>
              <a:t>, L., Han, G., Wang, H., &amp; Wan, J. (2016). Obstacle-avoidance minimal exposure path for heterogeneous wireless sensor networks. </a:t>
            </a:r>
            <a:r>
              <a:rPr lang="en-US" sz="1500" i="1" dirty="0">
                <a:latin typeface="Cambria" panose="02040503050406030204" pitchFamily="18" charset="0"/>
              </a:rPr>
              <a:t>Ad Hoc Networks</a:t>
            </a:r>
            <a:r>
              <a:rPr lang="en-US" sz="1500" dirty="0">
                <a:latin typeface="Cambria" panose="020405030504060302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15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2968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ambria" panose="02040503050406030204" pitchFamily="18" charset="0"/>
              </a:rPr>
              <a:t>GIỚI THIỆU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dirty="0" err="1" smtClean="0">
                <a:latin typeface="Cambria" panose="02040503050406030204" pitchFamily="18" charset="0"/>
              </a:rPr>
              <a:t>Độ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>
                <a:latin typeface="Cambria" panose="02040503050406030204" pitchFamily="18" charset="0"/>
              </a:rPr>
              <a:t>phơi</a:t>
            </a:r>
            <a:r>
              <a:rPr lang="en-US" sz="2400" b="1" i="1" dirty="0">
                <a:latin typeface="Cambria" panose="02040503050406030204" pitchFamily="18" charset="0"/>
              </a:rPr>
              <a:t> </a:t>
            </a:r>
            <a:r>
              <a:rPr lang="en-US" sz="2400" b="1" i="1" dirty="0" err="1">
                <a:latin typeface="Cambria" panose="02040503050406030204" pitchFamily="18" charset="0"/>
              </a:rPr>
              <a:t>bày</a:t>
            </a:r>
            <a:r>
              <a:rPr lang="en-US" sz="2400" b="1" i="1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đối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tượng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là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khả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năng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quan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sát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của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mạng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đối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với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đối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tượng</a:t>
            </a:r>
            <a:r>
              <a:rPr lang="en-US" sz="2400" dirty="0" smtClean="0">
                <a:latin typeface="Cambria" panose="02040503050406030204" pitchFamily="18" charset="0"/>
              </a:rPr>
              <a:t> di </a:t>
            </a:r>
            <a:r>
              <a:rPr lang="en-US" sz="2400" dirty="0" err="1" smtClean="0">
                <a:latin typeface="Cambria" panose="02040503050406030204" pitchFamily="18" charset="0"/>
              </a:rPr>
              <a:t>chuyển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trong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mạng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mbria" panose="02040503050406030204" pitchFamily="18" charset="0"/>
              </a:rPr>
              <a:t>Để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tính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độ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phơi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bày</a:t>
            </a:r>
            <a:r>
              <a:rPr lang="en-US" sz="2400" dirty="0" smtClean="0">
                <a:latin typeface="Cambria" panose="02040503050406030204" pitchFamily="18" charset="0"/>
              </a:rPr>
              <a:t>, </a:t>
            </a:r>
            <a:r>
              <a:rPr lang="en-US" sz="2400" dirty="0" err="1" smtClean="0">
                <a:latin typeface="Cambria" panose="02040503050406030204" pitchFamily="18" charset="0"/>
              </a:rPr>
              <a:t>người</a:t>
            </a:r>
            <a:r>
              <a:rPr lang="en-US" sz="2400" dirty="0" smtClean="0">
                <a:latin typeface="Cambria" panose="02040503050406030204" pitchFamily="18" charset="0"/>
              </a:rPr>
              <a:t> ta </a:t>
            </a:r>
            <a:r>
              <a:rPr lang="en-US" sz="2400" dirty="0" err="1" smtClean="0">
                <a:latin typeface="Cambria" panose="02040503050406030204" pitchFamily="18" charset="0"/>
              </a:rPr>
              <a:t>đưa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ra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khái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niệm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Cường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độ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trường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cảm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biến</a:t>
            </a:r>
            <a:r>
              <a:rPr lang="en-US" sz="2400" b="1" i="1" dirty="0" smtClean="0">
                <a:latin typeface="Cambria" panose="020405030504060302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All-sensor Field Intensity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</a:rPr>
              <a:t>Closest-sensor </a:t>
            </a:r>
            <a:r>
              <a:rPr lang="en-US" sz="2000" dirty="0">
                <a:latin typeface="Cambria" panose="02040503050406030204" pitchFamily="18" charset="0"/>
              </a:rPr>
              <a:t>Field Intensity </a:t>
            </a:r>
            <a:endParaRPr lang="en-US" sz="2000" dirty="0" smtClean="0"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mbria" panose="02040503050406030204" pitchFamily="18" charset="0"/>
              </a:rPr>
              <a:t>Bài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toán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tìm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đường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đi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có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độ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phơi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bày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nhỏ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b="1" i="1" dirty="0" err="1" smtClean="0">
                <a:latin typeface="Cambria" panose="02040503050406030204" pitchFamily="18" charset="0"/>
              </a:rPr>
              <a:t>nhất</a:t>
            </a:r>
            <a:r>
              <a:rPr lang="en-US" sz="2400" b="1" i="1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là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bài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toán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tìm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đường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đi</a:t>
            </a:r>
            <a:r>
              <a:rPr lang="en-US" sz="2400" dirty="0" smtClean="0">
                <a:latin typeface="Cambria" panose="02040503050406030204" pitchFamily="18" charset="0"/>
              </a:rPr>
              <a:t> qua </a:t>
            </a:r>
            <a:r>
              <a:rPr lang="en-US" sz="2400" dirty="0" err="1" smtClean="0">
                <a:latin typeface="Cambria" panose="02040503050406030204" pitchFamily="18" charset="0"/>
              </a:rPr>
              <a:t>miền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khảo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sát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cho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một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đối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tượng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sao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cho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độ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phơi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bày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của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nó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là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nhỏ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nhất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ambria" panose="02040503050406030204" pitchFamily="18" charset="0"/>
              </a:rPr>
              <a:t>Cơ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sở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để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cải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thiện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chất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lượng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dịch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vụ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mạng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-4290774" y="1071795"/>
            <a:ext cx="5858998" cy="5858998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979256" y="2054766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Giới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thiệu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2938" y="199750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quan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Phát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biểu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các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hướng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mới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323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NGHIÊN CỨU LIÊN QUAN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2450"/>
            <a:ext cx="7886700" cy="4554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smtClean="0">
                <a:latin typeface="Cambria" panose="02040503050406030204" pitchFamily="18" charset="0"/>
              </a:rPr>
              <a:t>[</a:t>
            </a:r>
            <a:r>
              <a:rPr lang="en-US" sz="2000" smtClean="0">
                <a:latin typeface="Cambria" panose="02040503050406030204" pitchFamily="18" charset="0"/>
              </a:rPr>
              <a:t>11] </a:t>
            </a:r>
            <a:r>
              <a:rPr lang="en-US" sz="2000" dirty="0" smtClean="0">
                <a:latin typeface="Cambria" panose="02040503050406030204" pitchFamily="18" charset="0"/>
              </a:rPr>
              <a:t>Liu, Li</a:t>
            </a:r>
            <a:r>
              <a:rPr lang="en-US" sz="2000" dirty="0">
                <a:latin typeface="Cambria" panose="02040503050406030204" pitchFamily="18" charset="0"/>
              </a:rPr>
              <a:t>, et al. "Obstacle-avoidance minimal exposure path for heterogeneous wireless sensor networks." </a:t>
            </a:r>
            <a:r>
              <a:rPr lang="en-US" sz="2000" i="1" dirty="0">
                <a:latin typeface="Cambria" panose="02040503050406030204" pitchFamily="18" charset="0"/>
              </a:rPr>
              <a:t>Ad Hoc Networks</a:t>
            </a:r>
            <a:r>
              <a:rPr lang="en-US" sz="2000" dirty="0">
                <a:latin typeface="Cambria" panose="02040503050406030204" pitchFamily="18" charset="0"/>
              </a:rPr>
              <a:t> 55 (2017): 50-61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mbria" panose="02040503050406030204" pitchFamily="18" charset="0"/>
              </a:rPr>
              <a:t>Trong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bài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báo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này</a:t>
            </a:r>
            <a:r>
              <a:rPr lang="en-US" sz="2000" dirty="0" smtClean="0">
                <a:latin typeface="Cambria" panose="02040503050406030204" pitchFamily="18" charset="0"/>
              </a:rPr>
              <a:t>, </a:t>
            </a:r>
            <a:r>
              <a:rPr lang="en-US" sz="2000" dirty="0" err="1" smtClean="0">
                <a:latin typeface="Cambria" panose="02040503050406030204" pitchFamily="18" charset="0"/>
              </a:rPr>
              <a:t>nhóm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tác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giả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tiếp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cận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bài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toán</a:t>
            </a:r>
            <a:r>
              <a:rPr lang="en-US" sz="2000" dirty="0" smtClean="0">
                <a:latin typeface="Cambria" panose="02040503050406030204" pitchFamily="18" charset="0"/>
              </a:rPr>
              <a:t> MEP </a:t>
            </a:r>
            <a:r>
              <a:rPr lang="en-US" sz="2000" dirty="0" err="1" smtClean="0">
                <a:latin typeface="Cambria" panose="02040503050406030204" pitchFamily="18" charset="0"/>
              </a:rPr>
              <a:t>thông</a:t>
            </a:r>
            <a:r>
              <a:rPr lang="en-US" sz="2000" dirty="0" smtClean="0">
                <a:latin typeface="Cambria" panose="02040503050406030204" pitchFamily="18" charset="0"/>
              </a:rPr>
              <a:t> qua </a:t>
            </a:r>
            <a:r>
              <a:rPr lang="en-US" sz="2000" dirty="0" err="1" smtClean="0">
                <a:latin typeface="Cambria" panose="02040503050406030204" pitchFamily="18" charset="0"/>
              </a:rPr>
              <a:t>phương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pháp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lưới</a:t>
            </a:r>
            <a:r>
              <a:rPr lang="en-US" sz="2000" dirty="0" smtClean="0">
                <a:latin typeface="Cambria" panose="020405030504060302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</a:rPr>
              <a:t>Ở </a:t>
            </a:r>
            <a:r>
              <a:rPr lang="en-US" sz="2000" dirty="0" err="1" smtClean="0">
                <a:latin typeface="Cambria" panose="02040503050406030204" pitchFamily="18" charset="0"/>
              </a:rPr>
              <a:t>bước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khởi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tạo</a:t>
            </a:r>
            <a:r>
              <a:rPr lang="en-US" sz="2000" dirty="0" smtClean="0">
                <a:latin typeface="Cambria" panose="02040503050406030204" pitchFamily="18" charset="0"/>
              </a:rPr>
              <a:t>, </a:t>
            </a:r>
            <a:r>
              <a:rPr lang="en-US" sz="2000" dirty="0" err="1" smtClean="0">
                <a:latin typeface="Cambria" panose="02040503050406030204" pitchFamily="18" charset="0"/>
              </a:rPr>
              <a:t>giải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thuật</a:t>
            </a:r>
            <a:r>
              <a:rPr lang="en-US" sz="2000" dirty="0" smtClean="0">
                <a:latin typeface="Cambria" panose="02040503050406030204" pitchFamily="18" charset="0"/>
              </a:rPr>
              <a:t> ACD (Adaptive Cell Decomposition) </a:t>
            </a:r>
            <a:r>
              <a:rPr lang="en-US" sz="2000" dirty="0" err="1" smtClean="0">
                <a:latin typeface="Cambria" panose="02040503050406030204" pitchFamily="18" charset="0"/>
              </a:rPr>
              <a:t>được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sử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dụng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để</a:t>
            </a:r>
            <a:r>
              <a:rPr lang="en-US" sz="2000" dirty="0" smtClean="0">
                <a:latin typeface="Cambria" panose="02040503050406030204" pitchFamily="18" charset="0"/>
              </a:rPr>
              <a:t> chia </a:t>
            </a:r>
            <a:r>
              <a:rPr lang="en-US" sz="2000" dirty="0" err="1" smtClean="0">
                <a:latin typeface="Cambria" panose="02040503050406030204" pitchFamily="18" charset="0"/>
              </a:rPr>
              <a:t>miền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chữ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nhật</a:t>
            </a:r>
            <a:r>
              <a:rPr lang="en-US" sz="2000" dirty="0" smtClean="0">
                <a:latin typeface="Cambria" panose="02040503050406030204" pitchFamily="18" charset="0"/>
              </a:rPr>
              <a:t> ban </a:t>
            </a:r>
            <a:r>
              <a:rPr lang="en-US" sz="2000" dirty="0" err="1" smtClean="0">
                <a:latin typeface="Cambria" panose="02040503050406030204" pitchFamily="18" charset="0"/>
              </a:rPr>
              <a:t>đầu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thành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các</a:t>
            </a:r>
            <a:r>
              <a:rPr lang="en-US" sz="2000" dirty="0" smtClean="0">
                <a:latin typeface="Cambria" panose="02040503050406030204" pitchFamily="18" charset="0"/>
              </a:rPr>
              <a:t> ô </a:t>
            </a:r>
            <a:r>
              <a:rPr lang="en-US" sz="2000" dirty="0" err="1" smtClean="0">
                <a:latin typeface="Cambria" panose="02040503050406030204" pitchFamily="18" charset="0"/>
              </a:rPr>
              <a:t>vuông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kích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thước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khác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nhau</a:t>
            </a:r>
            <a:r>
              <a:rPr lang="en-US" sz="2000" dirty="0" smtClean="0">
                <a:latin typeface="Cambria" panose="020405030504060302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Cambria" panose="02040503050406030204" pitchFamily="18" charset="0"/>
              </a:rPr>
              <a:t>Sau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khi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lưới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được</a:t>
            </a:r>
            <a:r>
              <a:rPr lang="en-US" sz="2000" dirty="0" smtClean="0">
                <a:latin typeface="Cambria" panose="02040503050406030204" pitchFamily="18" charset="0"/>
              </a:rPr>
              <a:t> chia, </a:t>
            </a:r>
            <a:r>
              <a:rPr lang="en-US" sz="2000" dirty="0" err="1" smtClean="0">
                <a:latin typeface="Cambria" panose="02040503050406030204" pitchFamily="18" charset="0"/>
              </a:rPr>
              <a:t>một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phương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pháp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tìm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kiếm</a:t>
            </a:r>
            <a:r>
              <a:rPr lang="en-US" sz="2000" dirty="0" smtClean="0">
                <a:latin typeface="Cambria" panose="02040503050406030204" pitchFamily="18" charset="0"/>
              </a:rPr>
              <a:t> 2 </a:t>
            </a:r>
            <a:r>
              <a:rPr lang="en-US" sz="2000" dirty="0" err="1" smtClean="0">
                <a:latin typeface="Cambria" panose="02040503050406030204" pitchFamily="18" charset="0"/>
              </a:rPr>
              <a:t>giai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đoạn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đã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được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bài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báo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đề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xuất</a:t>
            </a:r>
            <a:r>
              <a:rPr lang="en-US" sz="2000" dirty="0" smtClean="0">
                <a:latin typeface="Cambria" panose="02040503050406030204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Cambria" panose="02040503050406030204" pitchFamily="18" charset="0"/>
              </a:rPr>
              <a:t>Giai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đoạn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một</a:t>
            </a:r>
            <a:r>
              <a:rPr lang="en-US" sz="1600" dirty="0" smtClean="0">
                <a:latin typeface="Cambria" panose="02040503050406030204" pitchFamily="18" charset="0"/>
              </a:rPr>
              <a:t>: </a:t>
            </a:r>
            <a:r>
              <a:rPr lang="en-US" sz="1600" dirty="0" err="1" smtClean="0">
                <a:latin typeface="Cambria" panose="02040503050406030204" pitchFamily="18" charset="0"/>
              </a:rPr>
              <a:t>Xây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dựng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một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đồ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thị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vô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hướng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có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trọng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số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trên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tập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các</a:t>
            </a:r>
            <a:r>
              <a:rPr lang="en-US" sz="1600" dirty="0" smtClean="0">
                <a:latin typeface="Cambria" panose="02040503050406030204" pitchFamily="18" charset="0"/>
              </a:rPr>
              <a:t> ô </a:t>
            </a:r>
            <a:r>
              <a:rPr lang="en-US" sz="1600" dirty="0" err="1" smtClean="0">
                <a:latin typeface="Cambria" panose="02040503050406030204" pitchFamily="18" charset="0"/>
              </a:rPr>
              <a:t>và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sử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dụng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giải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thuật</a:t>
            </a:r>
            <a:r>
              <a:rPr lang="en-US" sz="1600" dirty="0" smtClean="0">
                <a:latin typeface="Cambria" panose="02040503050406030204" pitchFamily="18" charset="0"/>
              </a:rPr>
              <a:t> A* </a:t>
            </a:r>
            <a:r>
              <a:rPr lang="en-US" sz="1600" dirty="0" err="1" smtClean="0">
                <a:latin typeface="Cambria" panose="02040503050406030204" pitchFamily="18" charset="0"/>
              </a:rPr>
              <a:t>để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tìm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đường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có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độ</a:t>
            </a:r>
            <a:r>
              <a:rPr lang="en-US" sz="1600" dirty="0" smtClean="0">
                <a:latin typeface="Cambria" panose="02040503050406030204" pitchFamily="18" charset="0"/>
              </a:rPr>
              <a:t> exposure </a:t>
            </a:r>
            <a:r>
              <a:rPr lang="en-US" sz="1600" dirty="0" err="1" smtClean="0">
                <a:latin typeface="Cambria" panose="02040503050406030204" pitchFamily="18" charset="0"/>
              </a:rPr>
              <a:t>nhỏ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nhất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trên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đồ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thị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này</a:t>
            </a:r>
            <a:r>
              <a:rPr lang="en-US" sz="1600" dirty="0" smtClean="0">
                <a:latin typeface="Cambria" panose="020405030504060302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Cambria" panose="02040503050406030204" pitchFamily="18" charset="0"/>
              </a:rPr>
              <a:t>Giai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đoạn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hai</a:t>
            </a:r>
            <a:r>
              <a:rPr lang="en-US" sz="1600" dirty="0" smtClean="0">
                <a:latin typeface="Cambria" panose="02040503050406030204" pitchFamily="18" charset="0"/>
              </a:rPr>
              <a:t>: Chia </a:t>
            </a:r>
            <a:r>
              <a:rPr lang="en-US" sz="1600" dirty="0" err="1" smtClean="0">
                <a:latin typeface="Cambria" panose="02040503050406030204" pitchFamily="18" charset="0"/>
              </a:rPr>
              <a:t>các</a:t>
            </a:r>
            <a:r>
              <a:rPr lang="en-US" sz="1600" dirty="0" smtClean="0">
                <a:latin typeface="Cambria" panose="02040503050406030204" pitchFamily="18" charset="0"/>
              </a:rPr>
              <a:t> ô </a:t>
            </a:r>
            <a:r>
              <a:rPr lang="en-US" sz="1600" dirty="0" err="1" smtClean="0">
                <a:latin typeface="Cambria" panose="02040503050406030204" pitchFamily="18" charset="0"/>
              </a:rPr>
              <a:t>trên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đường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tìm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được</a:t>
            </a:r>
            <a:r>
              <a:rPr lang="en-US" sz="1600" dirty="0" smtClean="0">
                <a:latin typeface="Cambria" panose="02040503050406030204" pitchFamily="18" charset="0"/>
              </a:rPr>
              <a:t> ở </a:t>
            </a:r>
            <a:r>
              <a:rPr lang="en-US" sz="1600" dirty="0" err="1" smtClean="0">
                <a:latin typeface="Cambria" panose="02040503050406030204" pitchFamily="18" charset="0"/>
              </a:rPr>
              <a:t>giai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đoạn</a:t>
            </a:r>
            <a:r>
              <a:rPr lang="en-US" sz="1600" dirty="0" smtClean="0">
                <a:latin typeface="Cambria" panose="02040503050406030204" pitchFamily="18" charset="0"/>
              </a:rPr>
              <a:t> 1 </a:t>
            </a:r>
            <a:r>
              <a:rPr lang="en-US" sz="1600" dirty="0" err="1" smtClean="0">
                <a:latin typeface="Cambria" panose="02040503050406030204" pitchFamily="18" charset="0"/>
              </a:rPr>
              <a:t>thành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một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tập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các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điểm</a:t>
            </a:r>
            <a:r>
              <a:rPr lang="en-US" sz="1600" dirty="0" smtClean="0">
                <a:latin typeface="Cambria" panose="02040503050406030204" pitchFamily="18" charset="0"/>
              </a:rPr>
              <a:t>, </a:t>
            </a:r>
            <a:r>
              <a:rPr lang="en-US" sz="1600" dirty="0" err="1" smtClean="0">
                <a:latin typeface="Cambria" panose="02040503050406030204" pitchFamily="18" charset="0"/>
              </a:rPr>
              <a:t>sau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đó</a:t>
            </a:r>
            <a:r>
              <a:rPr lang="en-US" sz="1600" dirty="0" smtClean="0">
                <a:latin typeface="Cambria" panose="02040503050406030204" pitchFamily="18" charset="0"/>
              </a:rPr>
              <a:t>, </a:t>
            </a:r>
            <a:r>
              <a:rPr lang="en-US" sz="1600" dirty="0" err="1" smtClean="0">
                <a:latin typeface="Cambria" panose="02040503050406030204" pitchFamily="18" charset="0"/>
              </a:rPr>
              <a:t>xây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dựng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một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đồ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thị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trên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các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tập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này</a:t>
            </a:r>
            <a:r>
              <a:rPr lang="en-US" sz="1600" dirty="0">
                <a:latin typeface="Cambria" panose="02040503050406030204" pitchFamily="18" charset="0"/>
              </a:rPr>
              <a:t>.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Giải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thuật</a:t>
            </a:r>
            <a:r>
              <a:rPr lang="en-US" sz="1600" dirty="0" smtClean="0">
                <a:latin typeface="Cambria" panose="02040503050406030204" pitchFamily="18" charset="0"/>
              </a:rPr>
              <a:t> Floyd-</a:t>
            </a:r>
            <a:r>
              <a:rPr lang="en-US" sz="1600" dirty="0" err="1" smtClean="0">
                <a:latin typeface="Cambria" panose="02040503050406030204" pitchFamily="18" charset="0"/>
              </a:rPr>
              <a:t>Warshall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được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sử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dụng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để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tìm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kiếm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lời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giải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cuối</a:t>
            </a:r>
            <a:r>
              <a:rPr lang="en-US" sz="1600" dirty="0" smtClean="0">
                <a:latin typeface="Cambria" panose="02040503050406030204" pitchFamily="18" charset="0"/>
              </a:rPr>
              <a:t> </a:t>
            </a:r>
            <a:r>
              <a:rPr lang="en-US" sz="1600" dirty="0" err="1" smtClean="0">
                <a:latin typeface="Cambria" panose="02040503050406030204" pitchFamily="18" charset="0"/>
              </a:rPr>
              <a:t>cùng</a:t>
            </a:r>
            <a:r>
              <a:rPr lang="en-US" sz="1600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3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38" y="295694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NỘI DUNG TRÌNH BÀY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-4290774" y="1071795"/>
            <a:ext cx="5858998" cy="5858998"/>
          </a:xfrm>
          <a:prstGeom prst="blockArc">
            <a:avLst>
              <a:gd name="adj1" fmla="val 18900000"/>
              <a:gd name="adj2" fmla="val 2700000"/>
              <a:gd name="adj3" fmla="val 369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979256" y="2054766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Giới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thiệu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toán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2938" y="199750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1356082" y="2741842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quan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9764" y="268457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1528395" y="3428918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b="1" kern="1200" dirty="0" err="1" smtClean="0">
                <a:latin typeface="Cambria" panose="02040503050406030204" pitchFamily="18" charset="0"/>
              </a:rPr>
              <a:t>Phát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biểu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bài</a:t>
            </a:r>
            <a:r>
              <a:rPr lang="en-US" sz="2600" b="1" kern="1200" dirty="0" smtClean="0">
                <a:latin typeface="Cambria" panose="02040503050406030204" pitchFamily="18" charset="0"/>
              </a:rPr>
              <a:t> </a:t>
            </a:r>
            <a:r>
              <a:rPr lang="en-US" sz="2600" b="1" kern="1200" dirty="0" err="1" smtClean="0">
                <a:latin typeface="Cambria" panose="02040503050406030204" pitchFamily="18" charset="0"/>
              </a:rPr>
              <a:t>toán</a:t>
            </a:r>
            <a:endParaRPr lang="en-US" sz="2600" b="1" kern="1200" dirty="0">
              <a:latin typeface="Cambria" panose="020405030504060302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42077" y="3371655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/>
          <p:cNvSpPr/>
          <p:nvPr/>
        </p:nvSpPr>
        <p:spPr>
          <a:xfrm>
            <a:off x="1528395" y="4115560"/>
            <a:ext cx="6927229" cy="458108"/>
          </a:xfrm>
          <a:custGeom>
            <a:avLst/>
            <a:gdLst>
              <a:gd name="connsiteX0" fmla="*/ 0 w 6927229"/>
              <a:gd name="connsiteY0" fmla="*/ 0 h 458108"/>
              <a:gd name="connsiteX1" fmla="*/ 6927229 w 6927229"/>
              <a:gd name="connsiteY1" fmla="*/ 0 h 458108"/>
              <a:gd name="connsiteX2" fmla="*/ 6927229 w 6927229"/>
              <a:gd name="connsiteY2" fmla="*/ 458108 h 458108"/>
              <a:gd name="connsiteX3" fmla="*/ 0 w 6927229"/>
              <a:gd name="connsiteY3" fmla="*/ 458108 h 458108"/>
              <a:gd name="connsiteX4" fmla="*/ 0 w 6927229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29" h="458108">
                <a:moveTo>
                  <a:pt x="0" y="0"/>
                </a:moveTo>
                <a:lnTo>
                  <a:pt x="6927229" y="0"/>
                </a:lnTo>
                <a:lnTo>
                  <a:pt x="6927229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Giải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thuật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đề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xuất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42077" y="4058296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/>
          <p:cNvSpPr/>
          <p:nvPr/>
        </p:nvSpPr>
        <p:spPr>
          <a:xfrm>
            <a:off x="1356082" y="4802636"/>
            <a:ext cx="7099542" cy="458108"/>
          </a:xfrm>
          <a:custGeom>
            <a:avLst/>
            <a:gdLst>
              <a:gd name="connsiteX0" fmla="*/ 0 w 7099542"/>
              <a:gd name="connsiteY0" fmla="*/ 0 h 458108"/>
              <a:gd name="connsiteX1" fmla="*/ 7099542 w 7099542"/>
              <a:gd name="connsiteY1" fmla="*/ 0 h 458108"/>
              <a:gd name="connsiteX2" fmla="*/ 7099542 w 7099542"/>
              <a:gd name="connsiteY2" fmla="*/ 458108 h 458108"/>
              <a:gd name="connsiteX3" fmla="*/ 0 w 7099542"/>
              <a:gd name="connsiteY3" fmla="*/ 458108 h 458108"/>
              <a:gd name="connsiteX4" fmla="*/ 0 w 7099542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9542" h="458108">
                <a:moveTo>
                  <a:pt x="0" y="0"/>
                </a:moveTo>
                <a:lnTo>
                  <a:pt x="7099542" y="0"/>
                </a:lnTo>
                <a:lnTo>
                  <a:pt x="7099542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quả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thực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nghiệm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69764" y="4745372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979256" y="5489712"/>
            <a:ext cx="7476368" cy="458108"/>
          </a:xfrm>
          <a:custGeom>
            <a:avLst/>
            <a:gdLst>
              <a:gd name="connsiteX0" fmla="*/ 0 w 7476368"/>
              <a:gd name="connsiteY0" fmla="*/ 0 h 458108"/>
              <a:gd name="connsiteX1" fmla="*/ 7476368 w 7476368"/>
              <a:gd name="connsiteY1" fmla="*/ 0 h 458108"/>
              <a:gd name="connsiteX2" fmla="*/ 7476368 w 7476368"/>
              <a:gd name="connsiteY2" fmla="*/ 458108 h 458108"/>
              <a:gd name="connsiteX3" fmla="*/ 0 w 7476368"/>
              <a:gd name="connsiteY3" fmla="*/ 458108 h 458108"/>
              <a:gd name="connsiteX4" fmla="*/ 0 w 7476368"/>
              <a:gd name="connsiteY4" fmla="*/ 0 h 45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6368" h="458108">
                <a:moveTo>
                  <a:pt x="0" y="0"/>
                </a:moveTo>
                <a:lnTo>
                  <a:pt x="7476368" y="0"/>
                </a:lnTo>
                <a:lnTo>
                  <a:pt x="7476368" y="458108"/>
                </a:lnTo>
                <a:lnTo>
                  <a:pt x="0" y="45810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363624" tIns="66040" rIns="66040" bIns="66040" numCol="1" spcCol="1270" anchor="ctr" anchorCtr="0">
            <a:noAutofit/>
          </a:bodyPr>
          <a:lstStyle/>
          <a:p>
            <a:pPr lvl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>
                <a:latin typeface="Cambria" panose="02040503050406030204" pitchFamily="18" charset="0"/>
              </a:rPr>
              <a:t>Kết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luận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và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các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hướng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nghiên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cứu</a:t>
            </a:r>
            <a:r>
              <a:rPr lang="en-US" sz="2600" kern="1200" dirty="0" smtClean="0">
                <a:latin typeface="Cambria" panose="02040503050406030204" pitchFamily="18" charset="0"/>
              </a:rPr>
              <a:t> </a:t>
            </a:r>
            <a:r>
              <a:rPr lang="en-US" sz="2600" kern="1200" dirty="0" err="1" smtClean="0">
                <a:latin typeface="Cambria" panose="02040503050406030204" pitchFamily="18" charset="0"/>
              </a:rPr>
              <a:t>mới</a:t>
            </a:r>
            <a:endParaRPr lang="en-US" sz="2600" kern="1200" dirty="0">
              <a:latin typeface="Cambria" panose="020405030504060302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92938" y="5432449"/>
            <a:ext cx="572636" cy="572636"/>
          </a:xfrm>
          <a:prstGeom prst="ellipse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815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5" grpId="0" animBg="1"/>
      <p:bldP spid="47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228600" y="1600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14800" y="1600200"/>
            <a:ext cx="4876800" cy="43434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sát</a:t>
            </a:r>
            <a:endParaRPr lang="en-US" sz="2800" dirty="0" smtClean="0">
              <a:latin typeface="Cambria" panose="02040503050406030204" pitchFamily="18" charset="0"/>
              <a:cs typeface="Times New Roman" pitchFamily="18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nguồn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đích</a:t>
            </a:r>
            <a:endParaRPr lang="en-US" sz="2800" dirty="0">
              <a:latin typeface="Cambria" panose="02040503050406030204" pitchFamily="18" charset="0"/>
              <a:cs typeface="Times New Roman" pitchFamily="18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lang="en-US" sz="2800" dirty="0" smtClean="0">
              <a:latin typeface="Cambria" panose="02040503050406030204" pitchFamily="18" charset="0"/>
              <a:cs typeface="Times New Roman" pitchFamily="18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Chướng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ngại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vật</a:t>
            </a:r>
            <a:endParaRPr lang="en-US" sz="2800" dirty="0">
              <a:latin typeface="Cambria" panose="02040503050406030204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8600" y="2743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ra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9550" y="388620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Ràng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buộc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8600" y="5010150"/>
            <a:ext cx="3752850" cy="93345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Hàm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mục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cs typeface="Times New Roman" pitchFamily="18" charset="0"/>
              </a:rPr>
              <a:t>tiêu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6887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PHÁT BIỂU BÀI TOÁN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0891" y="167960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sát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87091" y="1622450"/>
            <a:ext cx="4876800" cy="445089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Miền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khảo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sát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tích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dạng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chữ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nhật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Chiều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: </a:t>
            </a:r>
            <a:r>
              <a:rPr lang="en-US" sz="2800" i="1" dirty="0">
                <a:latin typeface="Cambria" panose="02040503050406030204" pitchFamily="18" charset="0"/>
                <a:cs typeface="Times New Roman" pitchFamily="18" charset="0"/>
              </a:rPr>
              <a:t>H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Chiều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Cambria" panose="02040503050406030204" pitchFamily="18" charset="0"/>
                <a:cs typeface="Times New Roman" pitchFamily="18" charset="0"/>
              </a:rPr>
              <a:t>rộng</a:t>
            </a:r>
            <a:r>
              <a:rPr lang="en-US" sz="2800" dirty="0" smtClean="0">
                <a:latin typeface="Cambria" panose="02040503050406030204" pitchFamily="18" charset="0"/>
                <a:cs typeface="Times New Roman" pitchFamily="18" charset="0"/>
              </a:rPr>
              <a:t>: </a:t>
            </a:r>
            <a:r>
              <a:rPr lang="en-US" sz="2800" i="1" dirty="0">
                <a:latin typeface="Cambria" panose="02040503050406030204" pitchFamily="18" charset="0"/>
                <a:cs typeface="Times New Roman" pitchFamily="18" charset="0"/>
              </a:rPr>
              <a:t>W</a:t>
            </a:r>
            <a:endParaRPr lang="en-US" sz="2800" dirty="0">
              <a:latin typeface="Cambria" panose="02040503050406030204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Cambria" panose="02040503050406030204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0891" y="399689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0891" y="2838245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nguồn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điểm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đích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0891" y="5158940"/>
            <a:ext cx="375285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anose="02040503050406030204" pitchFamily="18" charset="0"/>
                <a:cs typeface="Times New Roman" pitchFamily="18" charset="0"/>
              </a:rPr>
              <a:t>biến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1243</Words>
  <Application>Microsoft Office PowerPoint</Application>
  <PresentationFormat>On-screen Show (4:3)</PresentationFormat>
  <Paragraphs>309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MS PGothic</vt:lpstr>
      <vt:lpstr>Arial</vt:lpstr>
      <vt:lpstr>Calibri</vt:lpstr>
      <vt:lpstr>Calibri Light</vt:lpstr>
      <vt:lpstr>Cambria</vt:lpstr>
      <vt:lpstr>Cambria Math</vt:lpstr>
      <vt:lpstr>Tahoma</vt:lpstr>
      <vt:lpstr>Times New Roman</vt:lpstr>
      <vt:lpstr>Wingdings</vt:lpstr>
      <vt:lpstr>Office Theme</vt:lpstr>
      <vt:lpstr>GIẢI THUẬT DI TRUYỀN LAI CHO BÀI TOÁN MINIMAL EXPOSURE PATH TRONG MIỀN CÓ CHƯỚNG NGẠI VẬT</vt:lpstr>
      <vt:lpstr>NỘI DUNG TRÌNH BÀY</vt:lpstr>
      <vt:lpstr>PowerPoint Presentation</vt:lpstr>
      <vt:lpstr>PowerPoint Presentation</vt:lpstr>
      <vt:lpstr>NỘI DUNG TRÌNH BÀY</vt:lpstr>
      <vt:lpstr>NGHIÊN CỨU LIÊN QUAN</vt:lpstr>
      <vt:lpstr>NỘI DUNG TRÌNH BÀY</vt:lpstr>
      <vt:lpstr>PHÁT BIỂU BÀI TOÁN</vt:lpstr>
      <vt:lpstr>PHÁT BIỂU BÀI TOÁN</vt:lpstr>
      <vt:lpstr>PHÁT BIỂU BÀI TOÁN</vt:lpstr>
      <vt:lpstr>PHÁT BIỂU BÀI TOÁN</vt:lpstr>
      <vt:lpstr>PHÁT BIỂU BÀI TOÁN</vt:lpstr>
      <vt:lpstr>PHÁT BIỂU BÀI TOÁN</vt:lpstr>
      <vt:lpstr>PHÁT BIỂU BÀI TOÁN</vt:lpstr>
      <vt:lpstr>PHÁT BIỂU BÀI TOÁN</vt:lpstr>
      <vt:lpstr>NỘI DUNG TRÌNH BÀY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GIẢI THUẬT ĐỀ XUẤT</vt:lpstr>
      <vt:lpstr>NỘI DUNG TRÌNH BÀY</vt:lpstr>
      <vt:lpstr>KẾT QUẢ THỰC NGHIỆM</vt:lpstr>
      <vt:lpstr>KẾT QUẢ THỰC NGHIỆM</vt:lpstr>
      <vt:lpstr>KẾT QUẢ THỰC NGHIỆM</vt:lpstr>
      <vt:lpstr>KẾT QUẢ THỰC NGHIỆM</vt:lpstr>
      <vt:lpstr>KẾT QUẢ THỰC NGHIỆM</vt:lpstr>
      <vt:lpstr>TÀI LIỆU THAM KHẢO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XUẤT GIẢI THUẬT DI TRUYỀN ĐỐI VỚI BÀI TOÁN MINIMAL EXPOSURE PATH</dc:title>
  <dc:creator>96chirua@gmail.com</dc:creator>
  <cp:lastModifiedBy>96chirua@gmail.com</cp:lastModifiedBy>
  <cp:revision>117</cp:revision>
  <dcterms:created xsi:type="dcterms:W3CDTF">2018-04-10T17:39:02Z</dcterms:created>
  <dcterms:modified xsi:type="dcterms:W3CDTF">2018-05-23T15:54:13Z</dcterms:modified>
</cp:coreProperties>
</file>