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5" r:id="rId3"/>
    <p:sldId id="300" r:id="rId4"/>
    <p:sldId id="260" r:id="rId5"/>
    <p:sldId id="310" r:id="rId6"/>
    <p:sldId id="316" r:id="rId7"/>
    <p:sldId id="321" r:id="rId8"/>
    <p:sldId id="317" r:id="rId9"/>
    <p:sldId id="292" r:id="rId10"/>
    <p:sldId id="311" r:id="rId11"/>
    <p:sldId id="293" r:id="rId12"/>
    <p:sldId id="294" r:id="rId13"/>
    <p:sldId id="318" r:id="rId14"/>
    <p:sldId id="305" r:id="rId15"/>
    <p:sldId id="313" r:id="rId16"/>
    <p:sldId id="314" r:id="rId17"/>
    <p:sldId id="319" r:id="rId18"/>
    <p:sldId id="299" r:id="rId19"/>
    <p:sldId id="298" r:id="rId20"/>
    <p:sldId id="289" r:id="rId21"/>
    <p:sldId id="312" r:id="rId22"/>
    <p:sldId id="320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18B07-AA38-462C-AB80-BDD2ED02F4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CC70-ED58-4AFD-BD72-4901A3E3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0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6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CC70-ED58-4AFD-BD72-4901A3E331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6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592C-FB97-42F6-B74D-0B85179AC987}" type="datetime1">
              <a:rPr lang="vi-VN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2BD-5342-47E0-830E-90B11B909F70}" type="datetime1">
              <a:rPr lang="vi-VN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6C11-CABC-4FFA-9C11-77C796A8F464}" type="datetime1">
              <a:rPr lang="vi-VN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40EB-E269-4715-A811-0F5564511A02}" type="datetime1">
              <a:rPr lang="vi-VN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0" y="365126"/>
            <a:ext cx="9009063" cy="1054100"/>
            <a:chOff x="0" y="1536"/>
            <a:chExt cx="5675" cy="66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3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D416-5720-4374-80FC-970C39F0F051}" type="datetime1">
              <a:rPr lang="vi-VN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E78-89AE-4D69-9125-79CE63397665}" type="datetime1">
              <a:rPr lang="vi-VN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A0D-A4B3-4494-ADAA-F2B52A33CF87}" type="datetime1">
              <a:rPr lang="vi-VN" smtClean="0"/>
              <a:t>14/05/2018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869-29C1-4160-ACBD-CF592BAF3262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CA4F-DEEC-4E4D-854D-4FEF6FE43D7F}" type="datetime1">
              <a:rPr lang="vi-VN" smtClean="0"/>
              <a:t>14/05/2018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1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593-021D-4761-B00E-8BBFC8B3E485}" type="datetime1">
              <a:rPr lang="vi-VN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032A-497C-4DD3-99AB-F0BABCA29756}" type="datetime1">
              <a:rPr lang="vi-VN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0B36-9381-46A6-88A3-E61CCB35E70C}" type="datetime1">
              <a:rPr lang="vi-VN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863074" y="3469843"/>
            <a:ext cx="7354347" cy="74352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BÀI TOÁN MULTI BIN PACKING TRONG KHÔNG GIAN HAI CHIỀU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3550" y="4845339"/>
            <a:ext cx="775387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b="1" dirty="0" smtClean="0">
                <a:latin typeface="Cambria" panose="02040503050406030204" pitchFamily="18" charset="0"/>
              </a:rPr>
              <a:t>BỘ MÔN KHOA HỌC MÁY TÍNH</a:t>
            </a:r>
          </a:p>
          <a:p>
            <a:r>
              <a:rPr lang="en-US" sz="2000" dirty="0" err="1" smtClean="0">
                <a:latin typeface="Cambria" panose="02040503050406030204" pitchFamily="18" charset="0"/>
              </a:rPr>
              <a:t>Giảng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viên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hướng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dẫn</a:t>
            </a:r>
            <a:r>
              <a:rPr lang="en-US" sz="2000" dirty="0" smtClean="0">
                <a:latin typeface="Cambria" panose="02040503050406030204" pitchFamily="18" charset="0"/>
              </a:rPr>
              <a:t>: </a:t>
            </a:r>
            <a:r>
              <a:rPr lang="en-US" sz="2000" i="1" dirty="0" smtClean="0">
                <a:latin typeface="Cambria" panose="02040503050406030204" pitchFamily="18" charset="0"/>
              </a:rPr>
              <a:t>TS. </a:t>
            </a:r>
            <a:r>
              <a:rPr lang="en-US" sz="2000" i="1" dirty="0" err="1" smtClean="0">
                <a:latin typeface="Cambria" panose="02040503050406030204" pitchFamily="18" charset="0"/>
              </a:rPr>
              <a:t>Phạm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Quang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Dũng</a:t>
            </a:r>
            <a:endParaRPr lang="en-US" sz="2000" i="1" dirty="0" smtClean="0">
              <a:latin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</a:rPr>
              <a:t>Phạm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Hữu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Bảo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Chung (20140479) - </a:t>
            </a:r>
            <a:r>
              <a:rPr lang="en-US" sz="2000" dirty="0" err="1">
                <a:latin typeface="Cambria" panose="02040503050406030204" pitchFamily="18" charset="0"/>
              </a:rPr>
              <a:t>Roãn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Văn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Thụ</a:t>
            </a:r>
            <a:r>
              <a:rPr lang="en-US" sz="2000" dirty="0" smtClean="0">
                <a:latin typeface="Cambria" panose="02040503050406030204" pitchFamily="18" charset="0"/>
              </a:rPr>
              <a:t> (20144416)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73868" y="877493"/>
            <a:ext cx="2340742" cy="1572989"/>
            <a:chOff x="3323068" y="877493"/>
            <a:chExt cx="2340742" cy="1572989"/>
          </a:xfrm>
        </p:grpSpPr>
        <p:pic>
          <p:nvPicPr>
            <p:cNvPr id="1026" name="Picture 2" descr="Kết quả hình ảnh cho hus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68" y="981336"/>
              <a:ext cx="995791" cy="1469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Kết quả hình ảnh cho soict hus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247" y="877493"/>
              <a:ext cx="1123563" cy="1572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E41-D22A-459D-B2D9-FC9AFC911FA7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28859" y="2723124"/>
            <a:ext cx="7112950" cy="2314721"/>
            <a:chOff x="728859" y="2723124"/>
            <a:chExt cx="7112950" cy="2314721"/>
          </a:xfrm>
        </p:grpSpPr>
        <p:sp>
          <p:nvSpPr>
            <p:cNvPr id="28" name="Rectangle 27"/>
            <p:cNvSpPr/>
            <p:nvPr/>
          </p:nvSpPr>
          <p:spPr>
            <a:xfrm>
              <a:off x="728859" y="3661903"/>
              <a:ext cx="2124433" cy="13759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74509" y="3252088"/>
              <a:ext cx="2567300" cy="1785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33875" y="3171584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Bin 1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80067" y="2723124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Bin 2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10</a:t>
            </a:fld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628650" y="1622451"/>
            <a:ext cx="7886700" cy="4634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Cambria" panose="02040503050406030204" pitchFamily="18" charset="0"/>
              </a:rPr>
              <a:t>Xét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một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phương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án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chấp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nhận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được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của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bài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toán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95358" y="3818894"/>
            <a:ext cx="1162854" cy="982539"/>
          </a:xfrm>
          <a:prstGeom prst="rect">
            <a:avLst/>
          </a:prstGeom>
          <a:solidFill>
            <a:srgbClr val="FF3B3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Item 1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04374" y="3518923"/>
            <a:ext cx="1132893" cy="79885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Item 2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6765105" y="3971301"/>
            <a:ext cx="930005" cy="592635"/>
          </a:xfrm>
          <a:prstGeom prst="rect">
            <a:avLst/>
          </a:prstGeom>
          <a:solidFill>
            <a:srgbClr val="0000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Item 3</a:t>
            </a:r>
            <a:endParaRPr lang="en-US" b="1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28859" y="2751845"/>
            <a:ext cx="3378085" cy="2286000"/>
            <a:chOff x="628650" y="2295408"/>
            <a:chExt cx="3378085" cy="2286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28650" y="4581408"/>
              <a:ext cx="3378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>
              <a:off x="-514350" y="3438408"/>
              <a:ext cx="228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58392" y="5104980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92" y="5104980"/>
                <a:ext cx="3898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4896" y="3480340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6" y="3480340"/>
                <a:ext cx="3898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895358" y="4801433"/>
            <a:ext cx="0" cy="23641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819668" y="4709993"/>
            <a:ext cx="0" cy="1828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0458" y="5104980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58" y="5104980"/>
                <a:ext cx="3898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87997" y="4632156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7" y="4632156"/>
                <a:ext cx="389800" cy="338554"/>
              </a:xfrm>
              <a:prstGeom prst="rect">
                <a:avLst/>
              </a:prstGeom>
              <a:blipFill>
                <a:blip r:embed="rId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270388" y="2751845"/>
            <a:ext cx="3384792" cy="2286000"/>
            <a:chOff x="621943" y="2295408"/>
            <a:chExt cx="3384792" cy="22860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628650" y="4581408"/>
              <a:ext cx="3378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>
              <a:off x="-521057" y="3438408"/>
              <a:ext cx="228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33875" y="5311001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75" y="5311001"/>
                <a:ext cx="914400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80067" y="530468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67" y="5304680"/>
                <a:ext cx="914400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333875" y="5311000"/>
                <a:ext cx="17706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75" y="5311000"/>
                <a:ext cx="1770660" cy="707886"/>
              </a:xfrm>
              <a:prstGeom prst="rect">
                <a:avLst/>
              </a:prstGeom>
              <a:blipFill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5504374" y="4317781"/>
            <a:ext cx="0" cy="720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388809" y="4203481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09474" y="5104980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74" y="5104980"/>
                <a:ext cx="389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470" y="4140886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70" y="4140886"/>
                <a:ext cx="389800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183015" y="5311000"/>
                <a:ext cx="17706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15" y="5311000"/>
                <a:ext cx="1770660" cy="707886"/>
              </a:xfrm>
              <a:prstGeom prst="rect">
                <a:avLst/>
              </a:prstGeom>
              <a:blipFill>
                <a:blip r:embed="rId11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6932524" y="4325711"/>
            <a:ext cx="0" cy="720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6108299" y="3909661"/>
            <a:ext cx="0" cy="164592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736359" y="5104980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59" y="5104980"/>
                <a:ext cx="3898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880588" y="4562267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88" y="4562267"/>
                <a:ext cx="389800" cy="338554"/>
              </a:xfrm>
              <a:prstGeom prst="rect">
                <a:avLst/>
              </a:prstGeom>
              <a:blipFill>
                <a:blip r:embed="rId1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44338" y="5104980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38" y="5104980"/>
                <a:ext cx="38980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880588" y="3049951"/>
                <a:ext cx="38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88" y="3049951"/>
                <a:ext cx="38980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180067" y="5318929"/>
                <a:ext cx="17706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67" y="5318929"/>
                <a:ext cx="1770660" cy="1015663"/>
              </a:xfrm>
              <a:prstGeom prst="rect">
                <a:avLst/>
              </a:prstGeom>
              <a:blipFill>
                <a:blip r:embed="rId1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 txBox="1">
            <a:spLocks/>
          </p:cNvSpPr>
          <p:nvPr/>
        </p:nvSpPr>
        <p:spPr>
          <a:xfrm>
            <a:off x="628650" y="2968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mbria" panose="02040503050406030204" pitchFamily="18" charset="0"/>
              </a:rPr>
              <a:t>MÔ HÌNH HÓA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1A09-614C-475F-A1A6-D7F67C256A56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42" grpId="0"/>
      <p:bldP spid="43" grpId="0"/>
      <p:bldP spid="47" grpId="0"/>
      <p:bldP spid="49" grpId="0"/>
      <p:bldP spid="57" grpId="0"/>
      <p:bldP spid="57" grpId="1"/>
      <p:bldP spid="58" grpId="0"/>
      <p:bldP spid="58" grpId="1"/>
      <p:bldP spid="59" grpId="0"/>
      <p:bldP spid="63" grpId="0"/>
      <p:bldP spid="64" grpId="0"/>
      <p:bldP spid="67" grpId="0"/>
      <p:bldP spid="67" grpId="1"/>
      <p:bldP spid="70" grpId="0"/>
      <p:bldP spid="71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MÔ HÌNH HÓA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mbria" panose="02040503050406030204" pitchFamily="18" charset="0"/>
              </a:rPr>
              <a:t>Các </a:t>
            </a:r>
            <a:r>
              <a:rPr lang="en-US" sz="2400" dirty="0" err="1" smtClean="0">
                <a:latin typeface="Cambria" panose="02040503050406030204" pitchFamily="18" charset="0"/>
              </a:rPr>
              <a:t>ràng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buộc</a:t>
            </a:r>
            <a:r>
              <a:rPr lang="en-US" sz="2400" dirty="0" smtClean="0">
                <a:latin typeface="Cambria" panose="020405030504060302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343507"/>
                  </p:ext>
                </p:extLst>
              </p:nvPr>
            </p:nvGraphicFramePr>
            <p:xfrm>
              <a:off x="876300" y="2220040"/>
              <a:ext cx="7639050" cy="36577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146">
                      <a:extLst>
                        <a:ext uri="{9D8B030D-6E8A-4147-A177-3AD203B41FA5}">
                          <a16:colId xmlns:a16="http://schemas.microsoft.com/office/drawing/2014/main" val="1093293596"/>
                        </a:ext>
                      </a:extLst>
                    </a:gridCol>
                    <a:gridCol w="7268904">
                      <a:extLst>
                        <a:ext uri="{9D8B030D-6E8A-4147-A177-3AD203B41FA5}">
                          <a16:colId xmlns:a16="http://schemas.microsoft.com/office/drawing/2014/main" val="1623255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1.</a:t>
                          </a:r>
                        </a:p>
                        <a:p>
                          <a:endParaRPr lang="en-US" sz="1900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˄ 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=0)⇒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˄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 ∀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 ˄ 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)⇒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 ˄ 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oMath>
                          </a14:m>
                          <a:endParaRPr lang="en-US" sz="1900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99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2.</a:t>
                          </a:r>
                          <a:endParaRPr lang="en-US" sz="1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˄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˄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Cambria" panose="02040503050406030204" pitchFamily="18" charset="0"/>
                            </a:rPr>
                            <a:t> NotOverlap(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latin typeface="Cambria" panose="02040503050406030204" pitchFamily="18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˅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Cambria" panose="02040503050406030204" pitchFamily="18" charset="0"/>
                                </a:rPr>
                                <m:t>NotOverlap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Cambria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Cambria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800" dirty="0" smtClean="0">
                            <a:latin typeface="Cambria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˄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˄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Cambria" panose="02040503050406030204" pitchFamily="18" charset="0"/>
                            </a:rPr>
                            <a:t> NotOverlap(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latin typeface="Cambria" panose="02040503050406030204" pitchFamily="18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˅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Cambria" panose="02040503050406030204" pitchFamily="18" charset="0"/>
                                </a:rPr>
                                <m:t>NotOverlap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Cambria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Cambria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800" dirty="0">
                            <a:latin typeface="Cambria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˄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=1 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˄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NotOverlap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˅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NotOverlap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˄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˄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NotOverlap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˅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NotOverlap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Cambria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719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3.</a:t>
                          </a:r>
                          <a:endParaRPr lang="en-US" sz="1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=0⇒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19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65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343507"/>
                  </p:ext>
                </p:extLst>
              </p:nvPr>
            </p:nvGraphicFramePr>
            <p:xfrm>
              <a:off x="876300" y="2220040"/>
              <a:ext cx="7639050" cy="36577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146">
                      <a:extLst>
                        <a:ext uri="{9D8B030D-6E8A-4147-A177-3AD203B41FA5}">
                          <a16:colId xmlns:a16="http://schemas.microsoft.com/office/drawing/2014/main" val="1093293596"/>
                        </a:ext>
                      </a:extLst>
                    </a:gridCol>
                    <a:gridCol w="7268904">
                      <a:extLst>
                        <a:ext uri="{9D8B030D-6E8A-4147-A177-3AD203B41FA5}">
                          <a16:colId xmlns:a16="http://schemas.microsoft.com/office/drawing/2014/main" val="1623255313"/>
                        </a:ext>
                      </a:extLst>
                    </a:gridCol>
                  </a:tblGrid>
                  <a:tr h="724599">
                    <a:tc>
                      <a:txBody>
                        <a:bodyPr/>
                        <a:lstStyle/>
                        <a:p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1.</a:t>
                          </a:r>
                        </a:p>
                        <a:p>
                          <a:endParaRPr lang="en-US" sz="1900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13" t="-4202" b="-4151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199597"/>
                      </a:ext>
                    </a:extLst>
                  </a:tr>
                  <a:tr h="2521458">
                    <a:tc>
                      <a:txBody>
                        <a:bodyPr/>
                        <a:lstStyle/>
                        <a:p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2.</a:t>
                          </a:r>
                          <a:endParaRPr lang="en-US" sz="1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13" t="-29952" b="-19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719488"/>
                      </a:ext>
                    </a:extLst>
                  </a:tr>
                  <a:tr h="411671">
                    <a:tc>
                      <a:txBody>
                        <a:bodyPr/>
                        <a:lstStyle/>
                        <a:p>
                          <a:r>
                            <a:rPr lang="en-US" sz="1900" dirty="0" smtClean="0">
                              <a:latin typeface="Cambria" panose="02040503050406030204" pitchFamily="18" charset="0"/>
                            </a:rPr>
                            <a:t>3.</a:t>
                          </a:r>
                          <a:endParaRPr lang="en-US" sz="1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13" t="-791176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657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381D-8C96-4E1E-93A6-4F1EE0CC45E5}" type="datetime1">
              <a:rPr lang="vi-VN" smtClean="0"/>
              <a:t>14/05/2018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MÔ HÌNH HÓA BÀI TOÁN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Cambria" panose="02040503050406030204" pitchFamily="18" charset="0"/>
                  </a:rPr>
                  <a:t>Invariant: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ambria" panose="02040503050406030204" pitchFamily="18" charset="0"/>
                  </a:rPr>
                  <a:t>NotOverlap(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</a:rPr>
                  <a:t>) =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˅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 smtClean="0"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800" dirty="0" smtClean="0"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800" dirty="0" smtClean="0">
                  <a:latin typeface="Cambria" panose="02040503050406030204" pitchFamily="18" charset="0"/>
                </a:endParaRPr>
              </a:p>
              <a:p>
                <a:pPr algn="just"/>
                <a:r>
                  <a:rPr lang="en-US" sz="2400" dirty="0" err="1">
                    <a:latin typeface="Cambria" panose="02040503050406030204" pitchFamily="18" charset="0"/>
                  </a:rPr>
                  <a:t>H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àm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mục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tiêu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  <a:blipFill>
                <a:blip r:embed="rId2"/>
                <a:stretch>
                  <a:fillRect l="-1005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ACD-DF76-4687-A4DE-4B90929843A0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 err="1" smtClean="0">
                <a:latin typeface="Cambria" panose="02040503050406030204" pitchFamily="18" charset="0"/>
              </a:rPr>
              <a:t>Mô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hình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hóa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bài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xuất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FB6-6B9C-4E77-A7B9-F5E3BEDD0FAA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2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7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4604" y="1979532"/>
                <a:ext cx="5334791" cy="34932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>
                    <a:latin typeface="Andale Mono"/>
                  </a:rPr>
                  <a:t>Algorithm</a:t>
                </a:r>
                <a:r>
                  <a:rPr lang="en-US" sz="1700" dirty="0" smtClean="0">
                    <a:latin typeface="Andale Mono"/>
                  </a:rPr>
                  <a:t>: </a:t>
                </a:r>
                <a:r>
                  <a:rPr lang="en-US" sz="1700" dirty="0" err="1" smtClean="0">
                    <a:latin typeface="Andale Mono"/>
                  </a:rPr>
                  <a:t>TabuLocalSearch</a:t>
                </a:r>
                <a:endParaRPr lang="en-US" sz="1700" dirty="0">
                  <a:latin typeface="Andale Mon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GENERATEINITIALSOLUTION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();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7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700" dirty="0" smtClean="0">
                  <a:latin typeface="Andale Mono"/>
                </a:endParaRPr>
              </a:p>
              <a:p>
                <a14:m>
                  <m:oMath xmlns:m="http://schemas.openxmlformats.org/officeDocument/2006/math">
                    <m:r>
                      <a:rPr lang="el-GR" sz="1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</a:p>
              <a:p>
                <a:r>
                  <a:rPr lang="en-US" sz="1700" b="1" dirty="0" smtClean="0">
                    <a:latin typeface="Andale Mono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to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𝑀𝑎𝑥𝑇𝑟𝑖𝑎𝑙𝑠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do</a:t>
                </a:r>
              </a:p>
              <a:p>
                <a:r>
                  <a:rPr lang="en-US" sz="1700" dirty="0" smtClean="0">
                    <a:latin typeface="Andale Mono"/>
                  </a:rPr>
                  <a:t>        </a:t>
                </a:r>
                <a:r>
                  <a:rPr lang="en-US" sz="1700" b="1" dirty="0" smtClean="0">
                    <a:latin typeface="Andale Mono"/>
                  </a:rPr>
                  <a:t>if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𝑠𝑎𝑡𝑖𝑠𝑓𝑖𝑎𝑏𝑙𝑒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˄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then</a:t>
                </a:r>
              </a:p>
              <a:p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7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7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700" b="0" i="0" dirty="0" smtClean="0">
                            <a:latin typeface="Cambria Math" panose="02040503050406030204" pitchFamily="18" charset="0"/>
                          </a:rPr>
                          <m:t>NOTTABU</m:t>
                        </m:r>
                        <m:d>
                          <m:d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</a:t>
                </a:r>
                <a14:m>
                  <m:oMath xmlns:m="http://schemas.openxmlformats.org/officeDocument/2006/math"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700" dirty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r>
                  <a:rPr lang="en-US" sz="1700" b="1" dirty="0" smtClean="0">
                    <a:latin typeface="Andale Mono"/>
                  </a:rPr>
                  <a:t>end</a:t>
                </a:r>
              </a:p>
              <a:p>
                <a:r>
                  <a:rPr lang="en-US" sz="1700" b="1" dirty="0" smtClean="0">
                    <a:latin typeface="Andale Mono"/>
                  </a:rPr>
                  <a:t>return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>
                  <a:latin typeface="Andale Mono"/>
                </a:endParaRPr>
              </a:p>
              <a:p>
                <a:r>
                  <a:rPr lang="en-US" sz="1700" dirty="0" smtClean="0">
                    <a:latin typeface="Andale Mono"/>
                  </a:rPr>
                  <a:t> </a:t>
                </a:r>
                <a:endParaRPr lang="en-US" sz="1700" dirty="0">
                  <a:latin typeface="Andale Mono"/>
                </a:endParaRPr>
              </a:p>
              <a:p>
                <a:r>
                  <a:rPr lang="en-US" sz="1700" b="1" dirty="0">
                    <a:latin typeface="Andale Mono"/>
                  </a:rPr>
                  <a:t>f</a:t>
                </a:r>
                <a:r>
                  <a:rPr lang="en-US" sz="1700" b="1" dirty="0" smtClean="0">
                    <a:latin typeface="Andale Mono"/>
                  </a:rPr>
                  <a:t>unction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7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NOTTABU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(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) </a:t>
                </a:r>
                <a:r>
                  <a:rPr lang="en-US" sz="1700" b="1" dirty="0" smtClean="0">
                    <a:latin typeface="Andale Mono"/>
                  </a:rPr>
                  <a:t>return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04" y="1979532"/>
                <a:ext cx="5334791" cy="3493264"/>
              </a:xfrm>
              <a:prstGeom prst="rect">
                <a:avLst/>
              </a:prstGeom>
              <a:blipFill>
                <a:blip r:embed="rId2"/>
                <a:stretch>
                  <a:fillRect l="-569" t="-522" b="-1043"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3625-69A2-4BBE-B133-F3F574AA914D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3055" y="1456195"/>
                <a:ext cx="6677890" cy="47756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>
                    <a:latin typeface="Andale Mono"/>
                  </a:rPr>
                  <a:t>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SIMULATEDANNEALING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sz="1700" dirty="0">
                  <a:latin typeface="Andale Mono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GENERATEINITIALSOLUTION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();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1700" b="0" i="0" dirty="0" smtClean="0">
                          <a:latin typeface="Cambria Math" panose="02040503050406030204" pitchFamily="18" charset="0"/>
                        </a:rPr>
                        <m:t>INITTEMPARATURE</m:t>
                      </m:r>
                      <m:r>
                        <a:rPr lang="en-US" sz="17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700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to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𝑀𝑎𝑥𝑆𝑒𝑎𝑟𝑐h𝑒𝑠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do</a:t>
                </a:r>
                <a:endParaRPr lang="en-US" sz="1700" b="1" dirty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LOCALSEARCH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METROPOLIS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b="1" dirty="0" smtClean="0">
                  <a:latin typeface="Andale Mono"/>
                </a:endParaRPr>
              </a:p>
              <a:p>
                <a:pPr lvl="1"/>
                <a:r>
                  <a:rPr lang="en-US" sz="1700" dirty="0" smtClean="0">
                    <a:latin typeface="Andale Mono"/>
                  </a:rPr>
                  <a:t>        </a:t>
                </a:r>
                <a:r>
                  <a:rPr lang="en-US" sz="1700" b="1" dirty="0" smtClean="0">
                    <a:latin typeface="Andale Mono"/>
                  </a:rPr>
                  <a:t>if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then</a:t>
                </a:r>
              </a:p>
              <a:p>
                <a:pPr lvl="1"/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700" b="0" i="0" dirty="0" smtClean="0">
                        <a:latin typeface="Cambria Math" panose="02040503050406030204" pitchFamily="18" charset="0"/>
                      </a:rPr>
                      <m:t>UPDATE</m:t>
                    </m:r>
                    <m:r>
                      <m:rPr>
                        <m:sty m:val="p"/>
                      </m:rPr>
                      <a:rPr lang="en-US" sz="1700" dirty="0">
                        <a:latin typeface="Cambria Math" panose="02040503050406030204" pitchFamily="18" charset="0"/>
                      </a:rPr>
                      <m:t>TEMPARATURE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700" i="1" dirty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return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>
                  <a:latin typeface="Andale Mono"/>
                </a:endParaRPr>
              </a:p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</a:p>
              <a:p>
                <a:endParaRPr lang="en-US" sz="1700" dirty="0">
                  <a:latin typeface="Andale Mono"/>
                </a:endParaRPr>
              </a:p>
              <a:p>
                <a:r>
                  <a:rPr lang="en-US" sz="1700" b="1" dirty="0">
                    <a:latin typeface="Andale Mono"/>
                  </a:rPr>
                  <a:t>f</a:t>
                </a:r>
                <a:r>
                  <a:rPr lang="en-US" sz="1700" b="1" dirty="0" smtClean="0">
                    <a:latin typeface="Andale Mono"/>
                  </a:rPr>
                  <a:t>unction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700" b="0" i="0" dirty="0" smtClean="0">
                        <a:latin typeface="Cambria Math" panose="02040503050406030204" pitchFamily="18" charset="0"/>
                      </a:rPr>
                      <m:t>METROPOLIS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 i="1" dirty="0" smtClean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i="1" dirty="0" smtClean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then 			return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else </a:t>
                </a:r>
                <a:r>
                  <a:rPr lang="en-US" sz="1700" dirty="0">
                    <a:latin typeface="Andale Mono"/>
                  </a:rPr>
                  <a:t>with </a:t>
                </a:r>
                <a:r>
                  <a:rPr lang="en-US" sz="1700" dirty="0" smtClean="0">
                    <a:latin typeface="Andale Mono"/>
                  </a:rPr>
                  <a:t>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b="1" dirty="0" smtClean="0">
                    <a:latin typeface="Andale Mono"/>
                  </a:rPr>
                  <a:t> 	return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else 				return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55" y="1456195"/>
                <a:ext cx="6677890" cy="4775666"/>
              </a:xfrm>
              <a:prstGeom prst="rect">
                <a:avLst/>
              </a:prstGeom>
              <a:blipFill>
                <a:blip r:embed="rId3"/>
                <a:stretch>
                  <a:fillRect l="-455" t="-382" b="-764"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79A1-A017-4A38-AFE8-8CAF06268531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5891" y="2136419"/>
                <a:ext cx="4932218" cy="27084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>
                    <a:latin typeface="Andale Mono"/>
                  </a:rPr>
                  <a:t>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ITERATEDLOCALSEARCH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sz="1700" dirty="0">
                  <a:latin typeface="Andale Mono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GENERATEINITIALSOLUTION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();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to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𝑀𝑎𝑥𝑆𝑒𝑎𝑟𝑐h𝑒𝑠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do</a:t>
                </a:r>
                <a:endParaRPr lang="en-US" sz="1700" b="1" dirty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LOCALSEARCH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b="1" dirty="0" smtClean="0">
                  <a:latin typeface="Andale Mono"/>
                </a:endParaRPr>
              </a:p>
              <a:p>
                <a:pPr lvl="1"/>
                <a:r>
                  <a:rPr lang="en-US" sz="1700" dirty="0" smtClean="0">
                    <a:latin typeface="Andale Mono"/>
                  </a:rPr>
                  <a:t>        </a:t>
                </a:r>
                <a:r>
                  <a:rPr lang="en-US" sz="1700" b="1" dirty="0" smtClean="0">
                    <a:latin typeface="Andale Mono"/>
                  </a:rPr>
                  <a:t>if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  <a:r>
                  <a:rPr lang="en-US" sz="1700" b="1" dirty="0" smtClean="0">
                    <a:latin typeface="Andale Mono"/>
                  </a:rPr>
                  <a:t>then</a:t>
                </a:r>
              </a:p>
              <a:p>
                <a:pPr lvl="1"/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dirty="0">
                    <a:latin typeface="Andale Mono"/>
                  </a:rPr>
                  <a:t> </a:t>
                </a:r>
                <a:r>
                  <a:rPr lang="en-US" sz="1700" dirty="0" smtClean="0">
                    <a:latin typeface="Andale Mono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700" dirty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dirty="0">
                        <a:latin typeface="Cambria Math" panose="02040503050406030204" pitchFamily="18" charset="0"/>
                      </a:rPr>
                      <m:t>GENERATE</m:t>
                    </m:r>
                    <m:r>
                      <m:rPr>
                        <m:sty m:val="p"/>
                      </m:rPr>
                      <a:rPr lang="en-US" sz="1700" b="0" i="0" dirty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m:rPr>
                        <m:sty m:val="p"/>
                      </m:rPr>
                      <a:rPr lang="en-US" sz="1700" dirty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sz="1700" dirty="0" smtClean="0">
                  <a:latin typeface="Andale Mono"/>
                </a:endParaRPr>
              </a:p>
              <a:p>
                <a:pPr lvl="1"/>
                <a:r>
                  <a:rPr lang="en-US" sz="1700" b="1" dirty="0" smtClean="0">
                    <a:latin typeface="Andale Mono"/>
                  </a:rPr>
                  <a:t>return</a:t>
                </a:r>
                <a:r>
                  <a:rPr lang="en-US" sz="1700" dirty="0" smtClean="0">
                    <a:latin typeface="Andale Mono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700" dirty="0">
                  <a:latin typeface="Andale Mono"/>
                </a:endParaRPr>
              </a:p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700" dirty="0" smtClean="0">
                    <a:latin typeface="Andale Mono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1" y="2136419"/>
                <a:ext cx="4932218" cy="2708434"/>
              </a:xfrm>
              <a:prstGeom prst="rect">
                <a:avLst/>
              </a:prstGeom>
              <a:blipFill>
                <a:blip r:embed="rId3"/>
                <a:stretch>
                  <a:fillRect l="-616" t="-447" b="-895"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E5D6-78BA-443A-8219-F9424A4FF3C7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 err="1" smtClean="0">
                <a:latin typeface="Cambria" panose="02040503050406030204" pitchFamily="18" charset="0"/>
              </a:rPr>
              <a:t>Mô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hình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hóa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bài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nghiệm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và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liệu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tham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khảo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82A8-A79E-4C9A-8F18-FE755085450C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3088539"/>
                  </p:ext>
                </p:extLst>
              </p:nvPr>
            </p:nvGraphicFramePr>
            <p:xfrm>
              <a:off x="1484312" y="1853260"/>
              <a:ext cx="6175375" cy="4069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0388">
                      <a:extLst>
                        <a:ext uri="{9D8B030D-6E8A-4147-A177-3AD203B41FA5}">
                          <a16:colId xmlns:a16="http://schemas.microsoft.com/office/drawing/2014/main" val="3509823071"/>
                        </a:ext>
                      </a:extLst>
                    </a:gridCol>
                    <a:gridCol w="1689100">
                      <a:extLst>
                        <a:ext uri="{9D8B030D-6E8A-4147-A177-3AD203B41FA5}">
                          <a16:colId xmlns:a16="http://schemas.microsoft.com/office/drawing/2014/main" val="3869720023"/>
                        </a:ext>
                      </a:extLst>
                    </a:gridCol>
                    <a:gridCol w="2655887">
                      <a:extLst>
                        <a:ext uri="{9D8B030D-6E8A-4147-A177-3AD203B41FA5}">
                          <a16:colId xmlns:a16="http://schemas.microsoft.com/office/drawing/2014/main" val="4211423289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THUẬT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TOÁN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THAM SỐ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99807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TÊN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GIÁ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TRỊ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04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TabuSearch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tabulen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50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3131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maxTime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62920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maxIter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15215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maxStable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69596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Simulated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Annealing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maxIter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3590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coolingRate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0.003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3776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initTemp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070841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Iterated Local Search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maxIter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195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pertubRate</a:t>
                          </a:r>
                          <a:r>
                            <a:rPr lang="en-US" i="0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3933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3088539"/>
                  </p:ext>
                </p:extLst>
              </p:nvPr>
            </p:nvGraphicFramePr>
            <p:xfrm>
              <a:off x="1484312" y="1853260"/>
              <a:ext cx="6175375" cy="4069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0388">
                      <a:extLst>
                        <a:ext uri="{9D8B030D-6E8A-4147-A177-3AD203B41FA5}">
                          <a16:colId xmlns:a16="http://schemas.microsoft.com/office/drawing/2014/main" val="3509823071"/>
                        </a:ext>
                      </a:extLst>
                    </a:gridCol>
                    <a:gridCol w="1689100">
                      <a:extLst>
                        <a:ext uri="{9D8B030D-6E8A-4147-A177-3AD203B41FA5}">
                          <a16:colId xmlns:a16="http://schemas.microsoft.com/office/drawing/2014/main" val="3869720023"/>
                        </a:ext>
                      </a:extLst>
                    </a:gridCol>
                    <a:gridCol w="2655887">
                      <a:extLst>
                        <a:ext uri="{9D8B030D-6E8A-4147-A177-3AD203B41FA5}">
                          <a16:colId xmlns:a16="http://schemas.microsoft.com/office/drawing/2014/main" val="4211423289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THUẬT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TOÁN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THAM SỐ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9980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TÊN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GIÁ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TRỊ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04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TabuSearch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025" t="-206557" r="-158123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50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3131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025" t="-306557" r="-158123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62920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025" t="-406557" r="-158123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15215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maxStable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69596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Simulated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Annealing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025" t="-616667" r="-15812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3590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coolingRate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0.003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3776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initTemp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070841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Iterated Local Search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025" t="-904918" r="-15812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1000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195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err="1" smtClean="0">
                              <a:latin typeface="Cambria" panose="02040503050406030204" pitchFamily="18" charset="0"/>
                            </a:rPr>
                            <a:t>pertubRate</a:t>
                          </a:r>
                          <a:r>
                            <a:rPr lang="en-US" i="0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endParaRPr lang="en-US" i="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3933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23E5-1E57-4F65-8C68-C4E636B0CEF2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2539438"/>
                  </p:ext>
                </p:extLst>
              </p:nvPr>
            </p:nvGraphicFramePr>
            <p:xfrm>
              <a:off x="778452" y="2102563"/>
              <a:ext cx="7587096" cy="3000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1199">
                      <a:extLst>
                        <a:ext uri="{9D8B030D-6E8A-4147-A177-3AD203B41FA5}">
                          <a16:colId xmlns:a16="http://schemas.microsoft.com/office/drawing/2014/main" val="3869720023"/>
                        </a:ext>
                      </a:extLst>
                    </a:gridCol>
                    <a:gridCol w="3498007">
                      <a:extLst>
                        <a:ext uri="{9D8B030D-6E8A-4147-A177-3AD203B41FA5}">
                          <a16:colId xmlns:a16="http://schemas.microsoft.com/office/drawing/2014/main" val="404950890"/>
                        </a:ext>
                      </a:extLst>
                    </a:gridCol>
                    <a:gridCol w="2867890">
                      <a:extLst>
                        <a:ext uri="{9D8B030D-6E8A-4147-A177-3AD203B41FA5}">
                          <a16:colId xmlns:a16="http://schemas.microsoft.com/office/drawing/2014/main" val="177137743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THIẾT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LẬP THÔNG SỐ CỦA BÀI TOÁN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388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Thông</a:t>
                          </a:r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số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Ý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nghĩa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Khoảng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giá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trị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Số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lượng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[5, 20]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313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Số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lượng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]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6292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Chiều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rộng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của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thứ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[10, 20]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521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Chiều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cao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của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thứ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[10, 20]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695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Chiều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rộng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của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thứ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[1, 5]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5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Chiều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cao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của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thứ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[1, 5]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219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2539438"/>
                  </p:ext>
                </p:extLst>
              </p:nvPr>
            </p:nvGraphicFramePr>
            <p:xfrm>
              <a:off x="778452" y="2102563"/>
              <a:ext cx="7587096" cy="3000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1199">
                      <a:extLst>
                        <a:ext uri="{9D8B030D-6E8A-4147-A177-3AD203B41FA5}">
                          <a16:colId xmlns:a16="http://schemas.microsoft.com/office/drawing/2014/main" val="3869720023"/>
                        </a:ext>
                      </a:extLst>
                    </a:gridCol>
                    <a:gridCol w="3498007">
                      <a:extLst>
                        <a:ext uri="{9D8B030D-6E8A-4147-A177-3AD203B41FA5}">
                          <a16:colId xmlns:a16="http://schemas.microsoft.com/office/drawing/2014/main" val="404950890"/>
                        </a:ext>
                      </a:extLst>
                    </a:gridCol>
                    <a:gridCol w="2867890">
                      <a:extLst>
                        <a:ext uri="{9D8B030D-6E8A-4147-A177-3AD203B41FA5}">
                          <a16:colId xmlns:a16="http://schemas.microsoft.com/office/drawing/2014/main" val="177137743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THIẾT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LẬP THÔNG SỐ CỦA BÀI TOÁN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388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Thông</a:t>
                          </a:r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số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Ý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nghĩa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Khoảng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giá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trị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209836" r="-520896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Số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lượng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[5, 20]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313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309836" r="-520896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Số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lượng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56" t="-309836" r="-42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29201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390625" r="-520896" b="-3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2" t="-390625" r="-82404" b="-3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[10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, 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20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]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5215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490625" r="-520896" b="-2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2" t="-490625" r="-82404" b="-2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[10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, 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20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695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619672" r="-520896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2" t="-619672" r="-82404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[1, 5]</a:t>
                          </a:r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5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719672" r="-520896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2" t="-719672" r="-82404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[1, 5]</a:t>
                          </a:r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21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4BD-0E75-4EE2-9EC6-9E5599B7E4B5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b="1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b="1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b="1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b="1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b="1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b="1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b="1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 err="1" smtClean="0">
                <a:latin typeface="Cambria" panose="02040503050406030204" pitchFamily="18" charset="0"/>
              </a:rPr>
              <a:t>Mô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hình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hóa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bài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9166-8779-4740-8C38-F4143FFC371C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651"/>
              </p:ext>
            </p:extLst>
          </p:nvPr>
        </p:nvGraphicFramePr>
        <p:xfrm>
          <a:off x="397074" y="1651231"/>
          <a:ext cx="8349851" cy="4469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3628692453"/>
                    </a:ext>
                  </a:extLst>
                </a:gridCol>
                <a:gridCol w="459422">
                  <a:extLst>
                    <a:ext uri="{9D8B030D-6E8A-4147-A177-3AD203B41FA5}">
                      <a16:colId xmlns:a16="http://schemas.microsoft.com/office/drawing/2014/main" val="1872464564"/>
                    </a:ext>
                  </a:extLst>
                </a:gridCol>
                <a:gridCol w="459422">
                  <a:extLst>
                    <a:ext uri="{9D8B030D-6E8A-4147-A177-3AD203B41FA5}">
                      <a16:colId xmlns:a16="http://schemas.microsoft.com/office/drawing/2014/main" val="4258969952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1655111592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3532189487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4167618338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3787036653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1646453934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23360992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1684579252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1218025885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3964367926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322783503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736548416"/>
                    </a:ext>
                  </a:extLst>
                </a:gridCol>
                <a:gridCol w="581521">
                  <a:extLst>
                    <a:ext uri="{9D8B030D-6E8A-4147-A177-3AD203B41FA5}">
                      <a16:colId xmlns:a16="http://schemas.microsoft.com/office/drawing/2014/main" val="2085133313"/>
                    </a:ext>
                  </a:extLst>
                </a:gridCol>
              </a:tblGrid>
              <a:tr h="330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#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In</a:t>
                      </a:r>
                      <a:r>
                        <a:rPr lang="en-US" sz="1600" b="1" baseline="0" dirty="0" smtClean="0">
                          <a:latin typeface="Cambria" panose="02040503050406030204" pitchFamily="18" charset="0"/>
                        </a:rPr>
                        <a:t>put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TabuSearch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Simulated Annealing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Iterated </a:t>
                      </a:r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Loca</a:t>
                      </a:r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lSearch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38530"/>
                  </a:ext>
                </a:extLst>
              </a:tr>
              <a:tr h="3766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Avg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Avg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Avg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99091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1.00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4.20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0.75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3.60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5633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2.00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0.63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4.00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0.63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2.60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9080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6.20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0.75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51308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2.20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4.20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3.60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990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6.60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8.00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0.63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67362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2.80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5.20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0.75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94583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26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9.80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0.98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0.80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968983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3.40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6.00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1.41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4.60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0.49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24657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10.8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0.75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11.8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0.98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12.0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0.63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8910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42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10.2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1.17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12.2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1.33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10.6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0.80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6721-E6DF-48F7-A866-DE6607ACEFBD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88868"/>
              </p:ext>
            </p:extLst>
          </p:nvPr>
        </p:nvGraphicFramePr>
        <p:xfrm>
          <a:off x="397764" y="1718309"/>
          <a:ext cx="8348472" cy="4469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44">
                  <a:extLst>
                    <a:ext uri="{9D8B030D-6E8A-4147-A177-3AD203B41FA5}">
                      <a16:colId xmlns:a16="http://schemas.microsoft.com/office/drawing/2014/main" val="3628692453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1655111592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532189487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4167618338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3787036653"/>
                    </a:ext>
                  </a:extLst>
                </a:gridCol>
                <a:gridCol w="589684">
                  <a:extLst>
                    <a:ext uri="{9D8B030D-6E8A-4147-A177-3AD203B41FA5}">
                      <a16:colId xmlns:a16="http://schemas.microsoft.com/office/drawing/2014/main" val="1646453934"/>
                    </a:ext>
                  </a:extLst>
                </a:gridCol>
                <a:gridCol w="589684">
                  <a:extLst>
                    <a:ext uri="{9D8B030D-6E8A-4147-A177-3AD203B41FA5}">
                      <a16:colId xmlns:a16="http://schemas.microsoft.com/office/drawing/2014/main" val="2336099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68457925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218025885"/>
                    </a:ext>
                  </a:extLst>
                </a:gridCol>
                <a:gridCol w="591463">
                  <a:extLst>
                    <a:ext uri="{9D8B030D-6E8A-4147-A177-3AD203B41FA5}">
                      <a16:colId xmlns:a16="http://schemas.microsoft.com/office/drawing/2014/main" val="3964367926"/>
                    </a:ext>
                  </a:extLst>
                </a:gridCol>
                <a:gridCol w="591463">
                  <a:extLst>
                    <a:ext uri="{9D8B030D-6E8A-4147-A177-3AD203B41FA5}">
                      <a16:colId xmlns:a16="http://schemas.microsoft.com/office/drawing/2014/main" val="322783503"/>
                    </a:ext>
                  </a:extLst>
                </a:gridCol>
                <a:gridCol w="715173">
                  <a:extLst>
                    <a:ext uri="{9D8B030D-6E8A-4147-A177-3AD203B41FA5}">
                      <a16:colId xmlns:a16="http://schemas.microsoft.com/office/drawing/2014/main" val="736548416"/>
                    </a:ext>
                  </a:extLst>
                </a:gridCol>
                <a:gridCol w="715173">
                  <a:extLst>
                    <a:ext uri="{9D8B030D-6E8A-4147-A177-3AD203B41FA5}">
                      <a16:colId xmlns:a16="http://schemas.microsoft.com/office/drawing/2014/main" val="2085133313"/>
                    </a:ext>
                  </a:extLst>
                </a:gridCol>
              </a:tblGrid>
              <a:tr h="330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#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TabuSearch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Simulated Annealing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Iterated </a:t>
                      </a:r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Loca</a:t>
                      </a:r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lSearch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38530"/>
                  </a:ext>
                </a:extLst>
              </a:tr>
              <a:tr h="3766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Avg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Avg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Avg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99091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285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285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285.0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0.00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971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1570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1316.8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229.00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924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1209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1107.8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113.34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5633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209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707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439.0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165.00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601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971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795.4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125.72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461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750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620.0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127.61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9080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1135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1289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1194.4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72.83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1178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1458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1290.0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137.17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1133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1458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1325.4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122.34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51308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409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703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513.4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108.18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962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1121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1064.0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55.14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715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1102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937.80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158.49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990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1176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1656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1514.4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174.75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1564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1888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1728.8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115.03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1768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1888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1824.0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52.76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67362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380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704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587.6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116.32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831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1182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1013.0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111.31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646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928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750.6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118.48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94583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1538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1837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1654.0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100.37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1766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2459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2204.4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238.89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1364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2129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1901.4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277.07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968983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724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935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817.20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75.87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1039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1779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1370.8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301.07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953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1253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1097.4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116.66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24657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2597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3016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2731.2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154.74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2691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3203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2929.0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226.05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2792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3203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2999.0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132.83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8910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2256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2711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2410.2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172.53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2434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3185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2839.6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245.76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2313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2781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2505.6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ambria" panose="02040503050406030204" pitchFamily="18" charset="0"/>
                        </a:rPr>
                        <a:t>169.75</a:t>
                      </a:r>
                      <a:endParaRPr lang="en-US" sz="1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74D1-2002-4E04-9AC0-574E8D644A32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 err="1" smtClean="0">
                <a:latin typeface="Cambria" panose="02040503050406030204" pitchFamily="18" charset="0"/>
              </a:rPr>
              <a:t>Mô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hình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hóa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bài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luận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2C0-B9FD-4495-AD39-D452D2AB5D13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TÀI LIỆU THAM KHẢO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14D5-148B-41D3-B253-0C58E24AE310}" type="datetime1">
              <a:rPr lang="vi-VN" smtClean="0"/>
              <a:t>14/05/2018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[1] Lodi</a:t>
            </a:r>
            <a:r>
              <a:rPr lang="en-US" sz="1600" dirty="0">
                <a:latin typeface="Cambria" panose="02040503050406030204" pitchFamily="18" charset="0"/>
              </a:rPr>
              <a:t>, Andrea, </a:t>
            </a:r>
            <a:r>
              <a:rPr lang="en-US" sz="1600" dirty="0" err="1">
                <a:latin typeface="Cambria" panose="02040503050406030204" pitchFamily="18" charset="0"/>
              </a:rPr>
              <a:t>Silvano</a:t>
            </a:r>
            <a:r>
              <a:rPr lang="en-US" sz="1600" dirty="0">
                <a:latin typeface="Cambria" panose="02040503050406030204" pitchFamily="18" charset="0"/>
              </a:rPr>
              <a:t> Martello, and Michele </a:t>
            </a:r>
            <a:r>
              <a:rPr lang="en-US" sz="1600" dirty="0" err="1">
                <a:latin typeface="Cambria" panose="02040503050406030204" pitchFamily="18" charset="0"/>
              </a:rPr>
              <a:t>Monaci</a:t>
            </a:r>
            <a:r>
              <a:rPr lang="en-US" sz="1600" dirty="0">
                <a:latin typeface="Cambria" panose="02040503050406030204" pitchFamily="18" charset="0"/>
              </a:rPr>
              <a:t>. "Two-dimensional packing problems: A survey." </a:t>
            </a:r>
            <a:r>
              <a:rPr lang="en-US" sz="1600" i="1" dirty="0">
                <a:latin typeface="Cambria" panose="02040503050406030204" pitchFamily="18" charset="0"/>
              </a:rPr>
              <a:t>European journal of operational research</a:t>
            </a:r>
            <a:r>
              <a:rPr lang="en-US" sz="1600" dirty="0">
                <a:latin typeface="Cambria" panose="02040503050406030204" pitchFamily="18" charset="0"/>
              </a:rPr>
              <a:t> 141.2 (2002): 241-252.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[2] Lodi</a:t>
            </a:r>
            <a:r>
              <a:rPr lang="en-US" sz="1600" dirty="0">
                <a:latin typeface="Cambria" panose="02040503050406030204" pitchFamily="18" charset="0"/>
              </a:rPr>
              <a:t>, Andrea, </a:t>
            </a:r>
            <a:r>
              <a:rPr lang="en-US" sz="1600" dirty="0" err="1">
                <a:latin typeface="Cambria" panose="02040503050406030204" pitchFamily="18" charset="0"/>
              </a:rPr>
              <a:t>Silvano</a:t>
            </a:r>
            <a:r>
              <a:rPr lang="en-US" sz="1600" dirty="0">
                <a:latin typeface="Cambria" panose="02040503050406030204" pitchFamily="18" charset="0"/>
              </a:rPr>
              <a:t> Martello, and Daniele Vigo. "Models and bounds for two-dimensional level packing problems." </a:t>
            </a:r>
            <a:r>
              <a:rPr lang="en-US" sz="1600" i="1" dirty="0">
                <a:latin typeface="Cambria" panose="02040503050406030204" pitchFamily="18" charset="0"/>
              </a:rPr>
              <a:t>Journal of Combinatorial Optimization</a:t>
            </a:r>
            <a:r>
              <a:rPr lang="en-US" sz="1600" dirty="0">
                <a:latin typeface="Cambria" panose="02040503050406030204" pitchFamily="18" charset="0"/>
              </a:rPr>
              <a:t> 8.3 (2004): 363-379</a:t>
            </a:r>
            <a:r>
              <a:rPr lang="en-US" sz="1600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[3] </a:t>
            </a:r>
            <a:r>
              <a:rPr lang="en-US" sz="1600" dirty="0">
                <a:latin typeface="Cambria" panose="02040503050406030204" pitchFamily="18" charset="0"/>
              </a:rPr>
              <a:t>Rudy, J., and D. </a:t>
            </a:r>
            <a:r>
              <a:rPr lang="en-US" sz="1600" dirty="0" err="1">
                <a:latin typeface="Cambria" panose="02040503050406030204" pitchFamily="18" charset="0"/>
              </a:rPr>
              <a:t>Żelazny</a:t>
            </a:r>
            <a:r>
              <a:rPr lang="en-US" sz="1600" dirty="0">
                <a:latin typeface="Cambria" panose="02040503050406030204" pitchFamily="18" charset="0"/>
              </a:rPr>
              <a:t>. "Multi-criteria 3-dimension bin packing problem." </a:t>
            </a:r>
            <a:r>
              <a:rPr lang="en-US" sz="1600" i="1" dirty="0">
                <a:latin typeface="Cambria" panose="02040503050406030204" pitchFamily="18" charset="0"/>
              </a:rPr>
              <a:t>Research in Logistics &amp; Production</a:t>
            </a:r>
            <a:r>
              <a:rPr lang="en-US" sz="1600" dirty="0">
                <a:latin typeface="Cambria" panose="02040503050406030204" pitchFamily="18" charset="0"/>
              </a:rPr>
              <a:t> 5.1 (2015): 85-94.</a:t>
            </a:r>
          </a:p>
        </p:txBody>
      </p:sp>
    </p:spTree>
    <p:extLst>
      <p:ext uri="{BB962C8B-B14F-4D97-AF65-F5344CB8AC3E}">
        <p14:creationId xmlns:p14="http://schemas.microsoft.com/office/powerpoint/2010/main" val="2925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GIỚI THIỆU BÀI TOÁN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err="1" smtClean="0">
                    <a:latin typeface="Cambria" panose="02040503050406030204" pitchFamily="18" charset="0"/>
                  </a:rPr>
                  <a:t>Đầu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vào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:</a:t>
                </a:r>
              </a:p>
              <a:p>
                <a:pPr lvl="1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mặt hàng,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mỗi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có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chiều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rộng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chiều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cao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lvl="1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thùng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hàng</a:t>
                </a:r>
                <a:r>
                  <a:rPr lang="en-US" sz="2000" dirty="0">
                    <a:latin typeface="Cambria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" panose="02040503050406030204" pitchFamily="18" charset="0"/>
                  </a:rPr>
                  <a:t>mỗi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thùng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có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chiều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rộng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và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chiều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cao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algn="just"/>
                <a:r>
                  <a:rPr lang="en-US" sz="2400" dirty="0" err="1" smtClean="0">
                    <a:latin typeface="Cambria" panose="02040503050406030204" pitchFamily="18" charset="0"/>
                  </a:rPr>
                  <a:t>Đầu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ra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:</a:t>
                </a:r>
              </a:p>
              <a:p>
                <a:pPr marL="0" indent="457200" algn="just">
                  <a:buNone/>
                </a:pPr>
                <a:r>
                  <a:rPr lang="en-US" sz="20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cách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xếp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vào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algn="just"/>
                <a:r>
                  <a:rPr lang="en-US" sz="2400" dirty="0" err="1" smtClean="0">
                    <a:latin typeface="Cambria" panose="02040503050406030204" pitchFamily="18" charset="0"/>
                  </a:rPr>
                  <a:t>Ràng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buộc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:</a:t>
                </a:r>
              </a:p>
              <a:p>
                <a:pPr marL="0" indent="457200" algn="just">
                  <a:buNone/>
                </a:pPr>
                <a:r>
                  <a:rPr lang="en-US" sz="20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nằm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bên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không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chồng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lên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nhau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algn="just"/>
                <a:r>
                  <a:rPr lang="en-US" sz="2400" dirty="0" err="1" smtClean="0">
                    <a:latin typeface="Cambria" panose="02040503050406030204" pitchFamily="18" charset="0"/>
                  </a:rPr>
                  <a:t>Hàm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mục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tiêu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:</a:t>
                </a:r>
              </a:p>
              <a:p>
                <a:pPr lvl="1" algn="just">
                  <a:buFontTx/>
                  <a:buChar char="-"/>
                </a:pPr>
                <a:r>
                  <a:rPr lang="en-US" sz="2000" dirty="0" err="1" smtClean="0">
                    <a:latin typeface="Cambria" panose="02040503050406030204" pitchFamily="18" charset="0"/>
                  </a:rPr>
                  <a:t>Số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lượng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sử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dụng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nhỏ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nhất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lvl="1" algn="just">
                  <a:buFontTx/>
                  <a:buChar char="-"/>
                </a:pPr>
                <a:r>
                  <a:rPr lang="en-US" sz="2000" dirty="0" err="1" smtClean="0">
                    <a:latin typeface="Cambria" panose="02040503050406030204" pitchFamily="18" charset="0"/>
                  </a:rPr>
                  <a:t>Tổng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diện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tích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sử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dụng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là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nhỏ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nhất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  <a:blipFill>
                <a:blip r:embed="rId2"/>
                <a:stretch>
                  <a:fillRect l="-1005" t="-1874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2B3-09EB-4987-85C3-BC6FE0E49108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GIỚI THIỆU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4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296064" y="2421038"/>
            <a:ext cx="1151338" cy="3531540"/>
            <a:chOff x="6296064" y="2421038"/>
            <a:chExt cx="1151338" cy="3531540"/>
          </a:xfrm>
        </p:grpSpPr>
        <p:sp>
          <p:nvSpPr>
            <p:cNvPr id="10" name="Rectangle 9"/>
            <p:cNvSpPr/>
            <p:nvPr/>
          </p:nvSpPr>
          <p:spPr>
            <a:xfrm>
              <a:off x="6296064" y="2421038"/>
              <a:ext cx="1151338" cy="972812"/>
            </a:xfrm>
            <a:prstGeom prst="rect">
              <a:avLst/>
            </a:prstGeom>
            <a:solidFill>
              <a:srgbClr val="FF3B3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mbria" panose="02040503050406030204" pitchFamily="18" charset="0"/>
                </a:rPr>
                <a:t>Item 1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10891" y="4047562"/>
              <a:ext cx="1121675" cy="79094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mbria" panose="02040503050406030204" pitchFamily="18" charset="0"/>
                </a:rPr>
                <a:t>Item 2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1330" y="5365811"/>
              <a:ext cx="920795" cy="586767"/>
            </a:xfrm>
            <a:prstGeom prst="rect">
              <a:avLst/>
            </a:prstGeom>
            <a:solidFill>
              <a:srgbClr val="0000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mbria" panose="02040503050406030204" pitchFamily="18" charset="0"/>
                </a:rPr>
                <a:t>Item 3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96059" y="2421038"/>
            <a:ext cx="1773394" cy="1410200"/>
            <a:chOff x="6296059" y="2421038"/>
            <a:chExt cx="1773394" cy="1410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296059" y="3509810"/>
              <a:ext cx="1121675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570569" y="2421038"/>
              <a:ext cx="0" cy="9728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604412" y="3461906"/>
                  <a:ext cx="504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412" y="3461906"/>
                  <a:ext cx="5049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51067" y="2746937"/>
                  <a:ext cx="418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067" y="2746937"/>
                  <a:ext cx="4183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2451"/>
                <a:ext cx="7886700" cy="46342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Ví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dụ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: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Bài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toán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Multi Bin Packing 2D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với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2451"/>
                <a:ext cx="7886700" cy="463428"/>
              </a:xfrm>
              <a:blipFill>
                <a:blip r:embed="rId4"/>
                <a:stretch>
                  <a:fillRect l="-1159" t="-1842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23023" y="2245099"/>
            <a:ext cx="2541876" cy="3781471"/>
            <a:chOff x="1390696" y="2230096"/>
            <a:chExt cx="2541876" cy="3781471"/>
          </a:xfrm>
        </p:grpSpPr>
        <p:sp>
          <p:nvSpPr>
            <p:cNvPr id="32" name="Rectangle 31"/>
            <p:cNvSpPr/>
            <p:nvPr/>
          </p:nvSpPr>
          <p:spPr>
            <a:xfrm>
              <a:off x="1618284" y="2230096"/>
              <a:ext cx="2103394" cy="1362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mbria" panose="02040503050406030204" pitchFamily="18" charset="0"/>
                </a:rPr>
                <a:t>Bin 1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90696" y="4243490"/>
              <a:ext cx="2541876" cy="17680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mbria" panose="02040503050406030204" pitchFamily="18" charset="0"/>
                </a:rPr>
                <a:t>Bin 2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42401" y="2235819"/>
            <a:ext cx="2697176" cy="1920173"/>
            <a:chOff x="1642401" y="2235819"/>
            <a:chExt cx="2697176" cy="1920173"/>
          </a:xfrm>
        </p:grpSpPr>
        <p:grpSp>
          <p:nvGrpSpPr>
            <p:cNvPr id="21" name="Group 20"/>
            <p:cNvGrpSpPr/>
            <p:nvPr/>
          </p:nvGrpSpPr>
          <p:grpSpPr>
            <a:xfrm>
              <a:off x="1642401" y="3786660"/>
              <a:ext cx="2103120" cy="369332"/>
              <a:chOff x="1642401" y="3786660"/>
              <a:chExt cx="2103120" cy="369332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1642401" y="3793401"/>
                <a:ext cx="2103120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50360" y="3786660"/>
                    <a:ext cx="5049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0360" y="3786660"/>
                    <a:ext cx="50496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921191" y="2235819"/>
              <a:ext cx="418386" cy="1371600"/>
              <a:chOff x="3921191" y="2235819"/>
              <a:chExt cx="418386" cy="13716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3921191" y="2235819"/>
                <a:ext cx="0" cy="137160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921191" y="2736953"/>
                    <a:ext cx="4183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1191" y="2736953"/>
                    <a:ext cx="4183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1432675" y="4240303"/>
            <a:ext cx="3139325" cy="2328487"/>
            <a:chOff x="1432675" y="2483716"/>
            <a:chExt cx="3139325" cy="2328487"/>
          </a:xfrm>
        </p:grpSpPr>
        <p:grpSp>
          <p:nvGrpSpPr>
            <p:cNvPr id="46" name="Group 45"/>
            <p:cNvGrpSpPr/>
            <p:nvPr/>
          </p:nvGrpSpPr>
          <p:grpSpPr>
            <a:xfrm>
              <a:off x="1432675" y="4442871"/>
              <a:ext cx="2539266" cy="369332"/>
              <a:chOff x="1432675" y="4442871"/>
              <a:chExt cx="2539266" cy="36933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1432675" y="4442871"/>
                <a:ext cx="2539266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450360" y="4442871"/>
                    <a:ext cx="5049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0360" y="4442871"/>
                    <a:ext cx="50496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130384" y="2483716"/>
              <a:ext cx="441616" cy="1812802"/>
              <a:chOff x="4130384" y="2483716"/>
              <a:chExt cx="441616" cy="181280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4130384" y="2483716"/>
                <a:ext cx="0" cy="1812802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153614" y="3205451"/>
                    <a:ext cx="4183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614" y="3205451"/>
                    <a:ext cx="4183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" name="Group 53"/>
          <p:cNvGrpSpPr/>
          <p:nvPr/>
        </p:nvGrpSpPr>
        <p:grpSpPr>
          <a:xfrm>
            <a:off x="6325727" y="4034977"/>
            <a:ext cx="1656729" cy="1223502"/>
            <a:chOff x="6310891" y="2509894"/>
            <a:chExt cx="1656729" cy="1223502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6310891" y="3436955"/>
              <a:ext cx="1121675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555733" y="2509894"/>
              <a:ext cx="0" cy="82296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04410" y="3364064"/>
                  <a:ext cx="504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410" y="3364064"/>
                  <a:ext cx="5049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49234" y="2746937"/>
                  <a:ext cx="418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234" y="2746937"/>
                  <a:ext cx="41838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396501" y="5362014"/>
            <a:ext cx="1469287" cy="1022453"/>
            <a:chOff x="6296059" y="2804280"/>
            <a:chExt cx="1469287" cy="1022453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6296059" y="3509810"/>
              <a:ext cx="91440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46960" y="2804280"/>
              <a:ext cx="0" cy="59436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533638" y="3457401"/>
                  <a:ext cx="504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638" y="3457401"/>
                  <a:ext cx="50496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346960" y="2870037"/>
                  <a:ext cx="418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960" y="2870037"/>
                  <a:ext cx="4183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5CB2-D921-431A-8365-FD0847A44EAA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0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97840" y="1823394"/>
            <a:ext cx="3312826" cy="4343255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GIỚI THIỆU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8650" y="2230108"/>
            <a:ext cx="1978111" cy="2647030"/>
            <a:chOff x="1139026" y="2245099"/>
            <a:chExt cx="2825873" cy="3781471"/>
          </a:xfrm>
        </p:grpSpPr>
        <p:grpSp>
          <p:nvGrpSpPr>
            <p:cNvPr id="20" name="Group 19"/>
            <p:cNvGrpSpPr/>
            <p:nvPr/>
          </p:nvGrpSpPr>
          <p:grpSpPr>
            <a:xfrm>
              <a:off x="1423023" y="2245099"/>
              <a:ext cx="2541876" cy="3781471"/>
              <a:chOff x="1423023" y="2245099"/>
              <a:chExt cx="2541876" cy="378147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50611" y="2245099"/>
                <a:ext cx="2103394" cy="1362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23023" y="4258493"/>
                <a:ext cx="2541876" cy="17680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790165" y="2439853"/>
              <a:ext cx="1151338" cy="972812"/>
            </a:xfrm>
            <a:prstGeom prst="rect">
              <a:avLst/>
            </a:prstGeom>
            <a:solidFill>
              <a:srgbClr val="FF3B3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9821" y="4766405"/>
              <a:ext cx="1121675" cy="79094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9026" y="4063739"/>
              <a:ext cx="920795" cy="586767"/>
            </a:xfrm>
            <a:prstGeom prst="rect">
              <a:avLst/>
            </a:prstGeom>
            <a:solidFill>
              <a:srgbClr val="0000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03692" y="2230108"/>
            <a:ext cx="1779313" cy="2647030"/>
            <a:chOff x="1423023" y="2245099"/>
            <a:chExt cx="2541876" cy="3781471"/>
          </a:xfrm>
        </p:grpSpPr>
        <p:grpSp>
          <p:nvGrpSpPr>
            <p:cNvPr id="38" name="Group 37"/>
            <p:cNvGrpSpPr/>
            <p:nvPr/>
          </p:nvGrpSpPr>
          <p:grpSpPr>
            <a:xfrm>
              <a:off x="1423023" y="2245099"/>
              <a:ext cx="2541876" cy="3781471"/>
              <a:chOff x="1423023" y="2245099"/>
              <a:chExt cx="2541876" cy="378147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650611" y="2245099"/>
                <a:ext cx="2103394" cy="1362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423023" y="4258493"/>
                <a:ext cx="2541876" cy="17680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2483126" y="2400536"/>
              <a:ext cx="1151339" cy="972811"/>
            </a:xfrm>
            <a:prstGeom prst="rect">
              <a:avLst/>
            </a:prstGeom>
            <a:solidFill>
              <a:srgbClr val="FF3B3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31793" y="5034970"/>
              <a:ext cx="1121674" cy="79094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Cambria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2729" y="2632875"/>
              <a:ext cx="920794" cy="586767"/>
            </a:xfrm>
            <a:prstGeom prst="rect">
              <a:avLst/>
            </a:prstGeom>
            <a:solidFill>
              <a:srgbClr val="0000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1273206" y="5384924"/>
            <a:ext cx="3321182" cy="4634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i="1" dirty="0" err="1" smtClean="0">
                <a:latin typeface="Cambria" panose="02040503050406030204" pitchFamily="18" charset="0"/>
              </a:rPr>
              <a:t>Một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số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phương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án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không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chấp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nhận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được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của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bài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toán</a:t>
            </a:r>
            <a:endParaRPr lang="en-US" sz="2000" i="1" dirty="0" smtClean="0"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57950" y="2230108"/>
            <a:ext cx="1472376" cy="953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98638" y="3639484"/>
            <a:ext cx="1779313" cy="12376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73346" y="2338914"/>
            <a:ext cx="805937" cy="680968"/>
          </a:xfrm>
          <a:prstGeom prst="rect">
            <a:avLst/>
          </a:prstGeom>
          <a:solidFill>
            <a:srgbClr val="FF3B3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7950" y="3824419"/>
            <a:ext cx="785172" cy="55366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7331722" y="4137949"/>
            <a:ext cx="644556" cy="410737"/>
          </a:xfrm>
          <a:prstGeom prst="rect">
            <a:avLst/>
          </a:prstGeom>
          <a:solidFill>
            <a:srgbClr val="0000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5767996" y="5384924"/>
            <a:ext cx="2840595" cy="46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err="1" smtClean="0">
                <a:latin typeface="Cambria" panose="02040503050406030204" pitchFamily="18" charset="0"/>
              </a:rPr>
              <a:t>Một</a:t>
            </a:r>
            <a:r>
              <a:rPr lang="en-US" sz="2000" i="1" dirty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phương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án</a:t>
            </a:r>
            <a:r>
              <a:rPr lang="en-US" sz="2000" i="1" dirty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chấp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nhận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được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của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bài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toán</a:t>
            </a:r>
            <a:endParaRPr lang="en-US" sz="2000" i="1" dirty="0" smtClean="0">
              <a:latin typeface="Cambria" panose="0204050305040603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31722" y="3689134"/>
            <a:ext cx="644556" cy="410737"/>
          </a:xfrm>
          <a:prstGeom prst="rect">
            <a:avLst/>
          </a:prstGeom>
          <a:solidFill>
            <a:srgbClr val="0000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5911424" y="5384924"/>
            <a:ext cx="2840595" cy="46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err="1" smtClean="0">
                <a:latin typeface="Cambria" panose="02040503050406030204" pitchFamily="18" charset="0"/>
              </a:rPr>
              <a:t>Phương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án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tối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ưu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của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bài</a:t>
            </a:r>
            <a:r>
              <a:rPr lang="en-US" sz="2000" i="1" dirty="0" smtClean="0"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</a:rPr>
              <a:t>toán</a:t>
            </a:r>
            <a:endParaRPr lang="en-US" sz="2000" i="1" dirty="0" smtClean="0">
              <a:latin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695-3E64-412B-9C9F-68806FE5A9ED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1198 -0.0469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236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08629 0.0652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326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-0.02136 0.233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116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5" grpId="0" build="p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7" grpId="2" animBg="1"/>
      <p:bldP spid="58" grpId="0" build="p"/>
      <p:bldP spid="58" grpId="1" build="allAtOnce"/>
      <p:bldP spid="60" grpId="0" animBg="1"/>
      <p:bldP spid="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quan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 err="1" smtClean="0">
                <a:latin typeface="Cambria" panose="02040503050406030204" pitchFamily="18" charset="0"/>
              </a:rPr>
              <a:t>Mô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hình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hóa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bài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3AC9-EF21-438C-A49A-E71F199FE593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NGHIÊN CỨU LIÊN QUAN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700" dirty="0" smtClean="0">
                    <a:latin typeface="Cambria" panose="02040503050406030204" pitchFamily="18" charset="0"/>
                  </a:rPr>
                  <a:t>[2] Lodi</a:t>
                </a:r>
                <a:r>
                  <a:rPr lang="en-US" sz="1700" dirty="0">
                    <a:latin typeface="Cambria" panose="02040503050406030204" pitchFamily="18" charset="0"/>
                  </a:rPr>
                  <a:t>, Andrea, </a:t>
                </a:r>
                <a:r>
                  <a:rPr lang="en-US" sz="1700" dirty="0" err="1">
                    <a:latin typeface="Cambria" panose="02040503050406030204" pitchFamily="18" charset="0"/>
                  </a:rPr>
                  <a:t>Silvano</a:t>
                </a:r>
                <a:r>
                  <a:rPr lang="en-US" sz="1700" dirty="0">
                    <a:latin typeface="Cambria" panose="02040503050406030204" pitchFamily="18" charset="0"/>
                  </a:rPr>
                  <a:t> Martello, and Daniele Vigo. "Models and bounds for two-dimensional level packing problems." </a:t>
                </a:r>
                <a:r>
                  <a:rPr lang="en-US" sz="1700" i="1" dirty="0">
                    <a:latin typeface="Cambria" panose="02040503050406030204" pitchFamily="18" charset="0"/>
                  </a:rPr>
                  <a:t>Journal of Combinatorial Optimization</a:t>
                </a:r>
                <a:r>
                  <a:rPr lang="en-US" sz="1700" dirty="0">
                    <a:latin typeface="Cambria" panose="02040503050406030204" pitchFamily="18" charset="0"/>
                  </a:rPr>
                  <a:t> 8.3 (2004): 363-379.</a:t>
                </a:r>
                <a:endParaRPr lang="en-US" sz="1700" dirty="0" smtClean="0">
                  <a:latin typeface="Cambria" panose="02040503050406030204" pitchFamily="18" charset="0"/>
                </a:endParaRPr>
              </a:p>
              <a:p>
                <a:pPr marL="0" indent="457200" algn="just">
                  <a:buNone/>
                </a:pPr>
                <a:r>
                  <a:rPr lang="en-US" sz="17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nghiên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cứu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này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tại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mỗi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đóng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gói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theo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tạo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thành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“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mức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” (levels).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Dựa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trên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giả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thuyết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này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nhóm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giả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đã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xây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dựng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mô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hình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nhị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phân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để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mô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tả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mối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quan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hệ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giữa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với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mức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giữa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mức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với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.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Tính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ứng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dụng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của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mô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hình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bị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hạn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chế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do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không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thay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đổi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định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hướng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dùng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phải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có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cùng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kích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cỡ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.</a:t>
                </a:r>
                <a:endParaRPr lang="en-US" sz="1700" dirty="0"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700" dirty="0">
                    <a:latin typeface="Cambria" panose="02040503050406030204" pitchFamily="18" charset="0"/>
                  </a:rPr>
                  <a:t>[3] Rudy, J., and D. </a:t>
                </a:r>
                <a:r>
                  <a:rPr lang="en-US" sz="1700" dirty="0" err="1">
                    <a:latin typeface="Cambria" panose="02040503050406030204" pitchFamily="18" charset="0"/>
                  </a:rPr>
                  <a:t>Żelazny</a:t>
                </a:r>
                <a:r>
                  <a:rPr lang="en-US" sz="1700" dirty="0">
                    <a:latin typeface="Cambria" panose="02040503050406030204" pitchFamily="18" charset="0"/>
                  </a:rPr>
                  <a:t>. "Multi-criteria 3-dimension bin packing problem." </a:t>
                </a:r>
                <a:r>
                  <a:rPr lang="en-US" sz="1700" i="1" dirty="0">
                    <a:latin typeface="Cambria" panose="02040503050406030204" pitchFamily="18" charset="0"/>
                  </a:rPr>
                  <a:t>Research in Logistics &amp; Production</a:t>
                </a:r>
                <a:r>
                  <a:rPr lang="en-US" sz="1700" dirty="0">
                    <a:latin typeface="Cambria" panose="02040503050406030204" pitchFamily="18" charset="0"/>
                  </a:rPr>
                  <a:t> 5.1 (2015): 85-94.</a:t>
                </a:r>
              </a:p>
              <a:p>
                <a:pPr marL="0" indent="457200" algn="just">
                  <a:buNone/>
                </a:pPr>
                <a:r>
                  <a:rPr lang="en-US" sz="1700" dirty="0" err="1" smtClean="0">
                    <a:latin typeface="Cambria" panose="02040503050406030204" pitchFamily="18" charset="0"/>
                  </a:rPr>
                  <a:t>Nghiên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cứu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tập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trung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vào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bài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toán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Multi bin packing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không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gian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3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chiều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với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giả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thuyết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hoặc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xếp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ở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đáy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của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thùng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hoặc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ngay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trên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khác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.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Mỗi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phương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án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biểu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diễn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bởi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hai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tập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số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là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số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lượng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),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tập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biểu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diễn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loại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tập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còn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lại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biểu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diễn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định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hướng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của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mặt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hàng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. Hai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giải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thuật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sử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dụng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để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tiếp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cận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mô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hình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này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là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Phương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pháp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di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truyền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Phương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pháp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luyện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1700" dirty="0" err="1" smtClean="0">
                    <a:latin typeface="Cambria" panose="02040503050406030204" pitchFamily="18" charset="0"/>
                  </a:rPr>
                  <a:t>kim</a:t>
                </a:r>
                <a:r>
                  <a:rPr lang="en-US" sz="1700" dirty="0" smtClean="0">
                    <a:latin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  <a:blipFill>
                <a:blip r:embed="rId2"/>
                <a:stretch>
                  <a:fillRect l="-464" t="-93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2B3-09EB-4987-85C3-BC6FE0E49108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dirty="0" err="1" smtClean="0">
                <a:latin typeface="Cambria" panose="02040503050406030204" pitchFamily="18" charset="0"/>
              </a:rPr>
              <a:t>Mô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b="1" dirty="0" err="1" smtClean="0">
                <a:latin typeface="Cambria" panose="02040503050406030204" pitchFamily="18" charset="0"/>
              </a:rPr>
              <a:t>hình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b="1" dirty="0" err="1" smtClean="0">
                <a:latin typeface="Cambria" panose="02040503050406030204" pitchFamily="18" charset="0"/>
              </a:rPr>
              <a:t>hóa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b="1" dirty="0" err="1" smtClean="0">
                <a:latin typeface="Cambria" panose="02040503050406030204" pitchFamily="18" charset="0"/>
              </a:rPr>
              <a:t>bài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b="1" dirty="0" err="1" smtClean="0">
                <a:latin typeface="Cambria" panose="02040503050406030204" pitchFamily="18" charset="0"/>
              </a:rPr>
              <a:t>toán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BD17-85B8-4FD5-AC2A-31ACF9C8E4FD}" type="datetime1">
              <a:rPr lang="vi-VN" smtClean="0"/>
              <a:t>14/05/2018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MÔ HÌNH HÓA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mbria" panose="02040503050406030204" pitchFamily="18" charset="0"/>
              </a:rPr>
              <a:t>Đưa </a:t>
            </a:r>
            <a:r>
              <a:rPr lang="en-US" sz="2400" dirty="0" err="1" smtClean="0">
                <a:latin typeface="Cambria" panose="02040503050406030204" pitchFamily="18" charset="0"/>
              </a:rPr>
              <a:t>vào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các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biến</a:t>
            </a:r>
            <a:r>
              <a:rPr lang="en-US" sz="2400" dirty="0" smtClean="0">
                <a:latin typeface="Cambria" panose="020405030504060302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8980"/>
                  </p:ext>
                </p:extLst>
              </p:nvPr>
            </p:nvGraphicFramePr>
            <p:xfrm>
              <a:off x="971549" y="2391753"/>
              <a:ext cx="7200901" cy="34538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0161">
                      <a:extLst>
                        <a:ext uri="{9D8B030D-6E8A-4147-A177-3AD203B41FA5}">
                          <a16:colId xmlns:a16="http://schemas.microsoft.com/office/drawing/2014/main" val="841287201"/>
                        </a:ext>
                      </a:extLst>
                    </a:gridCol>
                    <a:gridCol w="3478690">
                      <a:extLst>
                        <a:ext uri="{9D8B030D-6E8A-4147-A177-3AD203B41FA5}">
                          <a16:colId xmlns:a16="http://schemas.microsoft.com/office/drawing/2014/main" val="1704856587"/>
                        </a:ext>
                      </a:extLst>
                    </a:gridCol>
                    <a:gridCol w="2432050">
                      <a:extLst>
                        <a:ext uri="{9D8B030D-6E8A-4147-A177-3AD203B41FA5}">
                          <a16:colId xmlns:a16="http://schemas.microsoft.com/office/drawing/2014/main" val="34542804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Biến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Ý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nghĩa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Miền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giá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trị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076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Tọa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độ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điểm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dưới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bên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trái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của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thứ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acc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acc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b="0" dirty="0" smtClean="0">
                            <a:latin typeface="Cambria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093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Bằng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1 </a:t>
                          </a:r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nếu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</a:t>
                          </a:r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bị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thay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đổi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hướng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,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bằng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0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nếu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ngược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lại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.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893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Thùng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mà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mặt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được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xếp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vào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.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86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Bằng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1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nếu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thùng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hàng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 smtClean="0">
                              <a:latin typeface="Cambria" panose="02040503050406030204" pitchFamily="18" charset="0"/>
                            </a:rPr>
                            <a:t>được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sử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dụng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,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bằng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0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nếu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ngược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Cambria" panose="02040503050406030204" pitchFamily="18" charset="0"/>
                            </a:rPr>
                            <a:t>lại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.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109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8980"/>
                  </p:ext>
                </p:extLst>
              </p:nvPr>
            </p:nvGraphicFramePr>
            <p:xfrm>
              <a:off x="971549" y="2391753"/>
              <a:ext cx="7200901" cy="34538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0161">
                      <a:extLst>
                        <a:ext uri="{9D8B030D-6E8A-4147-A177-3AD203B41FA5}">
                          <a16:colId xmlns:a16="http://schemas.microsoft.com/office/drawing/2014/main" val="841287201"/>
                        </a:ext>
                      </a:extLst>
                    </a:gridCol>
                    <a:gridCol w="3478690">
                      <a:extLst>
                        <a:ext uri="{9D8B030D-6E8A-4147-A177-3AD203B41FA5}">
                          <a16:colId xmlns:a16="http://schemas.microsoft.com/office/drawing/2014/main" val="1704856587"/>
                        </a:ext>
                      </a:extLst>
                    </a:gridCol>
                    <a:gridCol w="2432050">
                      <a:extLst>
                        <a:ext uri="{9D8B030D-6E8A-4147-A177-3AD203B41FA5}">
                          <a16:colId xmlns:a16="http://schemas.microsoft.com/office/drawing/2014/main" val="34542804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Biến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" panose="02040503050406030204" pitchFamily="18" charset="0"/>
                            </a:rPr>
                            <a:t>Ý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nghĩa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Cambria" panose="02040503050406030204" pitchFamily="18" charset="0"/>
                            </a:rPr>
                            <a:t>Miền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giá</a:t>
                          </a:r>
                          <a:r>
                            <a:rPr lang="en-US" b="1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b="1" baseline="0" dirty="0" err="1" smtClean="0">
                              <a:latin typeface="Cambria" panose="02040503050406030204" pitchFamily="18" charset="0"/>
                            </a:rPr>
                            <a:t>trị</a:t>
                          </a:r>
                          <a:endParaRPr 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076270"/>
                      </a:ext>
                    </a:extLst>
                  </a:tr>
                  <a:tr h="11627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" t="-35079" r="-458491" b="-172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03" t="-35079" r="-70228" b="-172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491" t="-35079" r="-501" b="-172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0931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" t="-245714" r="-458491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03" t="-245714" r="-70228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491" t="-245714" r="-501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8931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" t="-345714" r="-45849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03" t="-345714" r="-70228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491" t="-345714" r="-501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8639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" t="-445714" r="-458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03" t="-445714" r="-7022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491" t="-445714" r="-501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109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z="1400" smtClean="0">
                <a:latin typeface="Cambria" panose="02040503050406030204" pitchFamily="18" charset="0"/>
              </a:rPr>
              <a:t>9</a:t>
            </a:fld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6C3E-A123-4506-94A3-F8A1F51BBCE2}" type="datetime1">
              <a:rPr lang="vi-VN" smtClean="0"/>
              <a:t>14/05/2018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1009</Words>
  <Application>Microsoft Office PowerPoint</Application>
  <PresentationFormat>On-screen Show (4:3)</PresentationFormat>
  <Paragraphs>622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PGothic</vt:lpstr>
      <vt:lpstr>Andale Mono</vt:lpstr>
      <vt:lpstr>Arial</vt:lpstr>
      <vt:lpstr>Calibri</vt:lpstr>
      <vt:lpstr>Calibri Light</vt:lpstr>
      <vt:lpstr>Cambria</vt:lpstr>
      <vt:lpstr>Cambria Math</vt:lpstr>
      <vt:lpstr>Tahoma</vt:lpstr>
      <vt:lpstr>Times New Roman</vt:lpstr>
      <vt:lpstr>Wingdings</vt:lpstr>
      <vt:lpstr>Office Theme</vt:lpstr>
      <vt:lpstr>BÀI TOÁN MULTI BIN PACKING TRONG KHÔNG GIAN HAI CHIỀU </vt:lpstr>
      <vt:lpstr>NỘI DUNG TRÌNH BÀY</vt:lpstr>
      <vt:lpstr>GIỚI THIỆU BÀI TOÁN</vt:lpstr>
      <vt:lpstr>GIỚI THIỆU BÀI TOÁN</vt:lpstr>
      <vt:lpstr>GIỚI THIỆU BÀI TOÁN</vt:lpstr>
      <vt:lpstr>NỘI DUNG TRÌNH BÀY</vt:lpstr>
      <vt:lpstr>NGHIÊN CỨU LIÊN QUAN</vt:lpstr>
      <vt:lpstr>NỘI DUNG TRÌNH BÀY</vt:lpstr>
      <vt:lpstr>MÔ HÌNH HÓA BÀI TOÁN</vt:lpstr>
      <vt:lpstr>PowerPoint Presentation</vt:lpstr>
      <vt:lpstr>MÔ HÌNH HÓA BÀI TOÁN</vt:lpstr>
      <vt:lpstr>MÔ HÌNH HÓA BÀI TOÁN</vt:lpstr>
      <vt:lpstr>NỘI DUNG TRÌNH BÀY</vt:lpstr>
      <vt:lpstr>GIẢI THUẬT ĐỀ XUẤT</vt:lpstr>
      <vt:lpstr>GIẢI THUẬT ĐỀ XUẤT</vt:lpstr>
      <vt:lpstr>GIẢI THUẬT ĐỀ XUẤT</vt:lpstr>
      <vt:lpstr>NỘI DUNG TRÌNH BÀY</vt:lpstr>
      <vt:lpstr>KẾT QUẢ THỰC NGHIỆM</vt:lpstr>
      <vt:lpstr>KẾT QUẢ THỰC NGHIỆM</vt:lpstr>
      <vt:lpstr>KẾT QUẢ THỰC NGHIỆM</vt:lpstr>
      <vt:lpstr>KẾT QUẢ THỰC NGHIỆM</vt:lpstr>
      <vt:lpstr>NỘI DUNG TRÌNH BÀY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XUẤT GIẢI THUẬT DI TRUYỀN ĐỐI VỚI BÀI TOÁN MINIMAL EXPOSURE PATH</dc:title>
  <dc:creator>96chirua@gmail.com</dc:creator>
  <cp:lastModifiedBy>96chirua@gmail.com</cp:lastModifiedBy>
  <cp:revision>207</cp:revision>
  <dcterms:created xsi:type="dcterms:W3CDTF">2018-04-10T17:39:02Z</dcterms:created>
  <dcterms:modified xsi:type="dcterms:W3CDTF">2018-05-14T06:26:05Z</dcterms:modified>
</cp:coreProperties>
</file>