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Tenor Sans"/>
      <p:regular r:id="rId12"/>
    </p:embeddedFont>
    <p:embeddedFont>
      <p:font typeface="Overpass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AZcMGoC2i/eoo0ARiqCVq+9j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verpassLight-regular.fntdata"/><Relationship Id="rId12" Type="http://schemas.openxmlformats.org/officeDocument/2006/relationships/font" Target="fonts/Tenor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verpassLight-italic.fntdata"/><Relationship Id="rId14" Type="http://schemas.openxmlformats.org/officeDocument/2006/relationships/font" Target="fonts/OverpassLight-bold.fntdata"/><Relationship Id="rId17" Type="http://customschemas.google.com/relationships/presentationmetadata" Target="metadata"/><Relationship Id="rId16" Type="http://schemas.openxmlformats.org/officeDocument/2006/relationships/font" Target="fonts/Overpas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8f578b9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f8f578b9d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f578b9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8f578b9d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f578b9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8f578b9d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6495669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7596900" y="8591549"/>
            <a:ext cx="10691100" cy="481013"/>
            <a:chOff x="0" y="-133350"/>
            <a:chExt cx="14254800" cy="641350"/>
          </a:xfrm>
        </p:grpSpPr>
        <p:sp>
          <p:nvSpPr>
            <p:cNvPr id="86" name="Google Shape;86;p1"/>
            <p:cNvSpPr/>
            <p:nvPr/>
          </p:nvSpPr>
          <p:spPr>
            <a:xfrm>
              <a:off x="9277901" y="247650"/>
              <a:ext cx="4976899" cy="25662"/>
            </a:xfrm>
            <a:prstGeom prst="rect">
              <a:avLst/>
            </a:prstGeom>
            <a:solidFill>
              <a:srgbClr val="94B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133350"/>
              <a:ext cx="8564681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94B289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Midterm Presentation </a:t>
              </a:r>
              <a:endParaRPr/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7596900" y="1323487"/>
            <a:ext cx="9662400" cy="187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9" u="none" cap="none" strike="noStrike">
                <a:solidFill>
                  <a:srgbClr val="94B289"/>
                </a:solidFill>
                <a:latin typeface="Tenor Sans"/>
                <a:ea typeface="Tenor Sans"/>
                <a:cs typeface="Tenor Sans"/>
                <a:sym typeface="Tenor Sans"/>
              </a:rPr>
              <a:t>StockSmart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64" y="388009"/>
            <a:ext cx="6081950" cy="60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B28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8885750" y="3098016"/>
            <a:ext cx="10735201" cy="3149309"/>
            <a:chOff x="-2087000" y="429300"/>
            <a:chExt cx="14313600" cy="4199079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-2087000" y="429300"/>
              <a:ext cx="83190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FFFFF6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Presentation Outline </a:t>
              </a:r>
              <a:endParaRPr sz="2500"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-2087000" y="1673079"/>
              <a:ext cx="14313600" cy="29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Proposal Submission to Midterm Progress </a:t>
              </a:r>
              <a:endParaRPr sz="2700"/>
            </a:p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Demo</a:t>
              </a:r>
              <a:endParaRPr sz="2700"/>
            </a:p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Midterm Presentation to Final Presentation </a:t>
              </a:r>
              <a:endParaRPr sz="3600">
                <a:solidFill>
                  <a:srgbClr val="FFFFF6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78496"/>
              <a:ext cx="3098543" cy="27986"/>
            </a:xfrm>
            <a:prstGeom prst="rect">
              <a:avLst/>
            </a:prstGeom>
            <a:solidFill>
              <a:srgbClr val="FF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9107" l="0" r="0" t="0"/>
          <a:stretch/>
        </p:blipFill>
        <p:spPr>
          <a:xfrm>
            <a:off x="1407125" y="1981600"/>
            <a:ext cx="6329750" cy="62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B28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f8f578b9d3_0_3"/>
          <p:cNvGrpSpPr/>
          <p:nvPr/>
        </p:nvGrpSpPr>
        <p:grpSpPr>
          <a:xfrm>
            <a:off x="8885750" y="3098016"/>
            <a:ext cx="10735200" cy="4811609"/>
            <a:chOff x="-2087000" y="429300"/>
            <a:chExt cx="14313600" cy="6415479"/>
          </a:xfrm>
        </p:grpSpPr>
        <p:sp>
          <p:nvSpPr>
            <p:cNvPr id="104" name="Google Shape;104;gf8f578b9d3_0_3"/>
            <p:cNvSpPr txBox="1"/>
            <p:nvPr/>
          </p:nvSpPr>
          <p:spPr>
            <a:xfrm>
              <a:off x="-2087000" y="429300"/>
              <a:ext cx="83190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FFFFF6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Progress </a:t>
              </a:r>
              <a:endParaRPr sz="2500"/>
            </a:p>
          </p:txBody>
        </p:sp>
        <p:sp>
          <p:nvSpPr>
            <p:cNvPr id="105" name="Google Shape;105;gf8f578b9d3_0_3"/>
            <p:cNvSpPr txBox="1"/>
            <p:nvPr/>
          </p:nvSpPr>
          <p:spPr>
            <a:xfrm>
              <a:off x="-2087000" y="1673079"/>
              <a:ext cx="14313600" cy="51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Project distribution via GitHub Projects</a:t>
              </a:r>
              <a:endParaRPr sz="3600">
                <a:solidFill>
                  <a:srgbClr val="FFFFF6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Creation of HTML, CSS pages, and some JS functionality </a:t>
              </a:r>
              <a:endParaRPr sz="2700"/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Overpass Light"/>
                <a:buChar char="●"/>
              </a:pPr>
              <a:r>
                <a:rPr lang="en-US" sz="3600">
                  <a:solidFill>
                    <a:schemeClr val="lt1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Rough plan of how to organize the various database tables </a:t>
              </a:r>
              <a:endParaRPr sz="32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</p:txBody>
        </p:sp>
        <p:sp>
          <p:nvSpPr>
            <p:cNvPr id="106" name="Google Shape;106;gf8f578b9d3_0_3"/>
            <p:cNvSpPr/>
            <p:nvPr/>
          </p:nvSpPr>
          <p:spPr>
            <a:xfrm>
              <a:off x="0" y="1478496"/>
              <a:ext cx="3098400" cy="27900"/>
            </a:xfrm>
            <a:prstGeom prst="rect">
              <a:avLst/>
            </a:prstGeom>
            <a:solidFill>
              <a:srgbClr val="FF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gf8f578b9d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0" y="1821925"/>
            <a:ext cx="7173025" cy="6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7302587" y="6557101"/>
            <a:ext cx="3682825" cy="14425"/>
          </a:xfrm>
          <a:prstGeom prst="rect">
            <a:avLst/>
          </a:prstGeom>
          <a:solidFill>
            <a:srgbClr val="FFF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5668338" y="5446950"/>
            <a:ext cx="69513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5" y="1160700"/>
            <a:ext cx="7524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B28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f8f578b9d3_0_12"/>
          <p:cNvGrpSpPr/>
          <p:nvPr/>
        </p:nvGrpSpPr>
        <p:grpSpPr>
          <a:xfrm>
            <a:off x="588875" y="1388191"/>
            <a:ext cx="10875350" cy="7464909"/>
            <a:chOff x="-13149500" y="-1850467"/>
            <a:chExt cx="14500467" cy="9953212"/>
          </a:xfrm>
        </p:grpSpPr>
        <p:sp>
          <p:nvSpPr>
            <p:cNvPr id="120" name="Google Shape;120;gf8f578b9d3_0_12"/>
            <p:cNvSpPr txBox="1"/>
            <p:nvPr/>
          </p:nvSpPr>
          <p:spPr>
            <a:xfrm>
              <a:off x="-13149500" y="-1850467"/>
              <a:ext cx="8319000" cy="20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FFFFF6"/>
                  </a:solidFill>
                  <a:latin typeface="Tenor Sans"/>
                  <a:ea typeface="Tenor Sans"/>
                  <a:cs typeface="Tenor Sans"/>
                  <a:sym typeface="Tenor Sans"/>
                </a:rPr>
                <a:t>Midterm Presentation to Final Presentation </a:t>
              </a:r>
              <a:endParaRPr sz="2500"/>
            </a:p>
          </p:txBody>
        </p:sp>
        <p:sp>
          <p:nvSpPr>
            <p:cNvPr id="121" name="Google Shape;121;gf8f578b9d3_0_12"/>
            <p:cNvSpPr txBox="1"/>
            <p:nvPr/>
          </p:nvSpPr>
          <p:spPr>
            <a:xfrm>
              <a:off x="-12962633" y="1822545"/>
              <a:ext cx="14313600" cy="6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Set up the databases for the users, friend groups,  groceries, food groups, and donation locations. </a:t>
              </a:r>
              <a:endParaRPr sz="3600">
                <a:solidFill>
                  <a:srgbClr val="FFFFF6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Fix bugs in the Javascript ( warning, success messages, etc.) </a:t>
              </a:r>
              <a:endParaRPr sz="3600">
                <a:solidFill>
                  <a:srgbClr val="FFFFF6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6"/>
                </a:buClr>
                <a:buSzPts val="3600"/>
                <a:buFont typeface="Overpass Light"/>
                <a:buChar char="●"/>
              </a:pPr>
              <a:r>
                <a:rPr lang="en-US" sz="3600">
                  <a:solidFill>
                    <a:srgbClr val="FFFFF6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Create user profile and group profile pages </a:t>
              </a:r>
              <a:endParaRPr sz="3600">
                <a:solidFill>
                  <a:srgbClr val="FFFFF6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endParaRPr>
            </a:p>
          </p:txBody>
        </p:sp>
        <p:sp>
          <p:nvSpPr>
            <p:cNvPr id="122" name="Google Shape;122;gf8f578b9d3_0_12"/>
            <p:cNvSpPr/>
            <p:nvPr/>
          </p:nvSpPr>
          <p:spPr>
            <a:xfrm>
              <a:off x="-12221067" y="544163"/>
              <a:ext cx="3098400" cy="27900"/>
            </a:xfrm>
            <a:prstGeom prst="rect">
              <a:avLst/>
            </a:prstGeom>
            <a:solidFill>
              <a:srgbClr val="FF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gf8f578b9d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225" y="3067525"/>
            <a:ext cx="6518976" cy="366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B28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f578b9d3_0_23"/>
          <p:cNvSpPr/>
          <p:nvPr/>
        </p:nvSpPr>
        <p:spPr>
          <a:xfrm>
            <a:off x="8208575" y="5357226"/>
            <a:ext cx="2323800" cy="21000"/>
          </a:xfrm>
          <a:prstGeom prst="rect">
            <a:avLst/>
          </a:prstGeom>
          <a:solidFill>
            <a:srgbClr val="FFF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8f578b9d3_0_23"/>
          <p:cNvSpPr txBox="1"/>
          <p:nvPr/>
        </p:nvSpPr>
        <p:spPr>
          <a:xfrm>
            <a:off x="7760100" y="4092375"/>
            <a:ext cx="6418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