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embeddedFontLst>
    <p:embeddedFont>
      <p:font typeface="KoPub돋움체 Bold" panose="02020603020101020101" pitchFamily="18" charset="-127"/>
      <p:regular r:id="rId10"/>
    </p:embeddedFont>
    <p:embeddedFont>
      <p:font typeface="Cordia New" panose="020B0304020202020204" pitchFamily="34" charset="-34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210 옴니고딕 030" panose="02020603020101020101" pitchFamily="18" charset="-127"/>
      <p:regular r:id="rId17"/>
    </p:embeddedFont>
    <p:embeddedFont>
      <p:font typeface="KoPub돋움체 Light" panose="02020603020101020101" pitchFamily="18" charset="-127"/>
      <p:regular r:id="rId18"/>
    </p:embeddedFont>
    <p:embeddedFont>
      <p:font typeface="KoPub돋움체 Medium" panose="0202060302010102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모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1step</c:v>
                </c:pt>
                <c:pt idx="1">
                  <c:v>이케*</c:v>
                </c:pt>
                <c:pt idx="2">
                  <c:v>대한</c:v>
                </c:pt>
                <c:pt idx="3">
                  <c:v>엑*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CD-485F-9673-4664E19D8D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모2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1step</c:v>
                </c:pt>
                <c:pt idx="1">
                  <c:v>이케*</c:v>
                </c:pt>
                <c:pt idx="2">
                  <c:v>대한</c:v>
                </c:pt>
                <c:pt idx="3">
                  <c:v>엑*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CD-485F-9673-4664E19D8D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팝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1step</c:v>
                </c:pt>
                <c:pt idx="1">
                  <c:v>이케*</c:v>
                </c:pt>
                <c:pt idx="2">
                  <c:v>대한</c:v>
                </c:pt>
                <c:pt idx="3">
                  <c:v>엑*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CD-485F-9673-4664E19D8D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609736"/>
        <c:axId val="580611704"/>
      </c:barChart>
      <c:catAx>
        <c:axId val="58060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pPr>
            <a:endParaRPr lang="ko-KR"/>
          </a:p>
        </c:txPr>
        <c:crossAx val="580611704"/>
        <c:crosses val="autoZero"/>
        <c:auto val="1"/>
        <c:lblAlgn val="ctr"/>
        <c:lblOffset val="100"/>
        <c:noMultiLvlLbl val="0"/>
      </c:catAx>
      <c:valAx>
        <c:axId val="580611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0609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01353071690976E-2"/>
          <c:y val="0"/>
          <c:w val="0.27205858460941573"/>
          <c:h val="8.3904758467618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t>2017-11-29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omopop.com/product/search.html?banner_action=&amp;keyword=%EC%96%B4%ED%94%84%EB%A1%9C%EC%B9%9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6" y="2233183"/>
            <a:ext cx="2379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   목   을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51596" y="5525075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    명   을 적어주세요</a:t>
            </a:r>
            <a:endParaRPr lang="en-US" altLang="ko-KR" sz="12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인적 사항을 적어주세요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2017 BALPYO FIGHTING PROJECT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182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7" y="1531620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1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-sub title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047016" y="2516713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2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-sub title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047016" y="3501806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3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-sub title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47015" y="4486899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4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-sub title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1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164998-667B-4AB3-A35F-2630566A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1860"/>
            <a:ext cx="6096000" cy="3188777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1</a:t>
              </a:r>
            </a:p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sub title sub title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77B2A3-BD20-49CE-81D4-DE2D47A61E55}"/>
              </a:ext>
            </a:extLst>
          </p:cNvPr>
          <p:cNvGrpSpPr/>
          <p:nvPr/>
        </p:nvGrpSpPr>
        <p:grpSpPr>
          <a:xfrm>
            <a:off x="6323772" y="2137602"/>
            <a:ext cx="5277678" cy="2674044"/>
            <a:chOff x="5203632" y="2171892"/>
            <a:chExt cx="5277678" cy="26740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E05149-9424-4271-B356-F437CBF5FE0A}"/>
                </a:ext>
              </a:extLst>
            </p:cNvPr>
            <p:cNvSpPr txBox="1"/>
            <p:nvPr/>
          </p:nvSpPr>
          <p:spPr>
            <a:xfrm>
              <a:off x="5203632" y="2171892"/>
              <a:ext cx="3083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THE NEW MODERN</a:t>
              </a:r>
              <a:endPara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D54E8B-319E-49A7-943F-3759933F4521}"/>
                </a:ext>
              </a:extLst>
            </p:cNvPr>
            <p:cNvSpPr/>
            <p:nvPr/>
          </p:nvSpPr>
          <p:spPr>
            <a:xfrm>
              <a:off x="5203632" y="2722278"/>
              <a:ext cx="527767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2017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년 봄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/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여름 트렌드는 전 세계적으로 같은 ‘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응답’으로부터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나왔다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단아하면서도 고요한 무채색의 우드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퍼니처들과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간결함을 숭배한 스칸디나비아 특유의 단정함이 지겨워질 무렵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노출 콘크리트 천장에 금속으로 도배한 가구를 채운 대담함이 거칠어 보일 때가 됐으니까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활발하고 역동적인 동시에 따뜻하고 우아한 무드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 세상에서 가장 경이로운 대조가 찾아올 준비가 됐다는 뜻이다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세상은 지금보다 활기 넘치고 강렬한 대비와 리액션을 원하고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어떤 장르로도 설명할 수 없고 때론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비논리적이어도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마음에 따뜻한 공감을 불러일으키는 공간에 대한 갈증이 커졌다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집이 안전한 성역이고 다채로운 개성보다 차분하고 편안한 휴식처여야 한다는 생각은 버리길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새로운 스타일의 인테리어 감각은 용감하다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때론 통제력을 벗어날지라도 선과 벽면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공간을 자유롭게 활용해야 </a:t>
              </a:r>
              <a:r>
                <a:rPr lang="ko-KR" altLang="en-US" sz="12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지겹디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지겨운 공식에서 벗어날 수 있다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많은 이들이 이런 개념을 ‘뉴 모던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(The New Modern)’</a:t>
              </a:r>
              <a:r>
                <a:rPr lang="ko-KR" altLang="en-US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이라 부른다</a:t>
              </a:r>
              <a:r>
                <a:rPr lang="en-US" altLang="ko-KR" sz="12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effectLst/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 </a:t>
              </a:r>
              <a:endPara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5BA412A-6177-4533-A556-69DED86393E9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72" y="2572002"/>
              <a:ext cx="509479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3BB77A-84FD-444E-B3DD-FA2F08A29BAA}"/>
                </a:ext>
              </a:extLst>
            </p:cNvPr>
            <p:cNvSpPr txBox="1"/>
            <p:nvPr/>
          </p:nvSpPr>
          <p:spPr>
            <a:xfrm>
              <a:off x="7604364" y="2229489"/>
              <a:ext cx="17682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모던한 트렌드의 부활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요약 내용을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sub title sub title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27520B-595E-44EA-9870-5F8432471AF4}"/>
              </a:ext>
            </a:extLst>
          </p:cNvPr>
          <p:cNvSpPr/>
          <p:nvPr/>
        </p:nvSpPr>
        <p:spPr>
          <a:xfrm>
            <a:off x="3954780" y="2411730"/>
            <a:ext cx="3886200" cy="4686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1207E-2105-4BD4-8BB3-B2D4005B9F37}"/>
              </a:ext>
            </a:extLst>
          </p:cNvPr>
          <p:cNvSpPr txBox="1"/>
          <p:nvPr/>
        </p:nvSpPr>
        <p:spPr>
          <a:xfrm>
            <a:off x="5289171" y="2472809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미니멀리즘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208116-79EA-4976-A147-81B3A7BD6B0D}"/>
              </a:ext>
            </a:extLst>
          </p:cNvPr>
          <p:cNvSpPr txBox="1"/>
          <p:nvPr/>
        </p:nvSpPr>
        <p:spPr>
          <a:xfrm>
            <a:off x="5094861" y="3362087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Minimalism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35833959-7577-47CE-9CD7-98D1BD896CCF}"/>
              </a:ext>
            </a:extLst>
          </p:cNvPr>
          <p:cNvSpPr/>
          <p:nvPr/>
        </p:nvSpPr>
        <p:spPr>
          <a:xfrm flipV="1">
            <a:off x="7635240" y="2596778"/>
            <a:ext cx="114300" cy="985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FCED7-F6E9-4003-BFF2-824C54C1CE89}"/>
              </a:ext>
            </a:extLst>
          </p:cNvPr>
          <p:cNvSpPr txBox="1"/>
          <p:nvPr/>
        </p:nvSpPr>
        <p:spPr>
          <a:xfrm>
            <a:off x="4023360" y="3300532"/>
            <a:ext cx="134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미니멀리즘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BA2D70-3117-4022-BC0F-724D28D94258}"/>
              </a:ext>
            </a:extLst>
          </p:cNvPr>
          <p:cNvSpPr txBox="1"/>
          <p:nvPr/>
        </p:nvSpPr>
        <p:spPr>
          <a:xfrm>
            <a:off x="4023360" y="3669864"/>
            <a:ext cx="5669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단순함과 간결함을 추구하는 예술과 문화적인 흐름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8F98EE0-3F9F-441D-8A13-BB4EAFCF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053" y="3229928"/>
            <a:ext cx="205086" cy="2050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요약 내용을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sub title sub title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9EE6C6-E4AB-4F27-8FA9-E28A15E0D559}"/>
              </a:ext>
            </a:extLst>
          </p:cNvPr>
          <p:cNvGrpSpPr/>
          <p:nvPr/>
        </p:nvGrpSpPr>
        <p:grpSpPr>
          <a:xfrm>
            <a:off x="2103120" y="1954530"/>
            <a:ext cx="2205990" cy="2205990"/>
            <a:chOff x="1143000" y="1954530"/>
            <a:chExt cx="2205990" cy="220599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D39C27F-CE90-4C97-B56D-60BF8A06C62D}"/>
                </a:ext>
              </a:extLst>
            </p:cNvPr>
            <p:cNvSpPr/>
            <p:nvPr/>
          </p:nvSpPr>
          <p:spPr>
            <a:xfrm>
              <a:off x="114300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2095184-6A8B-450F-A54A-BD06B7536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954530"/>
              <a:ext cx="2205990" cy="220599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A100D1-317C-41D4-A2BC-1EA83E0DE423}"/>
              </a:ext>
            </a:extLst>
          </p:cNvPr>
          <p:cNvSpPr txBox="1"/>
          <p:nvPr/>
        </p:nvSpPr>
        <p:spPr>
          <a:xfrm>
            <a:off x="2187214" y="4342851"/>
            <a:ext cx="2037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Silver magnet bar</a:t>
            </a:r>
            <a:endParaRPr lang="ko-KR" altLang="en-US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2E681C-3B62-4CC4-B3CE-C3D6C71AC69C}"/>
              </a:ext>
            </a:extLst>
          </p:cNvPr>
          <p:cNvGrpSpPr/>
          <p:nvPr/>
        </p:nvGrpSpPr>
        <p:grpSpPr>
          <a:xfrm>
            <a:off x="4907280" y="1863090"/>
            <a:ext cx="2205990" cy="2205990"/>
            <a:chOff x="4427220" y="1954530"/>
            <a:chExt cx="2205990" cy="2205990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37DCC88-FEAA-40C0-8420-B67AE4B45EC6}"/>
                </a:ext>
              </a:extLst>
            </p:cNvPr>
            <p:cNvSpPr/>
            <p:nvPr/>
          </p:nvSpPr>
          <p:spPr>
            <a:xfrm>
              <a:off x="442722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E0E59A8E-284B-4FDE-B66F-929E46D9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220" y="1954530"/>
              <a:ext cx="2205990" cy="220599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6CC2F4-FB88-4FB5-98D4-8A7D84960B71}"/>
              </a:ext>
            </a:extLst>
          </p:cNvPr>
          <p:cNvGrpSpPr/>
          <p:nvPr/>
        </p:nvGrpSpPr>
        <p:grpSpPr>
          <a:xfrm>
            <a:off x="7711440" y="1954530"/>
            <a:ext cx="2205990" cy="2205990"/>
            <a:chOff x="7711440" y="1954530"/>
            <a:chExt cx="2205990" cy="220599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8372AB8-744C-4038-92FA-FB8DFB68DDD5}"/>
                </a:ext>
              </a:extLst>
            </p:cNvPr>
            <p:cNvSpPr/>
            <p:nvPr/>
          </p:nvSpPr>
          <p:spPr>
            <a:xfrm>
              <a:off x="7711440" y="1954530"/>
              <a:ext cx="2205990" cy="22059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00B7019-1ACB-46E8-A72B-9A7EFFD2B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5366" y1="64390" x2="45366" y2="643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440" y="1954530"/>
              <a:ext cx="2205990" cy="220599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7E57F4-6423-4511-8F2C-991E2FA291ED}"/>
              </a:ext>
            </a:extLst>
          </p:cNvPr>
          <p:cNvSpPr txBox="1"/>
          <p:nvPr/>
        </p:nvSpPr>
        <p:spPr>
          <a:xfrm>
            <a:off x="2303145" y="4712183"/>
            <a:ext cx="176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완벽하게 모던하자 이것은 예시입니다 이것은 예시예요 예시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예시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D20D-83F8-42DF-89B5-35FCDF53ABB3}"/>
              </a:ext>
            </a:extLst>
          </p:cNvPr>
          <p:cNvSpPr txBox="1"/>
          <p:nvPr/>
        </p:nvSpPr>
        <p:spPr>
          <a:xfrm>
            <a:off x="5356473" y="434285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키워드 제목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91EDEC-04A0-41E2-A575-51EFBFFCC853}"/>
              </a:ext>
            </a:extLst>
          </p:cNvPr>
          <p:cNvSpPr txBox="1"/>
          <p:nvPr/>
        </p:nvSpPr>
        <p:spPr>
          <a:xfrm>
            <a:off x="5107305" y="4712183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내용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0EE50B-E186-484A-8B15-9A6690CD5E7C}"/>
              </a:ext>
            </a:extLst>
          </p:cNvPr>
          <p:cNvSpPr txBox="1"/>
          <p:nvPr/>
        </p:nvSpPr>
        <p:spPr>
          <a:xfrm>
            <a:off x="8248150" y="434285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키워드 제목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14D50-98B2-4D14-8E82-4449D9D8769B}"/>
              </a:ext>
            </a:extLst>
          </p:cNvPr>
          <p:cNvSpPr txBox="1"/>
          <p:nvPr/>
        </p:nvSpPr>
        <p:spPr>
          <a:xfrm>
            <a:off x="7998982" y="4712183"/>
            <a:ext cx="176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내용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요약 내용을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4</a:t>
              </a:r>
            </a:p>
            <a:p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sub title sub title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 요약 내용을 적어주세요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8FCF9D5-EAB3-47E9-85CF-4008F4B5DB87}"/>
              </a:ext>
            </a:extLst>
          </p:cNvPr>
          <p:cNvGrpSpPr/>
          <p:nvPr/>
        </p:nvGrpSpPr>
        <p:grpSpPr>
          <a:xfrm>
            <a:off x="4097655" y="1738659"/>
            <a:ext cx="2465763" cy="568877"/>
            <a:chOff x="1231323" y="2011282"/>
            <a:chExt cx="2465763" cy="56887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C6C30FC-2D86-4663-A114-8DA9A1D9EBB7}"/>
                </a:ext>
              </a:extLst>
            </p:cNvPr>
            <p:cNvSpPr txBox="1"/>
            <p:nvPr/>
          </p:nvSpPr>
          <p:spPr>
            <a:xfrm>
              <a:off x="1231323" y="2241605"/>
              <a:ext cx="24657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스탠드독서등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구매량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추이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5523238-D9F9-4075-A69F-2689F1A4E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5000" y="2011282"/>
              <a:ext cx="506366" cy="506366"/>
            </a:xfrm>
            <a:prstGeom prst="rect">
              <a:avLst/>
            </a:prstGeom>
          </p:spPr>
        </p:pic>
      </p:grpSp>
      <p:graphicFrame>
        <p:nvGraphicFramePr>
          <p:cNvPr id="48" name="차트 47">
            <a:extLst>
              <a:ext uri="{FF2B5EF4-FFF2-40B4-BE49-F238E27FC236}">
                <a16:creationId xmlns:a16="http://schemas.microsoft.com/office/drawing/2014/main" id="{50CAAD81-B74A-40E7-B8EF-490341683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325177"/>
              </p:ext>
            </p:extLst>
          </p:nvPr>
        </p:nvGraphicFramePr>
        <p:xfrm>
          <a:off x="3886492" y="2365740"/>
          <a:ext cx="4123950" cy="2881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3D99258A-0F06-4BF6-B90C-82687D4D2A2F}"/>
              </a:ext>
            </a:extLst>
          </p:cNvPr>
          <p:cNvSpPr txBox="1"/>
          <p:nvPr/>
        </p:nvSpPr>
        <p:spPr>
          <a:xfrm>
            <a:off x="3591022" y="5164122"/>
            <a:ext cx="48749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차트에 대한 간략한 분석 내용 적어주세요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1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차트 클릭 후 마우스 오른쪽 클릭하면 차트 </a:t>
            </a:r>
            <a:r>
              <a:rPr lang="ko-KR" altLang="en-US" sz="110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편집창이 나와요</a:t>
            </a:r>
            <a:endParaRPr lang="ko-KR" altLang="en-US" sz="11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9DC1BA-9785-451D-9FFE-920312FF6AE0}"/>
              </a:ext>
            </a:extLst>
          </p:cNvPr>
          <p:cNvSpPr/>
          <p:nvPr/>
        </p:nvSpPr>
        <p:spPr>
          <a:xfrm>
            <a:off x="260059" y="260058"/>
            <a:ext cx="511728" cy="3271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69841F-3A5D-4AB0-98E0-5B8B1E07C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r="1"/>
          <a:stretch/>
        </p:blipFill>
        <p:spPr>
          <a:xfrm>
            <a:off x="5964564" y="1350323"/>
            <a:ext cx="2910989" cy="29620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F2A633-77F3-4DB3-B91C-C94775CC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/>
          <a:stretch/>
        </p:blipFill>
        <p:spPr>
          <a:xfrm>
            <a:off x="3201798" y="1350323"/>
            <a:ext cx="2894202" cy="29620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D19D8F-982A-4011-97AD-68F457B75331}"/>
              </a:ext>
            </a:extLst>
          </p:cNvPr>
          <p:cNvSpPr txBox="1"/>
          <p:nvPr/>
        </p:nvSpPr>
        <p:spPr>
          <a:xfrm>
            <a:off x="184557" y="142612"/>
            <a:ext cx="356532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잠깐</a:t>
            </a:r>
            <a:r>
              <a:rPr lang="en-US" altLang="ko-KR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!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모모팝 타임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조금만 시간을 내주세요</a:t>
            </a:r>
            <a:r>
              <a:rPr lang="th-TH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٩(๑•̀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o•́</a:t>
            </a:r>
            <a:r>
              <a:rPr lang="th-TH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๑)</a:t>
            </a:r>
            <a:r>
              <a:rPr lang="ar-AE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و</a:t>
            </a:r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B35B0-7AFC-4A49-A3C4-BD0531031B7C}"/>
              </a:ext>
            </a:extLst>
          </p:cNvPr>
          <p:cNvSpPr txBox="1"/>
          <p:nvPr/>
        </p:nvSpPr>
        <p:spPr>
          <a:xfrm>
            <a:off x="3523374" y="4230865"/>
            <a:ext cx="656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플래너에도 부는 모던 바람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!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모던한 감성을 담은 만년 플래너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어프로치 다이어리 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7B24A8-6850-4C8E-95BF-7CF9AD693B86}"/>
              </a:ext>
            </a:extLst>
          </p:cNvPr>
          <p:cNvSpPr txBox="1"/>
          <p:nvPr/>
        </p:nvSpPr>
        <p:spPr>
          <a:xfrm>
            <a:off x="3523375" y="4764947"/>
            <a:ext cx="6258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어프로치 다이어리 구경하기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&gt;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hlinkClick r:id="rId4"/>
              </a:rPr>
              <a:t>http://www.momopop.com/product/search.html?banner_action=&amp;keyword=%EC%96%B4%ED%94%84%EB%A1%9C%EC%B9%98</a:t>
            </a:r>
            <a:endParaRPr lang="en-US" altLang="ko-KR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endParaRPr lang="ko-KR" altLang="en-US" sz="140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25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334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</vt:lpstr>
      <vt:lpstr>KoPub돋움체 Bold</vt:lpstr>
      <vt:lpstr>Cordia New</vt:lpstr>
      <vt:lpstr>맑은 고딕</vt:lpstr>
      <vt:lpstr>210 옴니고딕 030</vt:lpstr>
      <vt:lpstr>KoPub돋움체 Light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user6616</cp:lastModifiedBy>
  <cp:revision>32</cp:revision>
  <dcterms:created xsi:type="dcterms:W3CDTF">2017-11-16T00:50:54Z</dcterms:created>
  <dcterms:modified xsi:type="dcterms:W3CDTF">2017-11-29T07:03:24Z</dcterms:modified>
</cp:coreProperties>
</file>