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6" r:id="rId4"/>
    <p:sldId id="263" r:id="rId5"/>
    <p:sldId id="277" r:id="rId6"/>
    <p:sldId id="259" r:id="rId7"/>
    <p:sldId id="260" r:id="rId8"/>
    <p:sldId id="258" r:id="rId9"/>
    <p:sldId id="261" r:id="rId10"/>
    <p:sldId id="291" r:id="rId11"/>
    <p:sldId id="284" r:id="rId12"/>
    <p:sldId id="265" r:id="rId13"/>
    <p:sldId id="292" r:id="rId14"/>
    <p:sldId id="285" r:id="rId15"/>
    <p:sldId id="270" r:id="rId16"/>
    <p:sldId id="268" r:id="rId17"/>
    <p:sldId id="293" r:id="rId18"/>
    <p:sldId id="286" r:id="rId19"/>
    <p:sldId id="295" r:id="rId20"/>
    <p:sldId id="287" r:id="rId21"/>
    <p:sldId id="288" r:id="rId22"/>
    <p:sldId id="294" r:id="rId23"/>
    <p:sldId id="282" r:id="rId24"/>
    <p:sldId id="28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317CC1"/>
    <a:srgbClr val="0088EE"/>
    <a:srgbClr val="74C4C2"/>
    <a:srgbClr val="9A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2" autoAdjust="0"/>
    <p:restoredTop sz="98731" autoAdjust="0"/>
  </p:normalViewPr>
  <p:slideViewPr>
    <p:cSldViewPr snapToGrid="0" showGuides="1">
      <p:cViewPr>
        <p:scale>
          <a:sx n="100" d="100"/>
          <a:sy n="100" d="100"/>
        </p:scale>
        <p:origin x="-1122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BE4A-700B-47C3-B39A-2F66D88FF9B8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76AAE-6F91-4E54-ABFD-07E712955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8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4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8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7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6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361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193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268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801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094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108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430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1422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326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462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12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9AF-B5E8-4C5F-96B8-FECF9CF80350}" type="datetimeFigureOut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9" y="1512801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5" y="2433456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4" y="1986808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00" y="915288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96000" y="2992510"/>
            <a:ext cx="5239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5000" b="0" dirty="0" smtClean="0">
                <a:latin typeface="Noto Sans KR Black" pitchFamily="34" charset="-127"/>
                <a:ea typeface="Noto Sans KR Black" pitchFamily="34" charset="-127"/>
              </a:rPr>
              <a:t>Hello, Seoul</a:t>
            </a:r>
            <a:endParaRPr lang="zh-CN" altLang="en-US" sz="5000" b="0" dirty="0">
              <a:latin typeface="Noto Sans KR Black" pitchFamily="34" charset="-127"/>
              <a:ea typeface="Noto Sans KR Black" pitchFamily="34" charset="-127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488" y="3285849"/>
            <a:ext cx="653586" cy="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6084" y="490344"/>
            <a:ext cx="3859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프로젝트 구조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5666" y="3514323"/>
            <a:ext cx="1797266" cy="118640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3951" y="3363806"/>
            <a:ext cx="13006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Client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66883" y="2023463"/>
            <a:ext cx="5857875" cy="450693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C:\Users\BIT\Downloads\pngwing.com (3)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14" y="1625559"/>
            <a:ext cx="896972" cy="896972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60" name="Picture 3" descr="C:\Users\BIT\Desktop\새 폴더\25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76" y="1810225"/>
            <a:ext cx="498907" cy="498907"/>
          </a:xfrm>
          <a:prstGeom prst="rect">
            <a:avLst/>
          </a:prstGeom>
          <a:noFill/>
          <a:extLst/>
        </p:spPr>
      </p:pic>
      <p:sp>
        <p:nvSpPr>
          <p:cNvPr id="63" name="모서리가 둥근 직사각형 62"/>
          <p:cNvSpPr/>
          <p:nvPr/>
        </p:nvSpPr>
        <p:spPr>
          <a:xfrm>
            <a:off x="3447790" y="2452158"/>
            <a:ext cx="2063966" cy="363673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91325" y="2337865"/>
            <a:ext cx="135055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Front-End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13332" y="2506110"/>
            <a:ext cx="1707261" cy="363673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91684" y="2337865"/>
            <a:ext cx="135055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Back-End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68" name="Picture 3" descr="C:\Users\BIT\Downloads\pngwing.com (4)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9" y="3040894"/>
            <a:ext cx="2101607" cy="2101607"/>
          </a:xfrm>
          <a:prstGeom prst="rect">
            <a:avLst/>
          </a:prstGeom>
          <a:noFill/>
          <a:extLst/>
        </p:spPr>
      </p:pic>
      <p:pic>
        <p:nvPicPr>
          <p:cNvPr id="69" name="Picture 2" descr="C:\Users\BIT\Desktop\새 폴더\245px-Spring_Framework_Logo_2018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84" y="2981530"/>
            <a:ext cx="1359714" cy="443719"/>
          </a:xfrm>
          <a:prstGeom prst="rect">
            <a:avLst/>
          </a:prstGeom>
          <a:noFill/>
          <a:extLst/>
        </p:spPr>
      </p:pic>
      <p:pic>
        <p:nvPicPr>
          <p:cNvPr id="70" name="Picture 2" descr="C:\Users\BIT\Downloads\pngwing.com (2)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77" y="3698988"/>
            <a:ext cx="899241" cy="899241"/>
          </a:xfrm>
          <a:prstGeom prst="rect">
            <a:avLst/>
          </a:prstGeom>
          <a:noFill/>
          <a:extLst/>
        </p:spPr>
      </p:pic>
      <p:pic>
        <p:nvPicPr>
          <p:cNvPr id="72" name="Picture 3" descr="C:\Users\BIT\Downloads\pngwing.com (5)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77" y="3460956"/>
            <a:ext cx="1218570" cy="863521"/>
          </a:xfrm>
          <a:prstGeom prst="rect">
            <a:avLst/>
          </a:prstGeom>
          <a:noFill/>
          <a:extLst/>
        </p:spPr>
      </p:pic>
      <p:sp>
        <p:nvSpPr>
          <p:cNvPr id="73" name="모서리가 둥근 직사각형 72"/>
          <p:cNvSpPr/>
          <p:nvPr/>
        </p:nvSpPr>
        <p:spPr>
          <a:xfrm>
            <a:off x="9815350" y="1585113"/>
            <a:ext cx="1920690" cy="14557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158885" y="1440893"/>
            <a:ext cx="13006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Tool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75" name="Picture 4" descr="C:\Users\BIT\Downloads\pngwing.com (6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439" y="1625559"/>
            <a:ext cx="861743" cy="861743"/>
          </a:xfrm>
          <a:prstGeom prst="rect">
            <a:avLst/>
          </a:prstGeom>
          <a:noFill/>
          <a:extLst/>
        </p:spPr>
      </p:pic>
      <p:grpSp>
        <p:nvGrpSpPr>
          <p:cNvPr id="26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27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28" name="直接连接符 8"/>
            <p:cNvCxnSpPr>
              <a:endCxn id="27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31" name="图片 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32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2" descr="C:\Users\BIT\Downloads\pngwing.co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405" y="2447533"/>
            <a:ext cx="457117" cy="448889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2050" name="Picture 2" descr="Jupyter logo.sv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337" y="3733138"/>
            <a:ext cx="737255" cy="855216"/>
          </a:xfrm>
          <a:prstGeom prst="rect">
            <a:avLst/>
          </a:prstGeom>
          <a:noFill/>
          <a:extLst/>
        </p:spPr>
      </p:pic>
      <p:sp>
        <p:nvSpPr>
          <p:cNvPr id="35" name="모서리가 둥근 직사각형 34"/>
          <p:cNvSpPr/>
          <p:nvPr/>
        </p:nvSpPr>
        <p:spPr>
          <a:xfrm>
            <a:off x="9748274" y="3363806"/>
            <a:ext cx="1987766" cy="14557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091809" y="3219586"/>
            <a:ext cx="13006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Crawling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748275" y="5121107"/>
            <a:ext cx="1987766" cy="14557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091810" y="4976887"/>
            <a:ext cx="13006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Language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2052" name="Picture 4" descr="C:\Users\BIT\Downloads\pngwing.com (7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10636" y="5501491"/>
            <a:ext cx="695012" cy="695012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2053" name="Picture 5" descr="C:\Users\BIT\Downloads\pngwing.com (9)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354" y="5482284"/>
            <a:ext cx="733425" cy="733425"/>
          </a:xfrm>
          <a:prstGeom prst="rect">
            <a:avLst/>
          </a:prstGeom>
          <a:solidFill>
            <a:schemeClr val="bg1"/>
          </a:solidFill>
          <a:extLst/>
        </p:spPr>
      </p:pic>
      <p:cxnSp>
        <p:nvCxnSpPr>
          <p:cNvPr id="3" name="직선 화살표 연결선 2"/>
          <p:cNvCxnSpPr/>
          <p:nvPr/>
        </p:nvCxnSpPr>
        <p:spPr>
          <a:xfrm>
            <a:off x="5530576" y="3460956"/>
            <a:ext cx="1382756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511756" y="4700725"/>
            <a:ext cx="1401576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342932" y="3892716"/>
            <a:ext cx="723951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2342932" y="4392039"/>
            <a:ext cx="700788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3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기본 서비스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97929"/>
            <a:chOff x="8316227" y="2774393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메인 서비스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10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92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기본 서비스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10" name="空心弧 9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空心弧 10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52" y="3129148"/>
            <a:ext cx="1298697" cy="1194297"/>
          </a:xfrm>
          <a:custGeom>
            <a:avLst/>
            <a:gdLst>
              <a:gd name="connsiteX0" fmla="*/ 556974 w 1113947"/>
              <a:gd name="connsiteY0" fmla="*/ 0 h 1113947"/>
              <a:gd name="connsiteX1" fmla="*/ 1113947 w 1113947"/>
              <a:gd name="connsiteY1" fmla="*/ 556974 h 1113947"/>
              <a:gd name="connsiteX2" fmla="*/ 556974 w 1113947"/>
              <a:gd name="connsiteY2" fmla="*/ 1113947 h 1113947"/>
              <a:gd name="connsiteX3" fmla="*/ 0 w 1113947"/>
              <a:gd name="connsiteY3" fmla="*/ 556974 h 1113947"/>
              <a:gd name="connsiteX4" fmla="*/ 556974 w 1113947"/>
              <a:gd name="connsiteY4" fmla="*/ 0 h 111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947" h="1113947">
                <a:moveTo>
                  <a:pt x="556974" y="0"/>
                </a:moveTo>
                <a:cubicBezTo>
                  <a:pt x="864582" y="0"/>
                  <a:pt x="1113947" y="249365"/>
                  <a:pt x="1113947" y="556974"/>
                </a:cubicBezTo>
                <a:cubicBezTo>
                  <a:pt x="1113947" y="864582"/>
                  <a:pt x="864582" y="1113947"/>
                  <a:pt x="556974" y="1113947"/>
                </a:cubicBezTo>
                <a:cubicBezTo>
                  <a:pt x="249365" y="1113947"/>
                  <a:pt x="0" y="864582"/>
                  <a:pt x="0" y="556974"/>
                </a:cubicBezTo>
                <a:cubicBezTo>
                  <a:pt x="0" y="249365"/>
                  <a:pt x="249365" y="0"/>
                  <a:pt x="556974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47" name="文本框 46"/>
          <p:cNvSpPr txBox="1"/>
          <p:nvPr/>
        </p:nvSpPr>
        <p:spPr>
          <a:xfrm>
            <a:off x="5209375" y="1544088"/>
            <a:ext cx="17732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Login/Logout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3" name="文本框 46"/>
          <p:cNvSpPr txBox="1"/>
          <p:nvPr/>
        </p:nvSpPr>
        <p:spPr>
          <a:xfrm>
            <a:off x="7735890" y="2858734"/>
            <a:ext cx="1779585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Community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4" name="文本框 46"/>
          <p:cNvSpPr txBox="1"/>
          <p:nvPr/>
        </p:nvSpPr>
        <p:spPr>
          <a:xfrm>
            <a:off x="3014861" y="2858734"/>
            <a:ext cx="136783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My Page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5" name="文本框 46"/>
          <p:cNvSpPr txBox="1"/>
          <p:nvPr/>
        </p:nvSpPr>
        <p:spPr>
          <a:xfrm>
            <a:off x="7750992" y="4112651"/>
            <a:ext cx="136783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Ticketing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6" name="文本框 46"/>
          <p:cNvSpPr txBox="1"/>
          <p:nvPr/>
        </p:nvSpPr>
        <p:spPr>
          <a:xfrm>
            <a:off x="2343150" y="4112651"/>
            <a:ext cx="203954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Join/Find ID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7" name="文本框 46"/>
          <p:cNvSpPr txBox="1"/>
          <p:nvPr/>
        </p:nvSpPr>
        <p:spPr>
          <a:xfrm>
            <a:off x="4452855" y="5263328"/>
            <a:ext cx="32862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Information Search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 descr="C:\Users\BIT\Downloads\user-dat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90" y="2697652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\Downloads\video-blogg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3" y="2799316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IT\Downloads\jo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90" y="3951569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IT\Downloads\login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01" y="2153933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T\Downloads\musi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3" y="3891949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IT\Downloads\search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82" y="4478632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8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92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메</a:t>
            </a:r>
            <a:r>
              <a:rPr lang="ko-KR" altLang="en-US" sz="2800" b="0" dirty="0">
                <a:latin typeface="Noto Sans KR Medium" pitchFamily="34" charset="-127"/>
                <a:ea typeface="Noto Sans KR Medium" pitchFamily="34" charset="-127"/>
              </a:rPr>
              <a:t>인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 서비스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10" name="空心弧 9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空心弧 10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文本框 46"/>
          <p:cNvSpPr txBox="1"/>
          <p:nvPr/>
        </p:nvSpPr>
        <p:spPr>
          <a:xfrm>
            <a:off x="5209375" y="1544088"/>
            <a:ext cx="1773252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Planner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5" name="文本框 46"/>
          <p:cNvSpPr txBox="1"/>
          <p:nvPr/>
        </p:nvSpPr>
        <p:spPr>
          <a:xfrm>
            <a:off x="7750993" y="4063856"/>
            <a:ext cx="2164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Image Search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6" name="文本框 46"/>
          <p:cNvSpPr txBox="1"/>
          <p:nvPr/>
        </p:nvSpPr>
        <p:spPr>
          <a:xfrm>
            <a:off x="2343150" y="4112651"/>
            <a:ext cx="203954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M</a:t>
            </a:r>
            <a:r>
              <a:rPr lang="en-US" altLang="ko-KR" sz="1800" dirty="0" smtClean="0">
                <a:latin typeface="Noto Sans KR Medium" pitchFamily="34" charset="-127"/>
                <a:ea typeface="Noto Sans KR Medium" pitchFamily="34" charset="-127"/>
              </a:rPr>
              <a:t>ultilingual</a:t>
            </a:r>
            <a:endParaRPr lang="zh-CN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3075" name="Picture 3" descr="C:\Users\BIT\Downloads\languag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40" y="3927171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IT\Downloads\organiz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2153933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C:\Users\BIT\Downloads\digital-campaig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3" y="3927171"/>
            <a:ext cx="781200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52" y="3129148"/>
            <a:ext cx="1298697" cy="1194297"/>
          </a:xfrm>
          <a:custGeom>
            <a:avLst/>
            <a:gdLst>
              <a:gd name="connsiteX0" fmla="*/ 556974 w 1113947"/>
              <a:gd name="connsiteY0" fmla="*/ 0 h 1113947"/>
              <a:gd name="connsiteX1" fmla="*/ 1113947 w 1113947"/>
              <a:gd name="connsiteY1" fmla="*/ 556974 h 1113947"/>
              <a:gd name="connsiteX2" fmla="*/ 556974 w 1113947"/>
              <a:gd name="connsiteY2" fmla="*/ 1113947 h 1113947"/>
              <a:gd name="connsiteX3" fmla="*/ 0 w 1113947"/>
              <a:gd name="connsiteY3" fmla="*/ 556974 h 1113947"/>
              <a:gd name="connsiteX4" fmla="*/ 556974 w 1113947"/>
              <a:gd name="connsiteY4" fmla="*/ 0 h 111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947" h="1113947">
                <a:moveTo>
                  <a:pt x="556974" y="0"/>
                </a:moveTo>
                <a:cubicBezTo>
                  <a:pt x="864582" y="0"/>
                  <a:pt x="1113947" y="249365"/>
                  <a:pt x="1113947" y="556974"/>
                </a:cubicBezTo>
                <a:cubicBezTo>
                  <a:pt x="1113947" y="864582"/>
                  <a:pt x="864582" y="1113947"/>
                  <a:pt x="556974" y="1113947"/>
                </a:cubicBezTo>
                <a:cubicBezTo>
                  <a:pt x="249365" y="1113947"/>
                  <a:pt x="0" y="864582"/>
                  <a:pt x="0" y="556974"/>
                </a:cubicBezTo>
                <a:cubicBezTo>
                  <a:pt x="0" y="249365"/>
                  <a:pt x="249365" y="0"/>
                  <a:pt x="556974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1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3200" b="0" dirty="0" smtClean="0">
                <a:latin typeface="Noto Sans KR Medium" pitchFamily="34" charset="-127"/>
                <a:ea typeface="Noto Sans KR Medium" pitchFamily="34" charset="-127"/>
              </a:rPr>
              <a:t>AI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AI </a:t>
              </a: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사용 방향성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97929"/>
            <a:chOff x="8316227" y="2774393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알고리</a:t>
              </a:r>
              <a:r>
                <a:rPr lang="ko-KR" altLang="en-US" sz="1500" b="0" dirty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즘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2" name="组合 2"/>
          <p:cNvGrpSpPr/>
          <p:nvPr/>
        </p:nvGrpSpPr>
        <p:grpSpPr>
          <a:xfrm>
            <a:off x="6643267" y="4458385"/>
            <a:ext cx="1699328" cy="397929"/>
            <a:chOff x="6405143" y="2774393"/>
            <a:chExt cx="1699328" cy="397929"/>
          </a:xfrm>
        </p:grpSpPr>
        <p:sp>
          <p:nvSpPr>
            <p:cNvPr id="23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4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03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5" name="组合 4"/>
          <p:cNvGrpSpPr/>
          <p:nvPr/>
        </p:nvGrpSpPr>
        <p:grpSpPr>
          <a:xfrm>
            <a:off x="8342595" y="4458385"/>
            <a:ext cx="1699328" cy="397929"/>
            <a:chOff x="8316227" y="2774393"/>
            <a:chExt cx="1699328" cy="397929"/>
          </a:xfrm>
        </p:grpSpPr>
        <p:sp>
          <p:nvSpPr>
            <p:cNvPr id="26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7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적용 서비스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8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사용 방향성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99" y="2698668"/>
            <a:ext cx="2532224" cy="25322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91" y="2383631"/>
            <a:ext cx="739908" cy="7399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91" y="4726016"/>
            <a:ext cx="739908" cy="7399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23" y="2386030"/>
            <a:ext cx="739908" cy="73990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23" y="4700151"/>
            <a:ext cx="739908" cy="73990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45197" y="2534294"/>
            <a:ext cx="370391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K-Pop 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에서 </a:t>
            </a:r>
            <a:r>
              <a:rPr lang="en-US" altLang="ko-KR" sz="1500" b="0" dirty="0" smtClean="0">
                <a:latin typeface="Noto Sans KR Medium" pitchFamily="34" charset="-127"/>
                <a:ea typeface="Noto Sans KR Medium" pitchFamily="34" charset="-127"/>
              </a:rPr>
              <a:t>K-Culture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로 한국문화의 세계화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4349" y="4879078"/>
            <a:ext cx="333243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접근매체의 종류 미디어 매체가 다수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36766" y="2557019"/>
            <a:ext cx="2798604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한국문화의 어려운 </a:t>
            </a:r>
            <a:r>
              <a:rPr lang="ko-KR" altLang="en-US" sz="1500" b="0" dirty="0" err="1" smtClean="0">
                <a:latin typeface="Noto Sans KR Medium" pitchFamily="34" charset="-127"/>
                <a:ea typeface="Noto Sans KR Medium" pitchFamily="34" charset="-127"/>
              </a:rPr>
              <a:t>접근성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36766" y="4897005"/>
            <a:ext cx="3811010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AI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를 활용한 </a:t>
            </a:r>
            <a:r>
              <a:rPr lang="ko-KR" altLang="en-US" sz="1500" b="0" dirty="0" err="1" smtClean="0">
                <a:latin typeface="Noto Sans KR Medium" pitchFamily="34" charset="-127"/>
                <a:ea typeface="Noto Sans KR Medium" pitchFamily="34" charset="-127"/>
              </a:rPr>
              <a:t>접근성을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 용이하게 함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4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5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图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37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38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26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33" y="2971799"/>
            <a:ext cx="2749065" cy="27490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196">
            <a:off x="3785087" y="1781175"/>
            <a:ext cx="1882287" cy="188228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223">
            <a:off x="7795804" y="3663462"/>
            <a:ext cx="1882287" cy="188228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86">
            <a:off x="3707268" y="3895728"/>
            <a:ext cx="1248466" cy="124846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092">
            <a:off x="7362825" y="2548435"/>
            <a:ext cx="1096704" cy="109670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634926" y="2668892"/>
            <a:ext cx="249757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알고리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즘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69624" y="4116813"/>
            <a:ext cx="1408282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CNN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9335" y="4194877"/>
            <a:ext cx="249757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알고리즘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알고리즘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92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적용 서비스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pic>
        <p:nvPicPr>
          <p:cNvPr id="1026" name="Picture 2" descr="C:\Users\BIT\Documents\카카오톡 받은 파일\KakaoTalk_20230405_1614272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06" y="1604962"/>
            <a:ext cx="41338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\Documents\카카오톡 받은 파일\KakaoTalk_20230405_16144754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590675"/>
            <a:ext cx="42576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83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시연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시연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07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KR Black" pitchFamily="34" charset="-127"/>
              <a:ea typeface="Noto Sans KR Black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21440" y="720220"/>
            <a:ext cx="2856104" cy="2534556"/>
            <a:chOff x="4321440" y="720220"/>
            <a:chExt cx="2856104" cy="25345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440" y="720220"/>
              <a:ext cx="2856104" cy="253455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08218" y="1750721"/>
              <a:ext cx="2624346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CONTENTS</a:t>
              </a:r>
              <a:endParaRPr lang="en-US" altLang="zh-CN" sz="16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98477" y="1772997"/>
            <a:ext cx="3153274" cy="919461"/>
            <a:chOff x="983877" y="2033833"/>
            <a:chExt cx="2624346" cy="64587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804" y="2033833"/>
              <a:ext cx="998493" cy="64587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83877" y="2252620"/>
              <a:ext cx="2624346" cy="322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1.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개요</a:t>
              </a:r>
              <a:endParaRPr lang="en-US" altLang="zh-CN" sz="18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86920" y="3428999"/>
            <a:ext cx="3087681" cy="1244737"/>
            <a:chOff x="3448974" y="3937116"/>
            <a:chExt cx="2624346" cy="10007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613" y="3937116"/>
              <a:ext cx="1547068" cy="100072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48974" y="4309290"/>
              <a:ext cx="2624346" cy="532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2.</a:t>
              </a:r>
              <a:r>
                <a:rPr lang="ko-KR" altLang="en-US" sz="2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서비스</a:t>
              </a:r>
              <a:endParaRPr lang="en-US" altLang="zh-CN" sz="28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36471" y="3429000"/>
            <a:ext cx="2981991" cy="1107352"/>
            <a:chOff x="6772133" y="2887422"/>
            <a:chExt cx="2624346" cy="87540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39" y="2887422"/>
              <a:ext cx="1353334" cy="87540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772133" y="3181580"/>
              <a:ext cx="2624346" cy="459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3.AI</a:t>
              </a:r>
              <a:endParaRPr lang="en-US" altLang="zh-CN" sz="24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338969" y="2522774"/>
            <a:ext cx="3086100" cy="906226"/>
            <a:chOff x="8820904" y="1379989"/>
            <a:chExt cx="2624346" cy="67232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390" y="1379989"/>
              <a:ext cx="1039374" cy="67232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820904" y="1612265"/>
              <a:ext cx="2624346" cy="34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4.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시연</a:t>
              </a:r>
              <a:endParaRPr lang="en-US" altLang="zh-CN" sz="18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65987" y="2692458"/>
            <a:ext cx="262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팀 소개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개요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기획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구조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8587" y="4689489"/>
            <a:ext cx="26243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기본 서비스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메인 서비스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15294" y="4554001"/>
            <a:ext cx="2624346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사용 방향성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사용 알고리즘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26880" y="3428999"/>
            <a:ext cx="2624346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시연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3" name="组合 21"/>
          <p:cNvGrpSpPr/>
          <p:nvPr/>
        </p:nvGrpSpPr>
        <p:grpSpPr>
          <a:xfrm>
            <a:off x="9313631" y="1533524"/>
            <a:ext cx="2886075" cy="887277"/>
            <a:chOff x="8827911" y="1379989"/>
            <a:chExt cx="2624346" cy="672321"/>
          </a:xfrm>
        </p:grpSpPr>
        <p:pic>
          <p:nvPicPr>
            <p:cNvPr id="24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390" y="1379989"/>
              <a:ext cx="1039374" cy="672321"/>
            </a:xfrm>
            <a:prstGeom prst="rect">
              <a:avLst/>
            </a:prstGeom>
          </p:spPr>
        </p:pic>
        <p:sp>
          <p:nvSpPr>
            <p:cNvPr id="25" name="文本框 15"/>
            <p:cNvSpPr txBox="1"/>
            <p:nvPr/>
          </p:nvSpPr>
          <p:spPr>
            <a:xfrm>
              <a:off x="8827911" y="1635578"/>
              <a:ext cx="2624346" cy="34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5.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평가</a:t>
              </a:r>
              <a:endParaRPr lang="en-US" altLang="zh-CN" sz="18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sp>
        <p:nvSpPr>
          <p:cNvPr id="26" name="文本框 19"/>
          <p:cNvSpPr txBox="1"/>
          <p:nvPr/>
        </p:nvSpPr>
        <p:spPr>
          <a:xfrm>
            <a:off x="9444496" y="2391903"/>
            <a:ext cx="262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ko-KR" sz="16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자체 평가</a:t>
            </a:r>
            <a:endParaRPr lang="en-US" altLang="ko-KR" sz="160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96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후기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97929"/>
            <a:chOff x="8316227" y="2774393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자체 평가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3440238"/>
            <a:ext cx="1124417" cy="12114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3" y="4170830"/>
            <a:ext cx="1124417" cy="121144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4" y="1397242"/>
            <a:ext cx="1124417" cy="12114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2" y="2127834"/>
            <a:ext cx="1124417" cy="121144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57510" y="4366823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03244" y="3636231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7508" y="2323827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3244" y="1593236"/>
            <a:ext cx="2798604" cy="81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8" name="肘形连接符 7"/>
          <p:cNvCxnSpPr/>
          <p:nvPr/>
        </p:nvCxnSpPr>
        <p:spPr>
          <a:xfrm>
            <a:off x="3833547" y="459231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3833547" y="254245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026454" y="384631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7026454" y="180806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23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26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27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30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5254056"/>
            <a:ext cx="1124417" cy="1211443"/>
          </a:xfrm>
          <a:prstGeom prst="rect">
            <a:avLst/>
          </a:prstGeom>
        </p:spPr>
      </p:pic>
      <p:sp>
        <p:nvSpPr>
          <p:cNvPr id="31" name="文本框 43"/>
          <p:cNvSpPr txBox="1"/>
          <p:nvPr/>
        </p:nvSpPr>
        <p:spPr>
          <a:xfrm>
            <a:off x="7903244" y="5450049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32" name="肘形连接符 47"/>
          <p:cNvCxnSpPr/>
          <p:nvPr/>
        </p:nvCxnSpPr>
        <p:spPr>
          <a:xfrm flipV="1">
            <a:off x="7026454" y="566013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자체 평가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3440238"/>
            <a:ext cx="1124417" cy="12114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3" y="4170830"/>
            <a:ext cx="1124417" cy="121144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4" y="1397242"/>
            <a:ext cx="1124417" cy="12114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2" y="2127834"/>
            <a:ext cx="1124417" cy="121144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57510" y="4366823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03244" y="3636231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7508" y="2323827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3244" y="1593236"/>
            <a:ext cx="2798604" cy="81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8" name="肘形连接符 7"/>
          <p:cNvCxnSpPr/>
          <p:nvPr/>
        </p:nvCxnSpPr>
        <p:spPr>
          <a:xfrm>
            <a:off x="3833547" y="459231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3833547" y="254245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026454" y="384631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7026454" y="180806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23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26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27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30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5254056"/>
            <a:ext cx="1124417" cy="1211443"/>
          </a:xfrm>
          <a:prstGeom prst="rect">
            <a:avLst/>
          </a:prstGeom>
        </p:spPr>
      </p:pic>
      <p:sp>
        <p:nvSpPr>
          <p:cNvPr id="31" name="文本框 43"/>
          <p:cNvSpPr txBox="1"/>
          <p:nvPr/>
        </p:nvSpPr>
        <p:spPr>
          <a:xfrm>
            <a:off x="7903244" y="5450049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32" name="肘形连接符 47"/>
          <p:cNvCxnSpPr/>
          <p:nvPr/>
        </p:nvCxnSpPr>
        <p:spPr>
          <a:xfrm flipV="1">
            <a:off x="7026454" y="566013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37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31506" y="2767280"/>
            <a:ext cx="3328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Noto Sans KR Black" pitchFamily="34" charset="-127"/>
                <a:ea typeface="Noto Sans KR Black" pitchFamily="34" charset="-127"/>
              </a:rPr>
              <a:t>Q &amp; A</a:t>
            </a:r>
            <a:endParaRPr lang="ko-KR" altLang="en-US" sz="8000" dirty="0">
              <a:solidFill>
                <a:schemeClr val="bg1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522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9" y="1512801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5" y="2433456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4" y="1986808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00" y="915288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126712" y="2955108"/>
            <a:ext cx="5239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5000" b="0" dirty="0" smtClean="0">
                <a:latin typeface="Noto Sans KR Black" pitchFamily="34" charset="-127"/>
                <a:ea typeface="Noto Sans KR Black" pitchFamily="34" charset="-127"/>
              </a:rPr>
              <a:t>Goodbye, Seoul</a:t>
            </a:r>
            <a:endParaRPr lang="zh-CN" altLang="en-US" sz="5000" b="0" dirty="0">
              <a:latin typeface="Noto Sans KR Black" pitchFamily="34" charset="-127"/>
              <a:ea typeface="Noto Sans KR Black" pitchFamily="34" charset="-127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488" y="3285849"/>
            <a:ext cx="653586" cy="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2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프로젝트 개요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팀 소개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97929"/>
            <a:chOff x="8316227" y="2774393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개요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2" name="组合 2"/>
          <p:cNvGrpSpPr/>
          <p:nvPr/>
        </p:nvGrpSpPr>
        <p:grpSpPr>
          <a:xfrm>
            <a:off x="6643268" y="4464087"/>
            <a:ext cx="1699328" cy="397929"/>
            <a:chOff x="6405143" y="2774393"/>
            <a:chExt cx="1699328" cy="397929"/>
          </a:xfrm>
        </p:grpSpPr>
        <p:sp>
          <p:nvSpPr>
            <p:cNvPr id="23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4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5" name="组合 4"/>
          <p:cNvGrpSpPr/>
          <p:nvPr/>
        </p:nvGrpSpPr>
        <p:grpSpPr>
          <a:xfrm>
            <a:off x="8342596" y="4464087"/>
            <a:ext cx="1699328" cy="397929"/>
            <a:chOff x="8316227" y="2774393"/>
            <a:chExt cx="1699328" cy="397929"/>
          </a:xfrm>
        </p:grpSpPr>
        <p:sp>
          <p:nvSpPr>
            <p:cNvPr id="26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7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기획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4" name="组合 2"/>
          <p:cNvGrpSpPr/>
          <p:nvPr/>
        </p:nvGrpSpPr>
        <p:grpSpPr>
          <a:xfrm>
            <a:off x="6643268" y="4847173"/>
            <a:ext cx="1699328" cy="397929"/>
            <a:chOff x="6405143" y="2774393"/>
            <a:chExt cx="1699328" cy="397929"/>
          </a:xfrm>
        </p:grpSpPr>
        <p:sp>
          <p:nvSpPr>
            <p:cNvPr id="35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6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7" name="组合 4"/>
          <p:cNvGrpSpPr/>
          <p:nvPr/>
        </p:nvGrpSpPr>
        <p:grpSpPr>
          <a:xfrm>
            <a:off x="8342596" y="4847173"/>
            <a:ext cx="1699328" cy="397929"/>
            <a:chOff x="8316227" y="2774393"/>
            <a:chExt cx="1699328" cy="397929"/>
          </a:xfrm>
        </p:grpSpPr>
        <p:sp>
          <p:nvSpPr>
            <p:cNvPr id="38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9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구조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29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1" r="284" b="2270"/>
          <a:stretch>
            <a:fillRect/>
          </a:stretch>
        </p:blipFill>
        <p:spPr>
          <a:xfrm>
            <a:off x="540310" y="3235336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61" name="文本框 60"/>
          <p:cNvSpPr txBox="1"/>
          <p:nvPr/>
        </p:nvSpPr>
        <p:spPr>
          <a:xfrm>
            <a:off x="2048629" y="1648411"/>
            <a:ext cx="3558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Ticket 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데이터 전처리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Ticket Main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AI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발표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608744" y="1136281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66084" y="497864"/>
            <a:ext cx="3859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팀 소개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2077" y="5158105"/>
            <a:ext cx="2237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팀</a:t>
            </a:r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장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Web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Location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Hotspot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65287" y="4720844"/>
            <a:ext cx="1930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4292" y="5228675"/>
            <a:ext cx="297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Project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Ticket 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예약</a:t>
            </a: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Community 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37673" y="4647526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13272" b="1468"/>
          <a:stretch>
            <a:fillRect/>
          </a:stretch>
        </p:blipFill>
        <p:spPr>
          <a:xfrm>
            <a:off x="2962677" y="3235336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127"/>
          <a:stretch>
            <a:fillRect/>
          </a:stretch>
        </p:blipFill>
        <p:spPr>
          <a:xfrm>
            <a:off x="5391606" y="3235335"/>
            <a:ext cx="1380930" cy="1379569"/>
          </a:xfrm>
          <a:custGeom>
            <a:avLst/>
            <a:gdLst>
              <a:gd name="connsiteX0" fmla="*/ 676964 w 1380930"/>
              <a:gd name="connsiteY0" fmla="*/ 0 h 1379569"/>
              <a:gd name="connsiteX1" fmla="*/ 703966 w 1380930"/>
              <a:gd name="connsiteY1" fmla="*/ 0 h 1379569"/>
              <a:gd name="connsiteX2" fmla="*/ 829618 w 1380930"/>
              <a:gd name="connsiteY2" fmla="*/ 12667 h 1379569"/>
              <a:gd name="connsiteX3" fmla="*/ 1380930 w 1380930"/>
              <a:gd name="connsiteY3" fmla="*/ 689104 h 1379569"/>
              <a:gd name="connsiteX4" fmla="*/ 690465 w 1380930"/>
              <a:gd name="connsiteY4" fmla="*/ 1379569 h 1379569"/>
              <a:gd name="connsiteX5" fmla="*/ 0 w 1380930"/>
              <a:gd name="connsiteY5" fmla="*/ 689104 h 1379569"/>
              <a:gd name="connsiteX6" fmla="*/ 551312 w 1380930"/>
              <a:gd name="connsiteY6" fmla="*/ 12667 h 13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930" h="1379569">
                <a:moveTo>
                  <a:pt x="676964" y="0"/>
                </a:moveTo>
                <a:lnTo>
                  <a:pt x="703966" y="0"/>
                </a:lnTo>
                <a:lnTo>
                  <a:pt x="829618" y="12667"/>
                </a:lnTo>
                <a:cubicBezTo>
                  <a:pt x="1144251" y="77050"/>
                  <a:pt x="1380930" y="355438"/>
                  <a:pt x="1380930" y="689104"/>
                </a:cubicBezTo>
                <a:cubicBezTo>
                  <a:pt x="1380930" y="1070437"/>
                  <a:pt x="1071798" y="1379569"/>
                  <a:pt x="690465" y="1379569"/>
                </a:cubicBezTo>
                <a:cubicBezTo>
                  <a:pt x="309132" y="1379569"/>
                  <a:pt x="0" y="1070437"/>
                  <a:pt x="0" y="689104"/>
                </a:cubicBezTo>
                <a:cubicBezTo>
                  <a:pt x="0" y="355438"/>
                  <a:pt x="236679" y="77050"/>
                  <a:pt x="551312" y="12667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9" name="文本框 63"/>
          <p:cNvSpPr txBox="1"/>
          <p:nvPr/>
        </p:nvSpPr>
        <p:spPr>
          <a:xfrm>
            <a:off x="9581231" y="5228674"/>
            <a:ext cx="2368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회원가입</a:t>
            </a:r>
            <a:r>
              <a:rPr lang="en-US" altLang="ko-KR" sz="18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추출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AI DB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제작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20" name="文本框 64"/>
          <p:cNvSpPr txBox="1"/>
          <p:nvPr/>
        </p:nvSpPr>
        <p:spPr>
          <a:xfrm>
            <a:off x="9721415" y="4647526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1" name="图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127"/>
          <a:stretch>
            <a:fillRect/>
          </a:stretch>
        </p:blipFill>
        <p:spPr>
          <a:xfrm>
            <a:off x="10075264" y="3310368"/>
            <a:ext cx="1380930" cy="1379569"/>
          </a:xfrm>
          <a:custGeom>
            <a:avLst/>
            <a:gdLst>
              <a:gd name="connsiteX0" fmla="*/ 676964 w 1380930"/>
              <a:gd name="connsiteY0" fmla="*/ 0 h 1379569"/>
              <a:gd name="connsiteX1" fmla="*/ 703966 w 1380930"/>
              <a:gd name="connsiteY1" fmla="*/ 0 h 1379569"/>
              <a:gd name="connsiteX2" fmla="*/ 829618 w 1380930"/>
              <a:gd name="connsiteY2" fmla="*/ 12667 h 1379569"/>
              <a:gd name="connsiteX3" fmla="*/ 1380930 w 1380930"/>
              <a:gd name="connsiteY3" fmla="*/ 689104 h 1379569"/>
              <a:gd name="connsiteX4" fmla="*/ 690465 w 1380930"/>
              <a:gd name="connsiteY4" fmla="*/ 1379569 h 1379569"/>
              <a:gd name="connsiteX5" fmla="*/ 0 w 1380930"/>
              <a:gd name="connsiteY5" fmla="*/ 689104 h 1379569"/>
              <a:gd name="connsiteX6" fmla="*/ 551312 w 1380930"/>
              <a:gd name="connsiteY6" fmla="*/ 12667 h 13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930" h="1379569">
                <a:moveTo>
                  <a:pt x="676964" y="0"/>
                </a:moveTo>
                <a:lnTo>
                  <a:pt x="703966" y="0"/>
                </a:lnTo>
                <a:lnTo>
                  <a:pt x="829618" y="12667"/>
                </a:lnTo>
                <a:cubicBezTo>
                  <a:pt x="1144251" y="77050"/>
                  <a:pt x="1380930" y="355438"/>
                  <a:pt x="1380930" y="689104"/>
                </a:cubicBezTo>
                <a:cubicBezTo>
                  <a:pt x="1380930" y="1070437"/>
                  <a:pt x="1071798" y="1379569"/>
                  <a:pt x="690465" y="1379569"/>
                </a:cubicBezTo>
                <a:cubicBezTo>
                  <a:pt x="309132" y="1379569"/>
                  <a:pt x="0" y="1070437"/>
                  <a:pt x="0" y="689104"/>
                </a:cubicBezTo>
                <a:cubicBezTo>
                  <a:pt x="0" y="355438"/>
                  <a:pt x="236679" y="77050"/>
                  <a:pt x="551312" y="12667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25" name="文本框 60"/>
          <p:cNvSpPr txBox="1"/>
          <p:nvPr/>
        </p:nvSpPr>
        <p:spPr>
          <a:xfrm>
            <a:off x="7254704" y="1715407"/>
            <a:ext cx="351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 smtClean="0">
                <a:latin typeface="Noto Sans KR Medium" pitchFamily="34" charset="-127"/>
                <a:ea typeface="Noto Sans KR Medium" pitchFamily="34" charset="-127"/>
              </a:rPr>
              <a:t>Project</a:t>
            </a:r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데이터 전처리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Planner 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AI Modeling</a:t>
            </a:r>
            <a:endParaRPr lang="ko-KR" altLang="en-US" sz="18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文本框 61"/>
          <p:cNvSpPr txBox="1"/>
          <p:nvPr/>
        </p:nvSpPr>
        <p:spPr>
          <a:xfrm>
            <a:off x="7506364" y="1207576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7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13272" b="1468"/>
          <a:stretch>
            <a:fillRect/>
          </a:stretch>
        </p:blipFill>
        <p:spPr>
          <a:xfrm>
            <a:off x="7860297" y="3339914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grpSp>
        <p:nvGrpSpPr>
          <p:cNvPr id="22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23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24" name="直接连接符 8"/>
            <p:cNvCxnSpPr>
              <a:endCxn id="23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30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31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15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6084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프로젝트 주제 선정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0101" y="5857360"/>
            <a:ext cx="395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코로나 </a:t>
            </a: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19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완화로 </a:t>
            </a:r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인한</a:t>
            </a:r>
            <a:endParaRPr lang="en-US" altLang="ko-KR" sz="180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/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외국인 관광객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증가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5600259"/>
            <a:ext cx="448434" cy="48344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4310731"/>
            <a:ext cx="448434" cy="48344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4953619"/>
            <a:ext cx="448434" cy="48344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3021202"/>
            <a:ext cx="448434" cy="48344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3664090"/>
            <a:ext cx="448434" cy="48344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1733549"/>
            <a:ext cx="448434" cy="48344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2376437"/>
            <a:ext cx="448434" cy="483441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1590193"/>
            <a:ext cx="3952874" cy="392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2" y="1590193"/>
            <a:ext cx="3952874" cy="391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文本框 22"/>
          <p:cNvSpPr txBox="1"/>
          <p:nvPr/>
        </p:nvSpPr>
        <p:spPr>
          <a:xfrm>
            <a:off x="7562852" y="5857360"/>
            <a:ext cx="360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정부의 방한 외국인들을 위한</a:t>
            </a:r>
            <a:endParaRPr lang="en-US" altLang="ko-KR" sz="180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/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자원 대폭 증가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49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50" name="直接连接符 8"/>
            <p:cNvCxnSpPr>
              <a:endCxn id="49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52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53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33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24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25" name="直接连接符 8"/>
            <p:cNvCxnSpPr>
              <a:endCxn id="24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27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34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28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프로젝트 개요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54" name="Picture 2" descr="C:\Users\BIT\Downloads\trave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55" y="2052244"/>
            <a:ext cx="2753511" cy="275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2617458" y="5401560"/>
            <a:ext cx="70103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외국인 방문객을 위한 </a:t>
            </a:r>
            <a:r>
              <a:rPr lang="ko-KR" altLang="en-US" sz="1500" dirty="0" err="1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플래너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웹사이트</a:t>
            </a: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471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프로젝트 기획 과정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68796" y="2594593"/>
            <a:ext cx="1777508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사전 조사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사이트 벤치마킹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46304" y="3409362"/>
            <a:ext cx="177750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기획 회의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31926" y="2710197"/>
            <a:ext cx="177750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기획 구체화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16838" y="2124331"/>
            <a:ext cx="2578927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서울 여행 </a:t>
            </a:r>
            <a:r>
              <a:rPr lang="ko-KR" altLang="en-US" sz="1500" b="0" dirty="0" err="1" smtClean="0">
                <a:latin typeface="Noto Sans KR Medium" pitchFamily="34" charset="-127"/>
                <a:ea typeface="Noto Sans KR Medium" pitchFamily="34" charset="-127"/>
              </a:rPr>
              <a:t>플래너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웹 사이트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9706649" y="2526379"/>
            <a:ext cx="991303" cy="879699"/>
          </a:xfrm>
          <a:prstGeom prst="rect">
            <a:avLst/>
          </a:prstGeom>
        </p:spPr>
      </p:pic>
      <p:sp>
        <p:nvSpPr>
          <p:cNvPr id="55" name="任意多边形 54"/>
          <p:cNvSpPr/>
          <p:nvPr/>
        </p:nvSpPr>
        <p:spPr>
          <a:xfrm>
            <a:off x="-9329" y="3209731"/>
            <a:ext cx="9787812" cy="1677968"/>
          </a:xfrm>
          <a:custGeom>
            <a:avLst/>
            <a:gdLst>
              <a:gd name="connsiteX0" fmla="*/ 0 w 9951057"/>
              <a:gd name="connsiteY0" fmla="*/ 1186542 h 1739735"/>
              <a:gd name="connsiteX1" fmla="*/ 2575249 w 9951057"/>
              <a:gd name="connsiteY1" fmla="*/ 1429138 h 1739735"/>
              <a:gd name="connsiteX2" fmla="*/ 4460032 w 9951057"/>
              <a:gd name="connsiteY2" fmla="*/ 1737048 h 1739735"/>
              <a:gd name="connsiteX3" fmla="*/ 6354147 w 9951057"/>
              <a:gd name="connsiteY3" fmla="*/ 1242526 h 1739735"/>
              <a:gd name="connsiteX4" fmla="*/ 8229600 w 9951057"/>
              <a:gd name="connsiteY4" fmla="*/ 729342 h 1739735"/>
              <a:gd name="connsiteX5" fmla="*/ 9797143 w 9951057"/>
              <a:gd name="connsiteY5" fmla="*/ 66869 h 1739735"/>
              <a:gd name="connsiteX6" fmla="*/ 9806473 w 9951057"/>
              <a:gd name="connsiteY6" fmla="*/ 57538 h 1739735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26155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797143"/>
              <a:gd name="connsiteY0" fmla="*/ 1119673 h 1671327"/>
              <a:gd name="connsiteX1" fmla="*/ 2565919 w 9797143"/>
              <a:gd name="connsiteY1" fmla="*/ 1306286 h 1671327"/>
              <a:gd name="connsiteX2" fmla="*/ 4460032 w 9797143"/>
              <a:gd name="connsiteY2" fmla="*/ 1670179 h 1671327"/>
              <a:gd name="connsiteX3" fmla="*/ 6326155 w 9797143"/>
              <a:gd name="connsiteY3" fmla="*/ 1175657 h 1671327"/>
              <a:gd name="connsiteX4" fmla="*/ 8229600 w 9797143"/>
              <a:gd name="connsiteY4" fmla="*/ 662473 h 1671327"/>
              <a:gd name="connsiteX5" fmla="*/ 9797143 w 9797143"/>
              <a:gd name="connsiteY5" fmla="*/ 0 h 1671327"/>
              <a:gd name="connsiteX0" fmla="*/ 0 w 9787812"/>
              <a:gd name="connsiteY0" fmla="*/ 774440 h 1671583"/>
              <a:gd name="connsiteX1" fmla="*/ 2556588 w 9787812"/>
              <a:gd name="connsiteY1" fmla="*/ 1306286 h 1671583"/>
              <a:gd name="connsiteX2" fmla="*/ 4450701 w 9787812"/>
              <a:gd name="connsiteY2" fmla="*/ 1670179 h 1671583"/>
              <a:gd name="connsiteX3" fmla="*/ 6316824 w 9787812"/>
              <a:gd name="connsiteY3" fmla="*/ 1175657 h 1671583"/>
              <a:gd name="connsiteX4" fmla="*/ 8220269 w 9787812"/>
              <a:gd name="connsiteY4" fmla="*/ 662473 h 1671583"/>
              <a:gd name="connsiteX5" fmla="*/ 9787812 w 9787812"/>
              <a:gd name="connsiteY5" fmla="*/ 0 h 1671583"/>
              <a:gd name="connsiteX0" fmla="*/ 0 w 9787812"/>
              <a:gd name="connsiteY0" fmla="*/ 774440 h 1671488"/>
              <a:gd name="connsiteX1" fmla="*/ 2556588 w 9787812"/>
              <a:gd name="connsiteY1" fmla="*/ 1306286 h 1671488"/>
              <a:gd name="connsiteX2" fmla="*/ 4450701 w 9787812"/>
              <a:gd name="connsiteY2" fmla="*/ 1670179 h 1671488"/>
              <a:gd name="connsiteX3" fmla="*/ 6316824 w 9787812"/>
              <a:gd name="connsiteY3" fmla="*/ 1175657 h 1671488"/>
              <a:gd name="connsiteX4" fmla="*/ 8220269 w 9787812"/>
              <a:gd name="connsiteY4" fmla="*/ 662473 h 1671488"/>
              <a:gd name="connsiteX5" fmla="*/ 9787812 w 9787812"/>
              <a:gd name="connsiteY5" fmla="*/ 0 h 167148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7812" h="1677968">
                <a:moveTo>
                  <a:pt x="0" y="774440"/>
                </a:moveTo>
                <a:cubicBezTo>
                  <a:pt x="915955" y="849862"/>
                  <a:pt x="2318658" y="1175657"/>
                  <a:pt x="2556588" y="1306286"/>
                </a:cubicBezTo>
                <a:cubicBezTo>
                  <a:pt x="2794518" y="1436915"/>
                  <a:pt x="3404117" y="1729273"/>
                  <a:pt x="4450701" y="1670179"/>
                </a:cubicBezTo>
                <a:cubicBezTo>
                  <a:pt x="5497285" y="1611085"/>
                  <a:pt x="6060569" y="1259398"/>
                  <a:pt x="6316824" y="1175657"/>
                </a:cubicBezTo>
                <a:cubicBezTo>
                  <a:pt x="6473907" y="1124324"/>
                  <a:pt x="7875036" y="699795"/>
                  <a:pt x="8220269" y="662473"/>
                </a:cubicBezTo>
                <a:cubicBezTo>
                  <a:pt x="8565502" y="625151"/>
                  <a:pt x="9291734" y="447869"/>
                  <a:pt x="9787812" y="0"/>
                </a:cubicBezTo>
              </a:path>
            </a:pathLst>
          </a:cu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821025" y="3594976"/>
            <a:ext cx="770554" cy="500504"/>
            <a:chOff x="3334470" y="1893904"/>
            <a:chExt cx="770554" cy="50050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04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35403" y="4112072"/>
            <a:ext cx="770554" cy="500504"/>
            <a:chOff x="2631850" y="3116078"/>
            <a:chExt cx="770554" cy="50050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03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49781" y="4613749"/>
            <a:ext cx="770554" cy="500504"/>
            <a:chOff x="2631850" y="3116078"/>
            <a:chExt cx="770554" cy="50050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02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64159" y="4268755"/>
            <a:ext cx="770554" cy="500504"/>
            <a:chOff x="2631850" y="3116078"/>
            <a:chExt cx="770554" cy="50050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01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10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525221" y="1932592"/>
            <a:ext cx="770554" cy="500504"/>
            <a:chOff x="3334470" y="1893904"/>
            <a:chExt cx="770554" cy="50050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01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22093" y="3388538"/>
            <a:ext cx="770554" cy="498434"/>
            <a:chOff x="2715243" y="2983942"/>
            <a:chExt cx="770554" cy="49843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43" y="2983942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793812" y="2988769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02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98757" y="4872657"/>
            <a:ext cx="770554" cy="500504"/>
            <a:chOff x="2631850" y="3116078"/>
            <a:chExt cx="770554" cy="50050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03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80267" y="4874727"/>
            <a:ext cx="770554" cy="500504"/>
            <a:chOff x="2631850" y="3116078"/>
            <a:chExt cx="770554" cy="50050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04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60216" y="3372630"/>
            <a:ext cx="770554" cy="500504"/>
            <a:chOff x="2631850" y="3116078"/>
            <a:chExt cx="770554" cy="5005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05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80267" y="1881727"/>
            <a:ext cx="770554" cy="500504"/>
            <a:chOff x="2631850" y="3116078"/>
            <a:chExt cx="770554" cy="50050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本框 27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06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벤치마킹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4288" y="2102572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Visit Seoul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0135" y="3554597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Klook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1855" y="4936649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EarthTory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66779" y="4934579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LonelyPlanet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1515" y="3448722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TripAdvisor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66779" y="2008684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MyrealTrip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95775" y="1932592"/>
            <a:ext cx="3600450" cy="35718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95775" y="1932592"/>
            <a:ext cx="3600450" cy="35718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66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>
                <a:latin typeface="Noto Sans KR Medium" pitchFamily="34" charset="-127"/>
                <a:ea typeface="Noto Sans KR Medium" pitchFamily="34" charset="-127"/>
              </a:rPr>
              <a:t>프로젝트 기획 과정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12574" y="2043404"/>
            <a:ext cx="5664071" cy="1180322"/>
            <a:chOff x="2612574" y="2043404"/>
            <a:chExt cx="5664071" cy="1180322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2454" y="2302876"/>
              <a:ext cx="734191" cy="651534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612574" y="2043404"/>
              <a:ext cx="4602549" cy="1180322"/>
              <a:chOff x="0" y="2248678"/>
              <a:chExt cx="4602549" cy="1180322"/>
            </a:xfrm>
            <a:solidFill>
              <a:schemeClr val="bg1"/>
            </a:solidFill>
          </p:grpSpPr>
          <p:sp>
            <p:nvSpPr>
              <p:cNvPr id="2" name="矩形 1"/>
              <p:cNvSpPr/>
              <p:nvPr/>
            </p:nvSpPr>
            <p:spPr>
              <a:xfrm>
                <a:off x="0" y="2248678"/>
                <a:ext cx="3947887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3685057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48" name="直接连接符 47"/>
            <p:cNvCxnSpPr>
              <a:stCxn id="11" idx="0"/>
            </p:cNvCxnSpPr>
            <p:nvPr/>
          </p:nvCxnSpPr>
          <p:spPr>
            <a:xfrm flipV="1">
              <a:off x="7215123" y="262864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893295" y="2429678"/>
              <a:ext cx="366716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외국인들을 위한 다국어 번역 서비스 </a:t>
              </a:r>
              <a:endParaRPr lang="zh-CN" altLang="en-US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12574" y="3336628"/>
            <a:ext cx="6319120" cy="1180322"/>
            <a:chOff x="2612574" y="3336628"/>
            <a:chExt cx="6319120" cy="118032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503" y="3601022"/>
              <a:ext cx="734191" cy="65153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2612574" y="3336628"/>
              <a:ext cx="5257211" cy="1180322"/>
              <a:chOff x="0" y="2248678"/>
              <a:chExt cx="5257211" cy="1180322"/>
            </a:xfrm>
            <a:solidFill>
              <a:schemeClr val="bg1"/>
            </a:solidFill>
          </p:grpSpPr>
          <p:sp>
            <p:nvSpPr>
              <p:cNvPr id="35" name="矩形 34"/>
              <p:cNvSpPr/>
              <p:nvPr/>
            </p:nvSpPr>
            <p:spPr>
              <a:xfrm>
                <a:off x="0" y="2248678"/>
                <a:ext cx="4602549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4339719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7870172" y="3919277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893296" y="3727824"/>
              <a:ext cx="4321827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여행계획 을 짜기 위한 </a:t>
              </a:r>
              <a:r>
                <a:rPr lang="ko-KR" altLang="en-US" sz="1800" b="0" dirty="0" err="1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플래너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 생성 서비스</a:t>
              </a:r>
              <a:endParaRPr lang="zh-CN" altLang="en-US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12574" y="4610634"/>
            <a:ext cx="6974469" cy="1180322"/>
            <a:chOff x="2612574" y="4610634"/>
            <a:chExt cx="6974469" cy="118032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852" y="4875028"/>
              <a:ext cx="734191" cy="651534"/>
            </a:xfrm>
            <a:prstGeom prst="rect">
              <a:avLst/>
            </a:prstGeom>
          </p:spPr>
        </p:pic>
        <p:grpSp>
          <p:nvGrpSpPr>
            <p:cNvPr id="42" name="组合 41"/>
            <p:cNvGrpSpPr/>
            <p:nvPr/>
          </p:nvGrpSpPr>
          <p:grpSpPr>
            <a:xfrm>
              <a:off x="2612574" y="4610634"/>
              <a:ext cx="5912260" cy="1180322"/>
              <a:chOff x="0" y="2248678"/>
              <a:chExt cx="5912260" cy="1180322"/>
            </a:xfrm>
            <a:solidFill>
              <a:schemeClr val="bg1"/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0" y="2248678"/>
                <a:ext cx="5257211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5400000">
                <a:off x="4994768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8524834" y="519587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893594" y="4981504"/>
              <a:ext cx="4976578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AI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를 활용한 이미지 검색 서비스</a:t>
              </a:r>
              <a:endParaRPr lang="zh-CN" altLang="en-US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69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324</Words>
  <Application>Microsoft Office PowerPoint</Application>
  <PresentationFormat>사용자 지정</PresentationFormat>
  <Paragraphs>175</Paragraphs>
  <Slides>24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BIT</cp:lastModifiedBy>
  <cp:revision>93</cp:revision>
  <dcterms:created xsi:type="dcterms:W3CDTF">2017-02-16T07:53:47Z</dcterms:created>
  <dcterms:modified xsi:type="dcterms:W3CDTF">2023-04-05T07:56:09Z</dcterms:modified>
</cp:coreProperties>
</file>