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E008-98D8-4CBB-B56A-99696DA1690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4AF6-D075-48A5-A516-76FE6116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6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D4AF6-D075-48A5-A516-76FE6116B4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255F-1C62-4040-811F-3009221AC0D8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hj.tistory.com/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55528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통합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(Integration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보통은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토픽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(Topic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/>
              <a:t>기능 추가나 버그 수정과 같은 단위 작업을 위한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pic>
        <p:nvPicPr>
          <p:cNvPr id="8194" name="Picture 2" descr="토픽 브랜치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802096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Checkout</a:t>
            </a:r>
            <a:br>
              <a:rPr lang="en-US" altLang="ko-KR" dirty="0" smtClean="0"/>
            </a:br>
            <a:r>
              <a:rPr lang="ko-KR" altLang="en-US" sz="2000" dirty="0" smtClean="0"/>
              <a:t>현재 선택된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아닌 새로운 </a:t>
            </a:r>
            <a:r>
              <a:rPr lang="ko-KR" altLang="en-US" sz="2000" dirty="0" err="1" smtClean="0"/>
              <a:t>브랜치에서</a:t>
            </a:r>
            <a:r>
              <a:rPr lang="ko-KR" altLang="en-US" sz="2000" dirty="0" smtClean="0"/>
              <a:t> 작업하고 싶을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checkout</a:t>
            </a:r>
            <a:r>
              <a:rPr lang="ko-KR" altLang="en-US" sz="2000" dirty="0" smtClean="0"/>
              <a:t>을 실행하여 원하는 </a:t>
            </a:r>
            <a:r>
              <a:rPr lang="ko-KR" altLang="en-US" sz="2000" dirty="0" err="1" smtClean="0"/>
              <a:t>브랜치로</a:t>
            </a:r>
            <a:r>
              <a:rPr lang="ko-KR" altLang="en-US" sz="2000" dirty="0" smtClean="0"/>
              <a:t> 전환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09600" y="162880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0" dirty="0" smtClean="0"/>
              <a:t>Stash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7200" dirty="0" err="1"/>
              <a:t>커밋하지</a:t>
            </a:r>
            <a:r>
              <a:rPr lang="ko-KR" altLang="en-US" sz="7200" dirty="0"/>
              <a:t> 않은 변경 </a:t>
            </a:r>
            <a:r>
              <a:rPr lang="ko-KR" altLang="en-US" sz="7200" dirty="0" smtClean="0"/>
              <a:t>내용이나</a:t>
            </a:r>
            <a:r>
              <a:rPr lang="en-US" altLang="ko-KR" sz="7200" dirty="0"/>
              <a:t> </a:t>
            </a:r>
            <a:r>
              <a:rPr lang="ko-KR" altLang="en-US" sz="7200" dirty="0" smtClean="0"/>
              <a:t>새롭게 </a:t>
            </a:r>
            <a:r>
              <a:rPr lang="ko-KR" altLang="en-US" sz="7200" dirty="0"/>
              <a:t>추가한 </a:t>
            </a:r>
            <a:r>
              <a:rPr lang="ko-KR" altLang="en-US" sz="7200" dirty="0" smtClean="0"/>
              <a:t>파일이</a:t>
            </a:r>
            <a:endParaRPr lang="en-US" altLang="ko-KR" sz="7200" dirty="0" smtClean="0"/>
          </a:p>
          <a:p>
            <a:pPr algn="l"/>
            <a:r>
              <a:rPr lang="ko-KR" altLang="en-US" sz="7200" dirty="0" smtClean="0"/>
              <a:t>인덱스와 </a:t>
            </a:r>
            <a:r>
              <a:rPr lang="ko-KR" altLang="en-US" sz="7200" dirty="0"/>
              <a:t>작업 </a:t>
            </a:r>
            <a:r>
              <a:rPr lang="ko-KR" altLang="en-US" sz="7200" dirty="0" err="1"/>
              <a:t>트리에</a:t>
            </a:r>
            <a:r>
              <a:rPr lang="ko-KR" altLang="en-US" sz="7200" dirty="0"/>
              <a:t> 남아 있는 채로 다른 </a:t>
            </a:r>
            <a:r>
              <a:rPr lang="ko-KR" altLang="en-US" sz="7200" dirty="0" err="1"/>
              <a:t>브랜치로</a:t>
            </a:r>
            <a:r>
              <a:rPr lang="ko-KR" altLang="en-US" sz="7200" dirty="0"/>
              <a:t> 전환</a:t>
            </a:r>
            <a:r>
              <a:rPr lang="en-US" altLang="ko-KR" sz="7200" dirty="0"/>
              <a:t>(checkout)</a:t>
            </a:r>
            <a:r>
              <a:rPr lang="ko-KR" altLang="en-US" sz="7200" dirty="0"/>
              <a:t>하면</a:t>
            </a:r>
            <a:r>
              <a:rPr lang="en-US" altLang="ko-KR" sz="7200" dirty="0" smtClean="0"/>
              <a:t>,</a:t>
            </a:r>
          </a:p>
          <a:p>
            <a:pPr algn="l"/>
            <a:r>
              <a:rPr lang="ko-KR" altLang="en-US" sz="7200" dirty="0" smtClean="0"/>
              <a:t>그 </a:t>
            </a:r>
            <a:r>
              <a:rPr lang="ko-KR" altLang="en-US" sz="7200" dirty="0"/>
              <a:t>변경 내용은 기존 </a:t>
            </a:r>
            <a:r>
              <a:rPr lang="ko-KR" altLang="en-US" sz="7200" dirty="0" err="1"/>
              <a:t>브랜치가</a:t>
            </a:r>
            <a:r>
              <a:rPr lang="ko-KR" altLang="en-US" sz="7200" dirty="0"/>
              <a:t> 아닌 전환된 </a:t>
            </a:r>
            <a:r>
              <a:rPr lang="ko-KR" altLang="en-US" sz="7200" dirty="0" err="1"/>
              <a:t>브랜치에서</a:t>
            </a:r>
            <a:r>
              <a:rPr lang="ko-KR" altLang="en-US" sz="7200" dirty="0"/>
              <a:t> </a:t>
            </a:r>
            <a:r>
              <a:rPr lang="ko-KR" altLang="en-US" sz="7200" dirty="0" err="1"/>
              <a:t>커밋</a:t>
            </a:r>
            <a:endParaRPr lang="ko-KR" altLang="en-US" sz="7200" dirty="0"/>
          </a:p>
        </p:txBody>
      </p:sp>
      <p:pic>
        <p:nvPicPr>
          <p:cNvPr id="9218" name="Picture 2" descr="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53469"/>
            <a:ext cx="5757154" cy="37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Merge</a:t>
            </a:r>
            <a:br>
              <a:rPr lang="en-US" altLang="ko-KR" dirty="0" smtClean="0"/>
            </a:br>
            <a:r>
              <a:rPr lang="ko-KR" altLang="en-US" sz="2000" dirty="0" err="1" smtClean="0"/>
              <a:t>브랜치</a:t>
            </a:r>
            <a:r>
              <a:rPr lang="ko-KR" altLang="en-US" sz="2000" dirty="0" smtClean="0"/>
              <a:t> 통합하기 </a:t>
            </a:r>
            <a:r>
              <a:rPr lang="en-US" altLang="ko-KR" sz="2000" dirty="0" smtClean="0"/>
              <a:t>: </a:t>
            </a:r>
            <a:r>
              <a:rPr lang="ko-KR" altLang="en-US" sz="1700" dirty="0"/>
              <a:t>변경 내용의 이력이 모두 그대로 남아 있기 때문에 이력이 복잡해짐</a:t>
            </a:r>
          </a:p>
        </p:txBody>
      </p:sp>
      <p:pic>
        <p:nvPicPr>
          <p:cNvPr id="10242" name="Picture 2" descr="양쪽의 변경을 적용한 'merge commit(병합 커밋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29262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Rebase</a:t>
            </a:r>
            <a:br>
              <a:rPr lang="en-US" altLang="ko-KR" dirty="0" smtClean="0"/>
            </a:br>
            <a:r>
              <a:rPr lang="ko-KR" altLang="en-US" sz="2100" dirty="0" err="1" smtClean="0"/>
              <a:t>브랜치</a:t>
            </a:r>
            <a:r>
              <a:rPr lang="ko-KR" altLang="en-US" sz="2100" dirty="0" smtClean="0"/>
              <a:t> 통합하기 </a:t>
            </a:r>
            <a:r>
              <a:rPr lang="en-US" altLang="ko-KR" sz="2100" dirty="0" smtClean="0"/>
              <a:t>: </a:t>
            </a:r>
            <a:r>
              <a:rPr lang="ko-KR" altLang="en-US" sz="1600" dirty="0"/>
              <a:t>이력은 단순해지지만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원래의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이력이 변경됨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			</a:t>
            </a:r>
            <a:r>
              <a:rPr lang="ko-KR" altLang="en-US" sz="1600" dirty="0" smtClean="0"/>
              <a:t>정확한 </a:t>
            </a:r>
            <a:r>
              <a:rPr lang="ko-KR" altLang="en-US" sz="1600" dirty="0"/>
              <a:t>이력을 남겨야 할 필요가 있을 경우에는 사용하면 안됨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4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5" y="4293096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413" y="5643954"/>
            <a:ext cx="8319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토픽 </a:t>
            </a:r>
            <a:r>
              <a:rPr lang="ko-KR" altLang="en-US" dirty="0" err="1"/>
              <a:t>브랜치에</a:t>
            </a:r>
            <a:r>
              <a:rPr lang="ko-KR" altLang="en-US" dirty="0"/>
              <a:t>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최신 코드를 적용할 경우에는 </a:t>
            </a:r>
            <a:r>
              <a:rPr lang="en-US" altLang="ko-KR" dirty="0"/>
              <a:t>rebase 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통합 </a:t>
            </a:r>
            <a:r>
              <a:rPr lang="ko-KR" altLang="en-US" dirty="0" err="1"/>
              <a:t>브랜치에</a:t>
            </a:r>
            <a:r>
              <a:rPr lang="ko-KR" altLang="en-US" dirty="0"/>
              <a:t>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불러올 경우에는 우선 </a:t>
            </a:r>
            <a:r>
              <a:rPr lang="en-US" altLang="ko-KR" dirty="0"/>
              <a:t>rebase </a:t>
            </a:r>
            <a:r>
              <a:rPr lang="ko-KR" altLang="en-US" dirty="0"/>
              <a:t>를 한 후 </a:t>
            </a:r>
            <a:r>
              <a:rPr lang="en-US" altLang="ko-KR" dirty="0"/>
              <a:t>merge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기능을 추가하는 토픽 브랜치에서 작업을 실행하는 도중에, 버그 수정을 해야 하는 상황이 됐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3" y="188640"/>
            <a:ext cx="4396305" cy="12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새로 버그 수정용 토픽 브랜치를 만들어, 기능 추가와는 독립된 상태로 작업을 시작할 수 있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2" y="1556792"/>
            <a:ext cx="4396304" cy="1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원래의 통합 브랜치에 적용하여 보완된 버전을 만들어 낼 수 있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1" y="3284984"/>
            <a:ext cx="4396303" cy="1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통합 브랜치에 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" y="5085184"/>
            <a:ext cx="43888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구부러진 연결선 4"/>
          <p:cNvCxnSpPr>
            <a:stCxn id="11270" idx="3"/>
            <a:endCxn id="11272" idx="3"/>
          </p:cNvCxnSpPr>
          <p:nvPr/>
        </p:nvCxnSpPr>
        <p:spPr>
          <a:xfrm>
            <a:off x="4571654" y="4133327"/>
            <a:ext cx="5848" cy="1779949"/>
          </a:xfrm>
          <a:prstGeom prst="curvedConnector3">
            <a:avLst>
              <a:gd name="adj1" fmla="val 16147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266" idx="3"/>
            <a:endCxn id="11268" idx="3"/>
          </p:cNvCxnSpPr>
          <p:nvPr/>
        </p:nvCxnSpPr>
        <p:spPr>
          <a:xfrm flipH="1">
            <a:off x="4571656" y="810760"/>
            <a:ext cx="6952" cy="1575524"/>
          </a:xfrm>
          <a:prstGeom prst="curvedConnector3">
            <a:avLst>
              <a:gd name="adj1" fmla="val -15229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268" idx="3"/>
            <a:endCxn id="11270" idx="3"/>
          </p:cNvCxnSpPr>
          <p:nvPr/>
        </p:nvCxnSpPr>
        <p:spPr>
          <a:xfrm flipH="1">
            <a:off x="4571654" y="2386284"/>
            <a:ext cx="2" cy="1747043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9431" y="137212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1189" y="304580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49232" y="4869160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&amp; Rebase </a:t>
            </a:r>
            <a:r>
              <a:rPr lang="ko-KR" altLang="en-US" dirty="0" smtClean="0"/>
              <a:t>추가 설명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355976" y="2924944"/>
            <a:ext cx="0" cy="3933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6" y="1315219"/>
            <a:ext cx="36004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2058" y="1727666"/>
            <a:ext cx="34323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현재 상황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Main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Branch </a:t>
            </a:r>
            <a:r>
              <a:rPr lang="ko-KR" altLang="en-US" sz="1500" dirty="0" smtClean="0"/>
              <a:t>모두 변경 된 상황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/>
              <a:t>B5</a:t>
            </a:r>
            <a:r>
              <a:rPr lang="ko-KR" altLang="en-US" sz="1500" dirty="0"/>
              <a:t>와 </a:t>
            </a:r>
            <a:r>
              <a:rPr lang="en-US" altLang="ko-KR" sz="1500" dirty="0"/>
              <a:t>A4</a:t>
            </a:r>
            <a:r>
              <a:rPr lang="ko-KR" altLang="en-US" sz="1500" dirty="0"/>
              <a:t>가 충돌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29249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292494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2949007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36512" y="3284984"/>
            <a:ext cx="9180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71664"/>
            <a:ext cx="4296780" cy="120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7268"/>
            <a:ext cx="4626644" cy="117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2528" y="471585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에 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적용할 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45175" y="4715852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작업하던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 적용할 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1877" y="5122967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re-base =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를 옮긴다는 의미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36206" y="5877272"/>
            <a:ext cx="40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main</a:t>
            </a:r>
            <a:r>
              <a:rPr lang="ko-KR" altLang="en-US" dirty="0" smtClean="0"/>
              <a:t>에서 </a:t>
            </a:r>
            <a:r>
              <a:rPr lang="en-US" altLang="ko-KR" dirty="0"/>
              <a:t>rebase</a:t>
            </a:r>
            <a:r>
              <a:rPr lang="ko-KR" altLang="en-US" dirty="0"/>
              <a:t>를 하는 </a:t>
            </a:r>
            <a:r>
              <a:rPr lang="ko-KR" altLang="en-US" dirty="0" smtClean="0"/>
              <a:t>것은 조심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올린 내용 </a:t>
            </a:r>
            <a:r>
              <a:rPr lang="en-US" altLang="ko-KR" dirty="0" smtClean="0"/>
              <a:t>main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://devhj.tistory.com/10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46060"/>
            <a:ext cx="387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 </a:t>
            </a:r>
            <a:r>
              <a:rPr lang="ko-KR" altLang="en-US" dirty="0" smtClean="0"/>
              <a:t>후 팀원들에게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요청하기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562" y="1268760"/>
            <a:ext cx="874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 </a:t>
            </a:r>
            <a:r>
              <a:rPr lang="ko-KR" altLang="en-US" dirty="0" smtClean="0"/>
              <a:t>요청이 들어오면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staging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err="1" smtClean="0"/>
              <a:t>Unstaged</a:t>
            </a:r>
            <a:r>
              <a:rPr lang="en-US" altLang="ko-KR" dirty="0" smtClean="0"/>
              <a:t> Changes</a:t>
            </a:r>
            <a:r>
              <a:rPr lang="ko-KR" altLang="en-US" dirty="0" smtClean="0"/>
              <a:t>에 있는 파일 전부 </a:t>
            </a:r>
            <a:r>
              <a:rPr lang="en-US" altLang="ko-KR" dirty="0" smtClean="0"/>
              <a:t>Staged Changes</a:t>
            </a:r>
            <a:r>
              <a:rPr lang="ko-KR" altLang="en-US" dirty="0" smtClean="0"/>
              <a:t>로 옮긴 후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 작성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버튼 클릭 </a:t>
            </a:r>
            <a:r>
              <a:rPr lang="en-US" altLang="ko-KR" dirty="0" smtClean="0"/>
              <a:t>(Commit and Push </a:t>
            </a:r>
            <a:r>
              <a:rPr lang="ko-KR" altLang="en-US" dirty="0" smtClean="0"/>
              <a:t>버튼 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2" y="2665669"/>
            <a:ext cx="2574238" cy="41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094" y="2204864"/>
            <a:ext cx="5557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Repositories</a:t>
            </a:r>
            <a:r>
              <a:rPr lang="ko-KR" altLang="en-US" dirty="0" smtClean="0"/>
              <a:t>에서 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후 </a:t>
            </a:r>
            <a:r>
              <a:rPr lang="en-US" altLang="ko-KR" dirty="0"/>
              <a:t>P</a:t>
            </a:r>
            <a:r>
              <a:rPr lang="en-US" altLang="ko-KR" dirty="0" smtClean="0"/>
              <a:t>ull… </a:t>
            </a:r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91" y="2921660"/>
            <a:ext cx="3906078" cy="324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9832" y="428380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→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5896" y="6300028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변경 후 </a:t>
            </a:r>
            <a:r>
              <a:rPr lang="en-US" altLang="ko-KR" dirty="0" smtClean="0"/>
              <a:t>Finish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원격 저장소와 로컬 저장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4" y="2245005"/>
            <a:ext cx="7324363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2160" y="33265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저장소</a:t>
            </a:r>
            <a:r>
              <a:rPr lang="en-US" altLang="ko-KR" dirty="0" smtClean="0"/>
              <a:t>(Remote Repository) : </a:t>
            </a:r>
            <a:r>
              <a:rPr lang="ko-KR" altLang="en-US" dirty="0" err="1" smtClean="0"/>
              <a:t>깃허브</a:t>
            </a:r>
            <a:endParaRPr lang="ko-KR" altLang="en-US" dirty="0" smtClean="0"/>
          </a:p>
          <a:p>
            <a:r>
              <a:rPr lang="ko-KR" altLang="en-US" dirty="0" smtClean="0"/>
              <a:t>로컬 저장소</a:t>
            </a:r>
            <a:r>
              <a:rPr lang="en-US" altLang="ko-KR" dirty="0" smtClean="0"/>
              <a:t>(Local Repository) :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</a:p>
          <a:p>
            <a:endParaRPr lang="en-US" altLang="ko-KR" dirty="0"/>
          </a:p>
          <a:p>
            <a:r>
              <a:rPr lang="ko-KR" altLang="en-US" dirty="0" smtClean="0"/>
              <a:t>▷ 작업한 내용을 공유하고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로컬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원격 저장소</a:t>
            </a:r>
            <a:r>
              <a:rPr lang="en-US" altLang="ko-KR" dirty="0" smtClean="0"/>
              <a:t>(Push)</a:t>
            </a:r>
          </a:p>
          <a:p>
            <a:r>
              <a:rPr lang="ko-KR" altLang="en-US" dirty="0" smtClean="0"/>
              <a:t>▷ 다른 사람이 작업한 파일 가져오고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원격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로컬 저장소</a:t>
            </a:r>
            <a:r>
              <a:rPr lang="en-US" altLang="ko-KR" dirty="0" smtClean="0"/>
              <a:t>(Pull)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Commit</a:t>
            </a:r>
            <a:br>
              <a:rPr lang="en-US" altLang="ko-KR" dirty="0" smtClean="0"/>
            </a:br>
            <a:r>
              <a:rPr lang="ko-KR" altLang="en-US" sz="2000" dirty="0" smtClean="0"/>
              <a:t>파일 및 폴더의 추가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변경 사항을 저장소에 기록</a:t>
            </a:r>
            <a:endParaRPr lang="ko-KR" altLang="en-US" sz="2000" dirty="0"/>
          </a:p>
        </p:txBody>
      </p:sp>
      <p:pic>
        <p:nvPicPr>
          <p:cNvPr id="2050" name="Picture 2" descr="시간순으로 저장된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488"/>
            <a:ext cx="6984776" cy="21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133" y="4211796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 </a:t>
            </a:r>
            <a:r>
              <a:rPr lang="en-US" altLang="ko-KR" dirty="0" err="1" smtClean="0"/>
              <a:t>messeage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변경 사항의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60388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액자 15"/>
          <p:cNvSpPr/>
          <p:nvPr/>
        </p:nvSpPr>
        <p:spPr>
          <a:xfrm>
            <a:off x="1979712" y="4581128"/>
            <a:ext cx="2160240" cy="1728192"/>
          </a:xfrm>
          <a:prstGeom prst="fram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4" idx="3"/>
            <a:endCxn id="16" idx="3"/>
          </p:cNvCxnSpPr>
          <p:nvPr/>
        </p:nvCxnSpPr>
        <p:spPr>
          <a:xfrm flipH="1">
            <a:off x="4139952" y="4396462"/>
            <a:ext cx="468052" cy="1048762"/>
          </a:xfrm>
          <a:prstGeom prst="curvedConnector3">
            <a:avLst>
              <a:gd name="adj1" fmla="val -488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</a:t>
            </a:r>
            <a:br>
              <a:rPr lang="en-US" altLang="ko-KR" dirty="0" smtClean="0"/>
            </a:br>
            <a:r>
              <a:rPr lang="ko-KR" altLang="en-US" sz="2000" dirty="0" smtClean="0"/>
              <a:t>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에서 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저장</a:t>
            </a:r>
            <a:endParaRPr lang="ko-KR" altLang="en-US" sz="2000" dirty="0"/>
          </a:p>
        </p:txBody>
      </p:sp>
      <p:pic>
        <p:nvPicPr>
          <p:cNvPr id="3074" name="Picture 2" descr="P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29800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Clone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내용 전체를 로컬 저장소에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 복사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Pull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올려놓은 변경 내용을 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 적용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 저장소의 내용과 다른 내용을 로컬 저장소에 업데이트</a:t>
            </a:r>
            <a:endParaRPr lang="ko-KR" altLang="en-US" sz="2000" dirty="0"/>
          </a:p>
        </p:txBody>
      </p:sp>
      <p:pic>
        <p:nvPicPr>
          <p:cNvPr id="4098" name="Picture 2" descr="P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99" y="2564904"/>
            <a:ext cx="74469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Branch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100" dirty="0"/>
              <a:t> </a:t>
            </a:r>
            <a:r>
              <a:rPr lang="ko-KR" altLang="en-US" sz="1800" dirty="0"/>
              <a:t>필요에 의해 만들어지는 각각의 </a:t>
            </a:r>
            <a:r>
              <a:rPr lang="ko-KR" altLang="en-US" sz="1800" dirty="0" err="1"/>
              <a:t>브랜치는</a:t>
            </a:r>
            <a:r>
              <a:rPr lang="ko-KR" altLang="en-US" sz="1800" dirty="0"/>
              <a:t> 다른 </a:t>
            </a:r>
            <a:r>
              <a:rPr lang="ko-KR" altLang="en-US" sz="1800" dirty="0" err="1"/>
              <a:t>브랜치의</a:t>
            </a:r>
            <a:r>
              <a:rPr lang="ko-KR" altLang="en-US" sz="1800" dirty="0"/>
              <a:t> 영향을 받지 않기 때문에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여러 </a:t>
            </a:r>
            <a:r>
              <a:rPr lang="ko-KR" altLang="en-US" sz="1800" dirty="0"/>
              <a:t>작업을 동시에 진행할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3769" y="53732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각자 독립적인 작업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안에서 마음대로 소스코드를 변경할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분리된 작업 영역에서 변경된 내용은 나중에 원래의 버전과 비교해서 하나의 새로운 버전으로 만들어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ブランチと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93" y="1505283"/>
            <a:ext cx="6048672" cy="37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043" y="344168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작업한 내용을 다시 새로운 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모을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&lt;&lt; </a:t>
            </a:r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ko-KR" altLang="en-US" dirty="0" err="1">
                <a:solidFill>
                  <a:srgbClr val="FF0000"/>
                </a:solidFill>
              </a:rPr>
              <a:t>명이서</a:t>
            </a:r>
            <a:r>
              <a:rPr lang="ko-KR" altLang="en-US" dirty="0">
                <a:solidFill>
                  <a:srgbClr val="FF0000"/>
                </a:solidFill>
              </a:rPr>
              <a:t> 동시에 작업을 할 </a:t>
            </a:r>
            <a:r>
              <a:rPr lang="ko-KR" altLang="en-US" dirty="0" smtClean="0">
                <a:solidFill>
                  <a:srgbClr val="FF0000"/>
                </a:solidFill>
              </a:rPr>
              <a:t>때 </a:t>
            </a:r>
            <a:r>
              <a:rPr lang="en-US" altLang="ko-KR" dirty="0" smtClean="0"/>
              <a:t>&gt;&gt;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다른 </a:t>
            </a:r>
            <a:r>
              <a:rPr lang="ko-KR" altLang="en-US" dirty="0"/>
              <a:t>사람의 작업에 영향을 주거나 받지 않도록</a:t>
            </a:r>
            <a:r>
              <a:rPr lang="en-US" altLang="ko-KR" dirty="0"/>
              <a:t>, </a:t>
            </a:r>
            <a:r>
              <a:rPr lang="ko-KR" altLang="en-US" dirty="0"/>
              <a:t>먼저 메인 </a:t>
            </a:r>
            <a:r>
              <a:rPr lang="ko-KR" altLang="en-US" dirty="0" err="1"/>
              <a:t>브랜치에서</a:t>
            </a:r>
            <a:r>
              <a:rPr lang="ko-KR" altLang="en-US" dirty="0"/>
              <a:t> 자신의 작업 전용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각자 작업을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자신의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작업의 </a:t>
            </a:r>
            <a:r>
              <a:rPr lang="ko-KR" altLang="en-US" dirty="0"/>
              <a:t>기록을 </a:t>
            </a:r>
            <a:r>
              <a:rPr lang="ko-KR" altLang="en-US" dirty="0" smtClean="0"/>
              <a:t>남기게 </a:t>
            </a:r>
            <a:r>
              <a:rPr lang="ko-KR" altLang="en-US" dirty="0"/>
              <a:t>되므로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발생했을 경우 원인이 되는 작업을 </a:t>
            </a:r>
            <a:r>
              <a:rPr lang="ko-KR" altLang="en-US" dirty="0" smtClean="0"/>
              <a:t>찾아내거나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그에 </a:t>
            </a:r>
            <a:r>
              <a:rPr lang="ko-KR" altLang="en-US" dirty="0"/>
              <a:t>따른 대책을 세우기 </a:t>
            </a:r>
            <a:r>
              <a:rPr lang="ko-KR" altLang="en-US" dirty="0" smtClean="0"/>
              <a:t>쉬움</a:t>
            </a:r>
            <a:endParaRPr lang="ko-KR" altLang="en-US" dirty="0"/>
          </a:p>
        </p:txBody>
      </p:sp>
      <p:pic>
        <p:nvPicPr>
          <p:cNvPr id="6146" name="Picture 2" descr="브랜치를 사용한 병행 작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9" y="0"/>
            <a:ext cx="4248472" cy="34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Branch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저장소에 새로운 파일을 추가 한다거나 </a:t>
            </a:r>
            <a:endParaRPr lang="en-US" altLang="ko-KR" dirty="0" smtClean="0"/>
          </a:p>
          <a:p>
            <a:r>
              <a:rPr lang="ko-KR" altLang="en-US" dirty="0" smtClean="0"/>
              <a:t>추가한 </a:t>
            </a:r>
            <a:r>
              <a:rPr lang="ko-KR" altLang="en-US" dirty="0"/>
              <a:t>파일의 내용을 변경하여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내용을 저장</a:t>
            </a:r>
            <a:r>
              <a:rPr lang="en-US" altLang="ko-KR" dirty="0" smtClean="0"/>
              <a:t>(Commit</a:t>
            </a:r>
            <a:r>
              <a:rPr lang="en-US" altLang="ko-KR" dirty="0"/>
              <a:t>)</a:t>
            </a:r>
            <a:r>
              <a:rPr lang="ko-KR" altLang="en-US" dirty="0"/>
              <a:t>하는 것은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'master</a:t>
            </a:r>
            <a:r>
              <a:rPr lang="en-US" altLang="ko-KR" dirty="0"/>
              <a:t>' </a:t>
            </a:r>
            <a:r>
              <a:rPr lang="ko-KR" altLang="en-US" dirty="0"/>
              <a:t>라는 이름의 </a:t>
            </a:r>
            <a:r>
              <a:rPr lang="ko-KR" altLang="en-US" dirty="0" err="1"/>
              <a:t>브랜치를</a:t>
            </a:r>
            <a:r>
              <a:rPr lang="ko-KR" altLang="en-US" dirty="0"/>
              <a:t> 통해 처리</a:t>
            </a:r>
          </a:p>
        </p:txBody>
      </p:sp>
      <p:pic>
        <p:nvPicPr>
          <p:cNvPr id="7170" name="Picture 2" descr="masterブラン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" y="2708920"/>
            <a:ext cx="78480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289" y="5602014"/>
            <a:ext cx="855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'master'</a:t>
            </a:r>
            <a:r>
              <a:rPr lang="ko-KR" altLang="en-US" dirty="0"/>
              <a:t>가 아닌 또 다른 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smtClean="0"/>
              <a:t>만들어서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ko-KR" altLang="en-US" dirty="0"/>
              <a:t>이제부터 이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사용할거야</a:t>
            </a:r>
            <a:r>
              <a:rPr lang="en-US" altLang="ko-KR" dirty="0"/>
              <a:t>!'</a:t>
            </a:r>
            <a:r>
              <a:rPr lang="ko-KR" altLang="en-US" dirty="0"/>
              <a:t>라고 선언</a:t>
            </a:r>
            <a:r>
              <a:rPr lang="en-US" altLang="ko-KR" dirty="0" smtClean="0"/>
              <a:t>(checkout</a:t>
            </a:r>
            <a:r>
              <a:rPr lang="en-US" altLang="ko-KR" dirty="0"/>
              <a:t>)</a:t>
            </a:r>
            <a:r>
              <a:rPr lang="ko-KR" altLang="en-US" dirty="0"/>
              <a:t>하지 않는 이상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때의 모든 작업은 </a:t>
            </a:r>
            <a:r>
              <a:rPr lang="en-US" altLang="ko-KR" dirty="0"/>
              <a:t>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이루어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389</Words>
  <Application>Microsoft Office PowerPoint</Application>
  <PresentationFormat>화면 슬라이드 쇼(4:3)</PresentationFormat>
  <Paragraphs>68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Github</vt:lpstr>
      <vt:lpstr>PowerPoint 프레젠테이션</vt:lpstr>
      <vt:lpstr>Commit 파일 및 폴더의 추가/ 변경 사항을 저장소에 기록</vt:lpstr>
      <vt:lpstr>Push 로컬 저장소(PC)에서 원격 저장소(Git)으로 저장</vt:lpstr>
      <vt:lpstr>Clone 원격 저장소(Git)의 내용 전체를 로컬 저장소에(PC) 복사</vt:lpstr>
      <vt:lpstr>Pull 원격 저장소(Git)에 올려놓은 변경 내용을 로컬 저장소(PC)에 적용 즉, 원격 저장소의 내용과 다른 내용을 로컬 저장소에 업데이트</vt:lpstr>
      <vt:lpstr>Branch  필요에 의해 만들어지는 각각의 브랜치는 다른 브랜치의 영향을 받지 않기 때문에, 여러 작업을 동시에 진행할 수 있다.</vt:lpstr>
      <vt:lpstr>PowerPoint 프레젠테이션</vt:lpstr>
      <vt:lpstr>Master Branch</vt:lpstr>
      <vt:lpstr>PowerPoint 프레젠테이션</vt:lpstr>
      <vt:lpstr>Checkout 현재 선택된 브랜치가 아닌 새로운 브랜치에서 작업하고 싶을 때 checkout을 실행하여 원하는 브랜치로 전환</vt:lpstr>
      <vt:lpstr>Merge 브랜치 통합하기 : 변경 내용의 이력이 모두 그대로 남아 있기 때문에 이력이 복잡해짐</vt:lpstr>
      <vt:lpstr>PowerPoint 프레젠테이션</vt:lpstr>
      <vt:lpstr>Merge &amp; Rebase 추가 설명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BIT</dc:creator>
  <cp:lastModifiedBy>BIT</cp:lastModifiedBy>
  <cp:revision>34</cp:revision>
  <dcterms:created xsi:type="dcterms:W3CDTF">2023-02-24T06:37:26Z</dcterms:created>
  <dcterms:modified xsi:type="dcterms:W3CDTF">2023-03-02T01:34:20Z</dcterms:modified>
</cp:coreProperties>
</file>