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76" r:id="rId4"/>
    <p:sldId id="262" r:id="rId5"/>
    <p:sldId id="265" r:id="rId6"/>
    <p:sldId id="263" r:id="rId7"/>
    <p:sldId id="264" r:id="rId8"/>
    <p:sldId id="272" r:id="rId9"/>
    <p:sldId id="273" r:id="rId10"/>
    <p:sldId id="274" r:id="rId11"/>
    <p:sldId id="278" r:id="rId12"/>
    <p:sldId id="266" r:id="rId13"/>
    <p:sldId id="267" r:id="rId14"/>
    <p:sldId id="268" r:id="rId15"/>
    <p:sldId id="271" r:id="rId16"/>
    <p:sldId id="277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FAE5-338E-4995-89F9-DD12143A1F6D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97CC-04D4-4986-BE20-622F6CF6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9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BBDA-C9AC-19E6-D3DB-CA3A989F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D300-3A3A-B815-F3B0-65DB35D0D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2763-A0F2-80CD-ED97-9F3DAF35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DF45-43E0-4F04-86C5-C363F8F9BF01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162EA-E8E2-DDA9-6DB2-7D79E8D1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B82CF-E2BE-E7D8-BEBF-2A61B359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EEA9D-787E-9A58-AAC8-53097CE95779}"/>
              </a:ext>
            </a:extLst>
          </p:cNvPr>
          <p:cNvSpPr/>
          <p:nvPr userDrawn="1"/>
        </p:nvSpPr>
        <p:spPr>
          <a:xfrm>
            <a:off x="128186" y="136524"/>
            <a:ext cx="11921383" cy="6584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7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28E3-B5D2-262A-2A3A-136E518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6F1F5-4D40-951F-6742-5C0BAB9D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763FA-96E5-6D13-1481-33DD7FBE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A8F7-AD40-472C-9370-06EB28AF0B07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01F97-B589-916F-3C33-6297C64A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646C3-9246-9517-4597-1CEEBA69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7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AD332F-2197-C7FC-7418-AF16FA2B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64FE7-BC10-C5F9-8521-2447D320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591F0-532E-C7BD-D144-15E4F6E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DF87-D500-429D-A00A-37088E5260BB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D8CDB-4A24-1BBF-ABF8-12FA504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D067-6758-ECC8-378F-411B071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AA25C-BC0E-943D-DB2A-ADE7E967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9EB66-7534-2F6B-81B6-4CDF224F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1F532-FC55-3E7A-CAFF-B640D0F3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B7CD-AA3A-4100-8E47-B5F74A0323E5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5CDA7-16A5-6BD2-3B2C-69F5A02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975F9-E8EA-21E5-AC1E-CC115258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1DAD2E-1FB6-77D4-C51E-1F6C9B900CF4}"/>
              </a:ext>
            </a:extLst>
          </p:cNvPr>
          <p:cNvSpPr/>
          <p:nvPr userDrawn="1"/>
        </p:nvSpPr>
        <p:spPr>
          <a:xfrm>
            <a:off x="128186" y="136524"/>
            <a:ext cx="11921383" cy="6584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F52F1-B5DE-EC9D-0B3D-E1254E9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63CB4-4838-F140-8E7A-1297E7AB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A1F5C-85FC-60B5-E4B6-D224BE8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AF00-0B45-4758-A027-8CB3A8E469D8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6F2B2-C810-FE59-74AD-4C26F035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983E7-5610-162E-6803-EBE9092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7F033-1722-7861-9720-DACF3ADC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0028F-7717-C180-AD69-9F0A66133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57C3C-3531-1A2C-A331-5250B906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5A062-B663-5F3E-974F-443792D4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9C0A-201A-4365-AA8C-CDC442B8DE7B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DBE1-2E55-4797-34D3-1A60A56B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C9991-5E6C-8AEA-5B0E-3970F226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AC9E-6FF8-7C62-5423-4AB99363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41AF0-04A0-A1CC-4FF0-28C0E6B1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FB7C3-C99E-3C0D-E35B-59A34818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E891A-43FC-A7FC-8EA6-5DFFDF23F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7B8DF8-A07D-0F73-6967-2A8C6F8E9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7EA74-EFD6-14B8-F79F-DBEDCD4E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683B-9F4A-4447-9CF8-BB0A68374660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B44F1-F122-DDD2-4F83-F68923B5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E5299-FF0F-2A68-A54F-2F1BC347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7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4AF1-68E3-4B41-F98A-05487EEF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33478F-9CCF-5397-6EF7-D5E636F8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945D-9998-417A-AE43-7A11652874E2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846E2-EF63-30E0-DB3C-BF5A2001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C46D5-40B0-6908-397B-C3A54E2A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7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AB1D48-5783-C5E5-D3EC-76CE39D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A76-052B-4AA7-8A43-B2B3AF617C83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9F5E51-2C15-B201-7383-90FF5823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A19AB-1C86-CB19-D3ED-558368A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29DBE-795A-5DA4-8C0E-E72B7638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D000F-272B-D969-8E81-64F7865F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94DF20-F474-D56F-9CBB-8A4D0115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389FB-98EC-6992-B399-D923E7B2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951-35BC-47E0-A547-A96619BF0194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2C8F-C640-C260-9684-A93F28CD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06D86-6F6E-268C-A94C-FF44C200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0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4074-F151-4065-C4F0-C54D95C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49CE9-33A9-611D-927E-C8683EA4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46C7A-3093-4B4B-512C-18C30EF9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FCE5B-4653-3DFE-2002-F068A4BB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D7C9-A0E9-464C-AD55-7FC8234966DB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0706C-0B3C-FDFF-AD7E-1A9B50FE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0797A-16DC-ECDF-5A2B-D5D127A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496F02-7508-75C5-521E-6DEA810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2C947-2746-0D50-8608-6E3B8105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A9DDB-FBA3-C9ED-D264-C333C49A3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7A45-BB30-4A7A-B605-A0295893CDE4}" type="datetime1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3A39-7091-D9F9-C78A-3A59DE98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9AF2F-88AB-AA39-6125-DE26AB231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6110-4DE6-4FA4-8113-4D683000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85E6-C1FD-9596-8416-4FFB3B2B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608" y="1820172"/>
            <a:ext cx="6308784" cy="183643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투자 정보 데이터 수집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8A6BE-BD6F-BA78-1F4C-9CE379F5C06B}"/>
              </a:ext>
            </a:extLst>
          </p:cNvPr>
          <p:cNvSpPr txBox="1"/>
          <p:nvPr/>
        </p:nvSpPr>
        <p:spPr>
          <a:xfrm>
            <a:off x="8425132" y="5381694"/>
            <a:ext cx="29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2020316037 </a:t>
            </a:r>
            <a:r>
              <a:rPr lang="ko-KR" altLang="en-US" sz="2000" dirty="0" err="1"/>
              <a:t>여승수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2017316002 </a:t>
            </a:r>
            <a:r>
              <a:rPr lang="ko-KR" altLang="en-US" sz="2000" dirty="0"/>
              <a:t>강충원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36AB8-DD10-3C5A-A324-42B8C1942212}"/>
              </a:ext>
            </a:extLst>
          </p:cNvPr>
          <p:cNvSpPr txBox="1"/>
          <p:nvPr/>
        </p:nvSpPr>
        <p:spPr>
          <a:xfrm>
            <a:off x="727492" y="310551"/>
            <a:ext cx="738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682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D62B25-8F96-DF3D-52B1-CADE493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2879-C454-D54A-D579-BB3F724F579F}"/>
              </a:ext>
            </a:extLst>
          </p:cNvPr>
          <p:cNvSpPr txBox="1"/>
          <p:nvPr/>
        </p:nvSpPr>
        <p:spPr>
          <a:xfrm>
            <a:off x="465827" y="404827"/>
            <a:ext cx="52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– </a:t>
            </a:r>
            <a:r>
              <a:rPr lang="ko-KR" altLang="en-US" dirty="0"/>
              <a:t>데이터 리스트화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C42D0A-C41B-DA98-2D2B-4997B8A0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6" y="1442848"/>
            <a:ext cx="6588740" cy="3851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CFFFD-5122-DA1E-4F6F-63849364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273" y="1998140"/>
            <a:ext cx="781159" cy="317226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8E32039-74AF-437A-890A-76C34D5A76DA}"/>
              </a:ext>
            </a:extLst>
          </p:cNvPr>
          <p:cNvSpPr/>
          <p:nvPr/>
        </p:nvSpPr>
        <p:spPr>
          <a:xfrm>
            <a:off x="8019555" y="3284506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AAF9A-8FAE-4B76-BF36-7E6D5B7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0C464-5A82-5811-6346-230A70245472}"/>
              </a:ext>
            </a:extLst>
          </p:cNvPr>
          <p:cNvSpPr txBox="1"/>
          <p:nvPr/>
        </p:nvSpPr>
        <p:spPr>
          <a:xfrm>
            <a:off x="465827" y="404827"/>
            <a:ext cx="52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– </a:t>
            </a:r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업로드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2C012BE-CF4B-FF09-6C93-1992AC21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99" y="1310749"/>
            <a:ext cx="6778402" cy="42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8DC57-787C-9312-304B-661BC4B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9760-7300-B5E1-58ED-31EF4236534A}"/>
              </a:ext>
            </a:extLst>
          </p:cNvPr>
          <p:cNvSpPr txBox="1"/>
          <p:nvPr/>
        </p:nvSpPr>
        <p:spPr>
          <a:xfrm>
            <a:off x="465826" y="404827"/>
            <a:ext cx="499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주가 비교 차트 </a:t>
            </a:r>
            <a:r>
              <a:rPr lang="en-US" altLang="ko-KR" dirty="0"/>
              <a:t>– </a:t>
            </a:r>
            <a:r>
              <a:rPr lang="ko-KR" altLang="en-US" dirty="0"/>
              <a:t>라이브러리 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A294D-81FB-68C6-FA67-DCDC3EB0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3" y="1140691"/>
            <a:ext cx="5766928" cy="4576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AC2D3E-41DE-3B6E-A2FB-D92EF572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02" y="3158673"/>
            <a:ext cx="7099498" cy="3063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96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8DC57-787C-9312-304B-661BC4B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9760-7300-B5E1-58ED-31EF4236534A}"/>
              </a:ext>
            </a:extLst>
          </p:cNvPr>
          <p:cNvSpPr txBox="1"/>
          <p:nvPr/>
        </p:nvSpPr>
        <p:spPr>
          <a:xfrm>
            <a:off x="465826" y="404827"/>
            <a:ext cx="428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주가 비교 차트 </a:t>
            </a:r>
            <a:r>
              <a:rPr lang="en-US" altLang="ko-KR" dirty="0"/>
              <a:t>– </a:t>
            </a:r>
            <a:r>
              <a:rPr lang="ko-KR" altLang="en-US" dirty="0" err="1"/>
              <a:t>티커</a:t>
            </a:r>
            <a:r>
              <a:rPr lang="ko-KR" altLang="en-US" dirty="0"/>
              <a:t> 종목 </a:t>
            </a:r>
            <a:r>
              <a:rPr lang="en-US" altLang="ko-KR" dirty="0"/>
              <a:t>5</a:t>
            </a:r>
            <a:r>
              <a:rPr lang="ko-KR" altLang="en-US" dirty="0"/>
              <a:t>개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99E42-2894-A13D-7CA0-7288A1DC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55" y="1087641"/>
            <a:ext cx="6339242" cy="30636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172D611-21EB-9E91-96F2-7F34EC00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74" y="4608417"/>
            <a:ext cx="8199244" cy="1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8DC57-787C-9312-304B-661BC4B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9760-7300-B5E1-58ED-31EF4236534A}"/>
              </a:ext>
            </a:extLst>
          </p:cNvPr>
          <p:cNvSpPr txBox="1"/>
          <p:nvPr/>
        </p:nvSpPr>
        <p:spPr>
          <a:xfrm>
            <a:off x="465826" y="404827"/>
            <a:ext cx="488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주가 비교 차트 </a:t>
            </a:r>
            <a:r>
              <a:rPr lang="en-US" altLang="ko-KR" dirty="0"/>
              <a:t>– </a:t>
            </a:r>
            <a:r>
              <a:rPr lang="ko-KR" altLang="en-US" dirty="0"/>
              <a:t>입력한 </a:t>
            </a:r>
            <a:r>
              <a:rPr lang="ko-KR" altLang="en-US" dirty="0" err="1"/>
              <a:t>티커</a:t>
            </a:r>
            <a:r>
              <a:rPr lang="ko-KR" altLang="en-US" dirty="0"/>
              <a:t> 종목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67C9E1-EDE5-942A-60BA-CD668183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8" y="1396439"/>
            <a:ext cx="4632223" cy="4036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40DC7F-D093-37B8-000F-8D0F5CF0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412"/>
            <a:ext cx="5517965" cy="399828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F4CDBA-4052-38E7-8425-D3A2B95AA0D9}"/>
              </a:ext>
            </a:extLst>
          </p:cNvPr>
          <p:cNvSpPr/>
          <p:nvPr/>
        </p:nvSpPr>
        <p:spPr>
          <a:xfrm>
            <a:off x="5491241" y="3114785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7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8DC57-787C-9312-304B-661BC4B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9760-7300-B5E1-58ED-31EF4236534A}"/>
              </a:ext>
            </a:extLst>
          </p:cNvPr>
          <p:cNvSpPr txBox="1"/>
          <p:nvPr/>
        </p:nvSpPr>
        <p:spPr>
          <a:xfrm>
            <a:off x="465826" y="404827"/>
            <a:ext cx="470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주가 비교 차트 </a:t>
            </a:r>
            <a:r>
              <a:rPr lang="en-US" altLang="ko-KR" dirty="0"/>
              <a:t>– </a:t>
            </a:r>
            <a:r>
              <a:rPr lang="ko-KR" altLang="en-US" dirty="0"/>
              <a:t>차트 시각화 이미지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5CA82-5D45-A781-102B-7F2E0096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71" y="1932229"/>
            <a:ext cx="4853075" cy="3397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5A8C37-EE2C-CE84-FA70-5CD2AB0E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564432"/>
            <a:ext cx="4853075" cy="18782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25A99D3-ED1D-EA19-147D-A5CB2DB21584}"/>
              </a:ext>
            </a:extLst>
          </p:cNvPr>
          <p:cNvSpPr/>
          <p:nvPr/>
        </p:nvSpPr>
        <p:spPr>
          <a:xfrm>
            <a:off x="6068291" y="3331037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09192-BF49-5D85-2289-3CEAAD87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584BC7-F3E5-2822-064D-83C729D5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08" y="1104579"/>
            <a:ext cx="8143383" cy="2460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3A14C-EF51-1811-F110-2AC93ADEA783}"/>
              </a:ext>
            </a:extLst>
          </p:cNvPr>
          <p:cNvSpPr txBox="1"/>
          <p:nvPr/>
        </p:nvSpPr>
        <p:spPr>
          <a:xfrm>
            <a:off x="465825" y="404827"/>
            <a:ext cx="519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주가 비교 차트 </a:t>
            </a:r>
            <a:r>
              <a:rPr lang="en-US" altLang="ko-KR" dirty="0"/>
              <a:t>– pandas</a:t>
            </a:r>
            <a:r>
              <a:rPr lang="ko-KR" altLang="en-US" dirty="0"/>
              <a:t> 데이터 프레임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783B78-A9C9-5EF9-0068-64B0471A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71" y="3796533"/>
            <a:ext cx="2343929" cy="255981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F02FE8-F633-02BB-2CCE-6CA23AC9F216}"/>
              </a:ext>
            </a:extLst>
          </p:cNvPr>
          <p:cNvSpPr/>
          <p:nvPr/>
        </p:nvSpPr>
        <p:spPr>
          <a:xfrm rot="5400000">
            <a:off x="5749364" y="3341526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5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1B904-8BA7-854E-904A-CEE7D9D4D5DB}"/>
              </a:ext>
            </a:extLst>
          </p:cNvPr>
          <p:cNvSpPr txBox="1"/>
          <p:nvPr/>
        </p:nvSpPr>
        <p:spPr>
          <a:xfrm>
            <a:off x="3514436" y="3080574"/>
            <a:ext cx="5163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E800D3-8343-E4D1-F952-3B383608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11182-B6CF-8343-C4A2-1E5F8349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34268" cy="90110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7A68F-92D8-A996-80B8-4FAE095B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764549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개요</a:t>
            </a:r>
            <a:endParaRPr lang="en-US" altLang="ko-KR" sz="2400" dirty="0"/>
          </a:p>
          <a:p>
            <a:pPr lvl="1"/>
            <a:r>
              <a:rPr lang="ko-KR" altLang="en-US" sz="2000" dirty="0"/>
              <a:t>위 사이트를 선택한 이유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금리 설명서 요약</a:t>
            </a:r>
            <a:endParaRPr lang="en-US" altLang="ko-KR" sz="2400" dirty="0"/>
          </a:p>
          <a:p>
            <a:pPr lvl="1"/>
            <a:r>
              <a:rPr lang="ko-KR" altLang="en-US" sz="1800" dirty="0"/>
              <a:t>사용한 평가 기준</a:t>
            </a:r>
            <a:r>
              <a:rPr lang="en-US" altLang="ko-KR" sz="1800" dirty="0"/>
              <a:t>: </a:t>
            </a:r>
          </a:p>
          <a:p>
            <a:pPr marL="457200" lvl="1" indent="0">
              <a:buNone/>
            </a:pPr>
            <a:r>
              <a:rPr lang="ko-KR" altLang="en-US" sz="1800" dirty="0"/>
              <a:t>웹 </a:t>
            </a:r>
            <a:r>
              <a:rPr lang="ko-KR" altLang="en-US" sz="1800" dirty="0" err="1"/>
              <a:t>크롤링</a:t>
            </a:r>
            <a:r>
              <a:rPr lang="en-US" altLang="ko-KR" sz="1800" dirty="0"/>
              <a:t>, </a:t>
            </a:r>
            <a:r>
              <a:rPr lang="ko-KR" altLang="en-US" sz="1800" dirty="0"/>
              <a:t>예외처리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, </a:t>
            </a:r>
          </a:p>
          <a:p>
            <a:pPr marL="457200" lvl="1" indent="0">
              <a:buNone/>
            </a:pPr>
            <a:r>
              <a:rPr lang="ko-KR" altLang="en-US" sz="1800" dirty="0" err="1"/>
              <a:t>전처리</a:t>
            </a:r>
            <a:r>
              <a:rPr lang="en-US" altLang="ko-KR" sz="1800" dirty="0"/>
              <a:t>, </a:t>
            </a:r>
            <a:r>
              <a:rPr lang="ko-KR" altLang="en-US" sz="1800" dirty="0"/>
              <a:t>시각화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주가 비교 차트</a:t>
            </a:r>
            <a:endParaRPr lang="en-US" altLang="ko-KR" sz="2400" dirty="0"/>
          </a:p>
          <a:p>
            <a:pPr lvl="1"/>
            <a:r>
              <a:rPr lang="ko-KR" altLang="en-US" sz="1800" dirty="0"/>
              <a:t>사용한 평가 기준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반복문</a:t>
            </a:r>
            <a:r>
              <a:rPr lang="en-US" altLang="ko-KR" sz="1800" dirty="0"/>
              <a:t>, </a:t>
            </a:r>
            <a:r>
              <a:rPr lang="ko-KR" altLang="en-US" sz="1800" dirty="0"/>
              <a:t>시각화</a:t>
            </a:r>
            <a:endParaRPr lang="en-US" altLang="ko-KR" sz="1800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B73BA-A0AF-769C-DCD9-F615826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D5DDE-FA88-B37B-66F3-5231075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79" y="1227853"/>
            <a:ext cx="6052431" cy="1996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E8E7F-184C-4514-BE49-31319999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49" y="3429000"/>
            <a:ext cx="5341690" cy="27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1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F6BF07-4F8D-1F2F-26E1-DA35ECAF4D45}"/>
              </a:ext>
            </a:extLst>
          </p:cNvPr>
          <p:cNvSpPr txBox="1"/>
          <p:nvPr/>
        </p:nvSpPr>
        <p:spPr>
          <a:xfrm>
            <a:off x="465827" y="404827"/>
            <a:ext cx="43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위 사이트를 선택한 이유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281401-44E3-D788-0B37-E409BCF1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73" y="2303799"/>
            <a:ext cx="2896060" cy="2699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AADEF0-2065-55A2-9196-CD7A860AAAE1}"/>
              </a:ext>
            </a:extLst>
          </p:cNvPr>
          <p:cNvSpPr txBox="1"/>
          <p:nvPr/>
        </p:nvSpPr>
        <p:spPr>
          <a:xfrm>
            <a:off x="423230" y="3013501"/>
            <a:ext cx="2890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Yfinance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But, “</a:t>
            </a:r>
            <a:r>
              <a:rPr lang="ko-KR" altLang="en-US" sz="1600" dirty="0"/>
              <a:t>기준금리 데이터 제공 </a:t>
            </a:r>
            <a:r>
              <a:rPr lang="en-US" altLang="ko-KR" sz="1600" dirty="0"/>
              <a:t>x”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83E30A-76D9-146D-EC30-14FD162B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812" y="2124268"/>
            <a:ext cx="3828047" cy="2982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64E3F4-FEB5-BF8C-EB59-749C6FE21366}"/>
              </a:ext>
            </a:extLst>
          </p:cNvPr>
          <p:cNvSpPr txBox="1"/>
          <p:nvPr/>
        </p:nvSpPr>
        <p:spPr>
          <a:xfrm>
            <a:off x="4580627" y="5137832"/>
            <a:ext cx="20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크롤링</a:t>
            </a:r>
            <a:r>
              <a:rPr lang="ko-KR" altLang="en-US" dirty="0"/>
              <a:t> 막힘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9F7B8-9494-0B84-8457-9B2B9CC630AD}"/>
              </a:ext>
            </a:extLst>
          </p:cNvPr>
          <p:cNvSpPr/>
          <p:nvPr/>
        </p:nvSpPr>
        <p:spPr>
          <a:xfrm rot="18907431">
            <a:off x="5334119" y="1526039"/>
            <a:ext cx="60913" cy="43976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67968-04A1-33FB-A57F-509663038989}"/>
              </a:ext>
            </a:extLst>
          </p:cNvPr>
          <p:cNvSpPr txBox="1"/>
          <p:nvPr/>
        </p:nvSpPr>
        <p:spPr>
          <a:xfrm>
            <a:off x="3831829" y="1596497"/>
            <a:ext cx="34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연준</a:t>
            </a:r>
            <a:r>
              <a:rPr lang="en-US" altLang="ko-KR" sz="1600" dirty="0"/>
              <a:t>(Fed)</a:t>
            </a:r>
            <a:r>
              <a:rPr lang="ko-KR" altLang="en-US" sz="1600" dirty="0"/>
              <a:t> 금리 결정</a:t>
            </a:r>
            <a:endParaRPr lang="en-US" altLang="ko-KR" sz="1600" dirty="0"/>
          </a:p>
          <a:p>
            <a:pPr algn="ctr"/>
            <a:r>
              <a:rPr lang="en-US" altLang="ko-KR" sz="1000" dirty="0"/>
              <a:t>&lt;https://kr.investing.com/economic-calendar/interest-rate-decision-168&gt;</a:t>
            </a:r>
            <a:endParaRPr lang="ko-KR" altLang="en-US" sz="10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97A6F5D-884F-17BC-3041-7C0E50D2B7AF}"/>
              </a:ext>
            </a:extLst>
          </p:cNvPr>
          <p:cNvSpPr/>
          <p:nvPr/>
        </p:nvSpPr>
        <p:spPr>
          <a:xfrm>
            <a:off x="3431175" y="3229277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68A88CD-BA80-0BDD-F9FD-D6C301C92E51}"/>
              </a:ext>
            </a:extLst>
          </p:cNvPr>
          <p:cNvSpPr/>
          <p:nvPr/>
        </p:nvSpPr>
        <p:spPr>
          <a:xfrm>
            <a:off x="7261421" y="3221736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306648-C185-CFA2-EBF2-FE67BDDE1109}"/>
              </a:ext>
            </a:extLst>
          </p:cNvPr>
          <p:cNvSpPr txBox="1"/>
          <p:nvPr/>
        </p:nvSpPr>
        <p:spPr>
          <a:xfrm>
            <a:off x="8124908" y="1524609"/>
            <a:ext cx="3441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미국 연준 공식사이트</a:t>
            </a:r>
            <a:r>
              <a:rPr lang="en-US" altLang="ko-KR" sz="1000" dirty="0"/>
              <a:t>&lt;https://www.federalreserve.gov/default.htm&gt;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983D5C-1AC5-1103-9210-89E413DBF901}"/>
              </a:ext>
            </a:extLst>
          </p:cNvPr>
          <p:cNvSpPr/>
          <p:nvPr/>
        </p:nvSpPr>
        <p:spPr>
          <a:xfrm rot="2781665">
            <a:off x="5422646" y="1485862"/>
            <a:ext cx="60913" cy="43976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F76F4-B8B8-5492-D158-2EA9A41C5090}"/>
              </a:ext>
            </a:extLst>
          </p:cNvPr>
          <p:cNvSpPr txBox="1"/>
          <p:nvPr/>
        </p:nvSpPr>
        <p:spPr>
          <a:xfrm>
            <a:off x="8497019" y="5199041"/>
            <a:ext cx="28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금리 설명서 </a:t>
            </a:r>
            <a:r>
              <a:rPr lang="ko-KR" altLang="en-US" dirty="0" err="1"/>
              <a:t>크롤링</a:t>
            </a:r>
            <a:r>
              <a:rPr lang="en-US" altLang="ko-KR" dirty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61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052178-A236-2C6E-0049-7B619D90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63" y="1163766"/>
            <a:ext cx="6718781" cy="2911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79EED-916B-C744-B348-DFE0AF6FD835}"/>
              </a:ext>
            </a:extLst>
          </p:cNvPr>
          <p:cNvSpPr txBox="1"/>
          <p:nvPr/>
        </p:nvSpPr>
        <p:spPr>
          <a:xfrm>
            <a:off x="465827" y="404827"/>
            <a:ext cx="348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– </a:t>
            </a: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399F29-5414-503F-1C38-102F99C4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92" y="5359072"/>
            <a:ext cx="4867954" cy="390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FFD496-9F2C-789F-1F4D-FF10CE30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233" y="4824366"/>
            <a:ext cx="4715533" cy="3048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CE1876-CA19-714E-60D9-71A2508C0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442" y="5494405"/>
            <a:ext cx="4734586" cy="323895"/>
          </a:xfrm>
          <a:prstGeom prst="rect">
            <a:avLst/>
          </a:prstGeom>
        </p:spPr>
      </p:pic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78D80DCF-E63F-C7E8-EF9D-134201FB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9AFDC6-AFD9-EC4B-492B-1C12DFA48B5C}"/>
              </a:ext>
            </a:extLst>
          </p:cNvPr>
          <p:cNvCxnSpPr>
            <a:cxnSpLocks/>
          </p:cNvCxnSpPr>
          <p:nvPr/>
        </p:nvCxnSpPr>
        <p:spPr>
          <a:xfrm>
            <a:off x="3037827" y="2322945"/>
            <a:ext cx="61431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77092E-F404-EE55-B9FF-C4C43DF565FD}"/>
              </a:ext>
            </a:extLst>
          </p:cNvPr>
          <p:cNvSpPr/>
          <p:nvPr/>
        </p:nvSpPr>
        <p:spPr>
          <a:xfrm>
            <a:off x="7388132" y="4877607"/>
            <a:ext cx="628074" cy="183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33E008-4772-57DD-3409-6CD6E9A9F994}"/>
              </a:ext>
            </a:extLst>
          </p:cNvPr>
          <p:cNvSpPr/>
          <p:nvPr/>
        </p:nvSpPr>
        <p:spPr>
          <a:xfrm>
            <a:off x="4723441" y="5472432"/>
            <a:ext cx="628074" cy="183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353005-5D30-89F0-C80C-093174FC45E8}"/>
              </a:ext>
            </a:extLst>
          </p:cNvPr>
          <p:cNvSpPr/>
          <p:nvPr/>
        </p:nvSpPr>
        <p:spPr>
          <a:xfrm>
            <a:off x="10154423" y="5554362"/>
            <a:ext cx="628074" cy="183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8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6BDE5A-83FA-5357-A03A-0537BEE9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3" y="2411498"/>
            <a:ext cx="6282912" cy="367655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5E0D6-F114-95A7-52A9-47C13CBC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864" y="6088048"/>
            <a:ext cx="2743200" cy="365125"/>
          </a:xfrm>
        </p:spPr>
        <p:txBody>
          <a:bodyPr/>
          <a:lstStyle/>
          <a:p>
            <a:fld id="{43236110-4DE6-4FA4-8113-4D683000D9B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49B827-86F0-93B6-89C2-DC14D8BEDF11}"/>
              </a:ext>
            </a:extLst>
          </p:cNvPr>
          <p:cNvSpPr/>
          <p:nvPr/>
        </p:nvSpPr>
        <p:spPr>
          <a:xfrm>
            <a:off x="8315864" y="4827977"/>
            <a:ext cx="1182256" cy="528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5586E-FF8C-99F8-E3A5-CD117FD5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9" y="1270439"/>
            <a:ext cx="6137820" cy="2158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6BF07-4F8D-1F2F-26E1-DA35ECAF4D45}"/>
              </a:ext>
            </a:extLst>
          </p:cNvPr>
          <p:cNvSpPr txBox="1"/>
          <p:nvPr/>
        </p:nvSpPr>
        <p:spPr>
          <a:xfrm>
            <a:off x="465827" y="404827"/>
            <a:ext cx="438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B3B811-5A15-F4CB-CF99-73C6EA8B5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97" y="3160698"/>
            <a:ext cx="4557733" cy="19198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BBC305-4FAF-CF0F-0B73-D93BA1A6BAA5}"/>
              </a:ext>
            </a:extLst>
          </p:cNvPr>
          <p:cNvCxnSpPr/>
          <p:nvPr/>
        </p:nvCxnSpPr>
        <p:spPr>
          <a:xfrm>
            <a:off x="5319674" y="4221600"/>
            <a:ext cx="648666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8D8370-A22C-E7B7-6DAC-8E9CDE9B8741}"/>
              </a:ext>
            </a:extLst>
          </p:cNvPr>
          <p:cNvSpPr txBox="1"/>
          <p:nvPr/>
        </p:nvSpPr>
        <p:spPr>
          <a:xfrm>
            <a:off x="6099460" y="3622853"/>
            <a:ext cx="19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1   2  3 4   5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79C5B5-7B98-0ED1-6B7B-44B9C89657CB}"/>
              </a:ext>
            </a:extLst>
          </p:cNvPr>
          <p:cNvCxnSpPr>
            <a:cxnSpLocks/>
          </p:cNvCxnSpPr>
          <p:nvPr/>
        </p:nvCxnSpPr>
        <p:spPr>
          <a:xfrm>
            <a:off x="8487351" y="3160698"/>
            <a:ext cx="1010769" cy="166728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CB8B77-6822-53AB-2E90-29B0079B7DFE}"/>
              </a:ext>
            </a:extLst>
          </p:cNvPr>
          <p:cNvCxnSpPr>
            <a:cxnSpLocks/>
          </p:cNvCxnSpPr>
          <p:nvPr/>
        </p:nvCxnSpPr>
        <p:spPr>
          <a:xfrm>
            <a:off x="3857073" y="5080566"/>
            <a:ext cx="4458791" cy="27607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3C089A-3A5B-6E49-29D6-0EF75993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14" y="946294"/>
            <a:ext cx="7535327" cy="2638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8B7E96-6D81-7D2B-0246-4522479B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4" y="3757222"/>
            <a:ext cx="6239746" cy="269595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D62B25-8F96-DF3D-52B1-CADE493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2879-C454-D54A-D579-BB3F724F579F}"/>
              </a:ext>
            </a:extLst>
          </p:cNvPr>
          <p:cNvSpPr txBox="1"/>
          <p:nvPr/>
        </p:nvSpPr>
        <p:spPr>
          <a:xfrm>
            <a:off x="465827" y="404827"/>
            <a:ext cx="52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90358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A4BF40-5B1D-31BB-43F3-4243D366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9" y="1029783"/>
            <a:ext cx="5749790" cy="2771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B6DBC-C5C7-C79D-1249-6FE626C6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727" y="3909319"/>
            <a:ext cx="7090563" cy="2339079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4B948-46DB-38C5-C9C7-1CB2A827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13DF1-1591-391D-FB2A-17FE0AEBFCF9}"/>
              </a:ext>
            </a:extLst>
          </p:cNvPr>
          <p:cNvSpPr txBox="1"/>
          <p:nvPr/>
        </p:nvSpPr>
        <p:spPr>
          <a:xfrm>
            <a:off x="465827" y="404827"/>
            <a:ext cx="348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- </a:t>
            </a:r>
            <a:r>
              <a:rPr lang="ko-KR" altLang="en-US" dirty="0"/>
              <a:t>시각화</a:t>
            </a: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BA172BC0-41D7-F485-6F09-D75D1FFD8CA1}"/>
              </a:ext>
            </a:extLst>
          </p:cNvPr>
          <p:cNvSpPr/>
          <p:nvPr/>
        </p:nvSpPr>
        <p:spPr>
          <a:xfrm rot="5400000">
            <a:off x="7047345" y="2273766"/>
            <a:ext cx="877455" cy="96981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04A6B-977B-8ABF-E910-D07C1F7DE2A8}"/>
              </a:ext>
            </a:extLst>
          </p:cNvPr>
          <p:cNvSpPr txBox="1"/>
          <p:nvPr/>
        </p:nvSpPr>
        <p:spPr>
          <a:xfrm>
            <a:off x="8315037" y="1950615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날짜별로 차트 나열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50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D62B25-8F96-DF3D-52B1-CADE493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2879-C454-D54A-D579-BB3F724F579F}"/>
              </a:ext>
            </a:extLst>
          </p:cNvPr>
          <p:cNvSpPr txBox="1"/>
          <p:nvPr/>
        </p:nvSpPr>
        <p:spPr>
          <a:xfrm>
            <a:off x="465827" y="404827"/>
            <a:ext cx="52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 </a:t>
            </a:r>
            <a:r>
              <a:rPr lang="en-US" altLang="ko-KR" dirty="0"/>
              <a:t>– </a:t>
            </a:r>
            <a:r>
              <a:rPr lang="ko-KR" altLang="en-US" dirty="0"/>
              <a:t>데이터 리스트화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D2FC7-8AB9-8ECB-971D-1BBE64D5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23" y="1396999"/>
            <a:ext cx="4982578" cy="4064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EB0D20-66E4-812C-AB23-A47A44A5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39" y="2687782"/>
            <a:ext cx="3323011" cy="193562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F3628B2-A561-CC8A-4808-B21CA2A672DD}"/>
              </a:ext>
            </a:extLst>
          </p:cNvPr>
          <p:cNvSpPr/>
          <p:nvPr/>
        </p:nvSpPr>
        <p:spPr>
          <a:xfrm>
            <a:off x="6432295" y="3305649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D62B25-8F96-DF3D-52B1-CADE493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6110-4DE6-4FA4-8113-4D683000D9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2879-C454-D54A-D579-BB3F724F579F}"/>
              </a:ext>
            </a:extLst>
          </p:cNvPr>
          <p:cNvSpPr txBox="1"/>
          <p:nvPr/>
        </p:nvSpPr>
        <p:spPr>
          <a:xfrm>
            <a:off x="465827" y="404827"/>
            <a:ext cx="52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금리 설명서 요약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데이터 리스트화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906CB-A1A3-9D6E-31F3-9B506DB0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4" y="1751130"/>
            <a:ext cx="5784406" cy="3355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7F75B1-981C-3667-3B08-F8E019EC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18" y="1751130"/>
            <a:ext cx="4422876" cy="347547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137DE26-604E-E397-EAAC-8F13F1A17445}"/>
              </a:ext>
            </a:extLst>
          </p:cNvPr>
          <p:cNvSpPr/>
          <p:nvPr/>
        </p:nvSpPr>
        <p:spPr>
          <a:xfrm>
            <a:off x="6614650" y="3189099"/>
            <a:ext cx="424587" cy="5995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219</Words>
  <Application>Microsoft Office PowerPoint</Application>
  <PresentationFormat>와이드스크린</PresentationFormat>
  <Paragraphs>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투자 정보 데이터 수집 프로그램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충원</dc:creator>
  <cp:lastModifiedBy>강 충원</cp:lastModifiedBy>
  <cp:revision>14</cp:revision>
  <dcterms:created xsi:type="dcterms:W3CDTF">2023-01-11T11:31:50Z</dcterms:created>
  <dcterms:modified xsi:type="dcterms:W3CDTF">2023-01-17T13:52:03Z</dcterms:modified>
</cp:coreProperties>
</file>