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8" r:id="rId2"/>
    <p:sldId id="296" r:id="rId3"/>
    <p:sldId id="299" r:id="rId4"/>
    <p:sldId id="302" r:id="rId5"/>
    <p:sldId id="305" r:id="rId6"/>
    <p:sldId id="306" r:id="rId7"/>
    <p:sldId id="317" r:id="rId8"/>
    <p:sldId id="307" r:id="rId9"/>
    <p:sldId id="308" r:id="rId10"/>
    <p:sldId id="309" r:id="rId11"/>
    <p:sldId id="312" r:id="rId12"/>
    <p:sldId id="315" r:id="rId13"/>
    <p:sldId id="314" r:id="rId14"/>
    <p:sldId id="316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4" autoAdjust="0"/>
  </p:normalViewPr>
  <p:slideViewPr>
    <p:cSldViewPr>
      <p:cViewPr varScale="1">
        <p:scale>
          <a:sx n="37" d="100"/>
          <a:sy n="37" d="100"/>
        </p:scale>
        <p:origin x="179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4B80A-91CA-A449-B731-E4BBDBBE195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BB930-C898-E846-8E54-4DE7DD5C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vehicle trained</a:t>
            </a:r>
            <a:r>
              <a:rPr lang="en-US" baseline="0" dirty="0" smtClean="0"/>
              <a:t> end-to-end to imitate an expert cannot be guided to take a specific turn at an upcoming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trained the agent with 4 static obstacles,</a:t>
            </a:r>
            <a:r>
              <a:rPr lang="en-US" baseline="0" dirty="0" smtClean="0"/>
              <a:t> while the trained agent avoids up to 900 moving obstacles.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3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original DQN could only be used in tasks with a discrete action space.</a:t>
            </a:r>
            <a:r>
              <a:rPr lang="en-US" baseline="0" dirty="0" smtClean="0"/>
              <a:t> To extend it to continuous control, deep deterministic policy gradients is proposed. Asynchronous deep=RL with multiple sample collection threads working in parallel would improve the training efficiency. The increasing of Q-value of ADDPG is much faster.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Otherwise, the reward is the difference in the distance from the target compared with last time step,</a:t>
            </a:r>
            <a:r>
              <a:rPr lang="en-US" baseline="0" dirty="0" smtClean="0"/>
              <a:t> multiplied by a hyper-parameter.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dueling network, two streams of fully connected layers are built to compute the value and advantage</a:t>
            </a:r>
            <a:r>
              <a:rPr lang="en-US" baseline="0" dirty="0" smtClean="0"/>
              <a:t> functions separately, which are finally combined together for computing Q-values.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learning method would proceed cautiously, experiencing only low-speed collisions until it gains confidence.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iteration of the algorithm, the cost function C is formed using the current uncertainty-aware collision prediction model. The model predictive controller then samples trajectories using cost C. These sample trajectories are aggregated into a dataset containing all previous sampled trajectories. Then the collision prediction model is trained on the dataset according to Alg.1 and the next iteration begins.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BB930-C898-E846-8E54-4DE7DD5C02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3038" indent="-173038">
              <a:defRPr sz="2000" baseline="0">
                <a:latin typeface="Calibri" pitchFamily="34" charset="0"/>
              </a:defRPr>
            </a:lvl1pPr>
            <a:lvl2pPr marL="630238" indent="-222250">
              <a:defRPr sz="1800" baseline="0">
                <a:latin typeface="Calibri" pitchFamily="34" charset="0"/>
              </a:defRPr>
            </a:lvl2pPr>
            <a:lvl3pPr marL="969963" indent="-166688">
              <a:defRPr sz="18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114800"/>
          </a:xfrm>
        </p:spPr>
        <p:txBody>
          <a:bodyPr/>
          <a:lstStyle>
            <a:lvl1pPr>
              <a:defRPr sz="2000"/>
            </a:lvl1pPr>
            <a:lvl2pPr marL="398463" indent="-165100">
              <a:defRPr sz="1800"/>
            </a:lvl2pPr>
            <a:lvl3pPr marL="739775" indent="-165100"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114800"/>
          </a:xfrm>
        </p:spPr>
        <p:txBody>
          <a:bodyPr/>
          <a:lstStyle>
            <a:lvl1pPr>
              <a:defRPr sz="2000"/>
            </a:lvl1pPr>
            <a:lvl2pPr marL="398463" indent="-165100">
              <a:defRPr sz="1800"/>
            </a:lvl2pPr>
            <a:lvl3pPr marL="968375" indent="-393700"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FD7AF2-5DCC-4116-AEAC-43FCE4A08B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1E71B-6681-4799-873E-4EB2E38D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27398" y="6467476"/>
            <a:ext cx="364440" cy="24622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lvl="1"/>
            <a:r>
              <a:rPr lang="en-US" sz="1000" dirty="0" smtClean="0">
                <a:latin typeface="Calibri" pitchFamily="34" charset="0"/>
              </a:rPr>
              <a:t> </a:t>
            </a:r>
            <a:fld id="{0E5BFE8D-A273-48ED-8D63-E47D2290792E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pPr marL="0" lvl="1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" y="1"/>
            <a:ext cx="9143999" cy="88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rgbClr val="F5831F"/>
        </a:buClr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30238" indent="-222250" algn="l" rtl="0" eaLnBrk="1" fontAlgn="base" hangingPunct="1">
        <a:spcBef>
          <a:spcPct val="20000"/>
        </a:spcBef>
        <a:spcAft>
          <a:spcPct val="0"/>
        </a:spcAft>
        <a:buClr>
          <a:srgbClr val="8E9295"/>
        </a:buClr>
        <a:buFont typeface="Arial" pitchFamily="34" charset="0"/>
        <a:buChar char="–"/>
        <a:defRPr sz="1800">
          <a:solidFill>
            <a:schemeClr val="tx1"/>
          </a:solidFill>
          <a:latin typeface="Calibri" pitchFamily="34" charset="0"/>
        </a:defRPr>
      </a:lvl2pPr>
      <a:lvl3pPr marL="968375" indent="-1651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</a:defRPr>
      </a:lvl3pPr>
      <a:lvl4pPr marL="137477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itchFamily="34" charset="0"/>
        </a:defRPr>
      </a:lvl4pPr>
      <a:lvl5pPr marL="171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17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3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927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647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 -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29718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6600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r"/>
            <a:r>
              <a:rPr lang="en-US" sz="2400" kern="0" dirty="0" smtClean="0"/>
              <a:t>End-to-end Learning and Reinforcement Learning in Obstacle Avoidance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41428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einforcement learning with image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r>
              <a:rPr lang="en-US" b="1" dirty="0" smtClean="0"/>
              <a:t>Towards Monocular Vision based Obstacle Avoidance through Deep Reinforcement Learning </a:t>
            </a:r>
            <a:r>
              <a:rPr lang="en-US" b="1" dirty="0" smtClean="0"/>
              <a:t>(2017)</a:t>
            </a:r>
            <a:r>
              <a:rPr lang="en-US" dirty="0" smtClean="0"/>
              <a:t>: a dueling architecture based deep double-Q network is proposed, using only monocular RGB vision.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352800"/>
            <a:ext cx="8948738" cy="2239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943600"/>
            <a:ext cx="826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Link</a:t>
            </a:r>
            <a:r>
              <a:rPr lang="en-US" sz="1600" i="1" dirty="0"/>
              <a:t>: https://arxiv.org/abs/1706.09829</a:t>
            </a:r>
          </a:p>
        </p:txBody>
      </p:sp>
    </p:spTree>
    <p:extLst>
      <p:ext uri="{BB962C8B-B14F-4D97-AF65-F5344CB8AC3E}">
        <p14:creationId xmlns:p14="http://schemas.microsoft.com/office/powerpoint/2010/main" val="336954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einforcement learning with image</a:t>
            </a:r>
            <a:r>
              <a:rPr lang="en-US" altLang="zh-CN" dirty="0" smtClean="0"/>
              <a:t>/laser 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4343400"/>
          </a:xfrm>
        </p:spPr>
        <p:txBody>
          <a:bodyPr/>
          <a:lstStyle/>
          <a:p>
            <a:r>
              <a:rPr lang="en-US" b="1" dirty="0" smtClean="0"/>
              <a:t>Uncertainty-Aware Reinforcement Learning for Collision Avoidance (2017)</a:t>
            </a:r>
            <a:r>
              <a:rPr lang="en-US" dirty="0" smtClean="0"/>
              <a:t>: presenting an uncertainty-aware model-based learning algorithm that estimates the probability of collision together with a statistical estimate of uncertainty. </a:t>
            </a:r>
          </a:p>
          <a:p>
            <a:endParaRPr lang="en-US" dirty="0"/>
          </a:p>
          <a:p>
            <a:r>
              <a:rPr lang="en-US" dirty="0" smtClean="0"/>
              <a:t>The collision prediction model is a fully connected neural network (policy gradient method).</a:t>
            </a:r>
          </a:p>
          <a:p>
            <a:r>
              <a:rPr lang="en-US" dirty="0" smtClean="0"/>
              <a:t>Inputs are current state, the sensor observation, and a sequence of controls.</a:t>
            </a:r>
          </a:p>
          <a:p>
            <a:r>
              <a:rPr lang="en-US" dirty="0" smtClean="0"/>
              <a:t>Outputs are the probability of collision, the uncertainty which is the variance, and a collision cost which is used in MPC.</a:t>
            </a:r>
          </a:p>
          <a:p>
            <a:r>
              <a:rPr lang="en-US" dirty="0" smtClean="0"/>
              <a:t>In order to obtain accurate </a:t>
            </a:r>
            <a:r>
              <a:rPr lang="en-US" dirty="0" smtClean="0"/>
              <a:t>uncertainty, they use two techniques: bootstrapping and dropout.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1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einforcement learning with image</a:t>
            </a:r>
            <a:r>
              <a:rPr lang="en-US" altLang="zh-CN" dirty="0" smtClean="0"/>
              <a:t>/laser scan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951038"/>
            <a:ext cx="5810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einforcement learning with image</a:t>
            </a:r>
            <a:r>
              <a:rPr lang="en-US" altLang="zh-CN" dirty="0" smtClean="0"/>
              <a:t>/laser scan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14600"/>
            <a:ext cx="573405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826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Link</a:t>
            </a:r>
            <a:r>
              <a:rPr lang="en-US" sz="1600" i="1" dirty="0"/>
              <a:t>: https://arxiv.org/abs/1702.01182</a:t>
            </a:r>
          </a:p>
        </p:txBody>
      </p:sp>
    </p:spTree>
    <p:extLst>
      <p:ext uri="{BB962C8B-B14F-4D97-AF65-F5344CB8AC3E}">
        <p14:creationId xmlns:p14="http://schemas.microsoft.com/office/powerpoint/2010/main" val="260004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4343400"/>
          </a:xfrm>
        </p:spPr>
        <p:txBody>
          <a:bodyPr/>
          <a:lstStyle/>
          <a:p>
            <a:r>
              <a:rPr lang="en-US" b="1" dirty="0" smtClean="0"/>
              <a:t>Motion Planning Among Dynamic, Decision-Making Agents with Deep Reinforcement Learning </a:t>
            </a:r>
            <a:r>
              <a:rPr lang="en-US" b="1" dirty="0" smtClean="0"/>
              <a:t>(2018)</a:t>
            </a:r>
            <a:r>
              <a:rPr lang="en-US" dirty="0" smtClean="0"/>
              <a:t>: an algorithm that learns collision avoidance among a variety of types of dynamics agents without assuming they follow any particular behavior rules. It is a kind of modified actor-critic method.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Neural networks based reinforcement learning for mobile robots obstacle avoidance (2016)</a:t>
            </a:r>
            <a:r>
              <a:rPr lang="en-US" dirty="0" smtClean="0"/>
              <a:t>:  providing mobile robots a collision-free trajectory within an uncertain workspace which contains both stationary and moving entities. It is a modified Q-Learning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8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343400"/>
          </a:xfrm>
        </p:spPr>
        <p:txBody>
          <a:bodyPr/>
          <a:lstStyle/>
          <a:p>
            <a:r>
              <a:rPr lang="en-US" b="1" dirty="0" smtClean="0"/>
              <a:t>End-to-End Race Driving with Deep Reinforcement Learning </a:t>
            </a:r>
            <a:r>
              <a:rPr lang="en-US" b="1" dirty="0" smtClean="0"/>
              <a:t>(2018)</a:t>
            </a:r>
            <a:r>
              <a:rPr lang="en-US" dirty="0" smtClean="0"/>
              <a:t>: including hand brake command in the learning algorithm to enforce drifting. An Asynchronous Actor-Critic framework is used. RGB Image input.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Avoiding Moving Obstacles with Stochastic Hybrid Dynamics using PEARL: </a:t>
            </a:r>
            <a:r>
              <a:rPr lang="en-US" b="1" dirty="0" err="1" smtClean="0"/>
              <a:t>PrEference</a:t>
            </a:r>
            <a:r>
              <a:rPr lang="en-US" b="1" dirty="0" smtClean="0"/>
              <a:t> Appraisal Reinforcement Learning (2016)</a:t>
            </a:r>
            <a:r>
              <a:rPr lang="en-US" dirty="0" smtClean="0"/>
              <a:t>: PEARL projects the high-dimensional continuous robot state space to a low dimensional preference feature space resulting in efficient and adaptable planning.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learning with image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End-to-End Driving via Conditional Imitation Learning (2018)</a:t>
            </a:r>
            <a:r>
              <a:rPr lang="en-US" dirty="0" smtClean="0"/>
              <a:t>: At training time, the model is given not only the perceptual input and the control signal, but also a representation of the expert’s intention.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88"/>
          <a:stretch/>
        </p:blipFill>
        <p:spPr>
          <a:xfrm>
            <a:off x="457200" y="3352800"/>
            <a:ext cx="8397764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10928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Link: https://arxiv.org/abs/1710.02410 </a:t>
            </a:r>
          </a:p>
        </p:txBody>
      </p:sp>
    </p:spTree>
    <p:extLst>
      <p:ext uri="{BB962C8B-B14F-4D97-AF65-F5344CB8AC3E}">
        <p14:creationId xmlns:p14="http://schemas.microsoft.com/office/powerpoint/2010/main" val="11230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learning with image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Off-Road Obstacle Avoidance through End-to-End Learning (2005)</a:t>
            </a:r>
            <a:r>
              <a:rPr lang="en-US" dirty="0" smtClean="0"/>
              <a:t>: using two cameras as input of the neural network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</a:t>
            </a:r>
            <a:r>
              <a:rPr lang="en-US" altLang="zh-CN" b="1" dirty="0" smtClean="0"/>
              <a:t>nd-to-End Deep Learning for Autonomous Navigation of Mobile Robot (2018)</a:t>
            </a:r>
            <a:r>
              <a:rPr lang="en-US" altLang="zh-CN" dirty="0" smtClean="0"/>
              <a:t>: regular methods </a:t>
            </a:r>
            <a:r>
              <a:rPr lang="en-US" altLang="zh-CN" dirty="0" smtClean="0"/>
              <a:t>of using single image. Nothing original.</a:t>
            </a:r>
          </a:p>
          <a:p>
            <a:endParaRPr lang="en-US" dirty="0" smtClean="0"/>
          </a:p>
          <a:p>
            <a:r>
              <a:rPr lang="en-US" b="1" dirty="0" smtClean="0"/>
              <a:t>Vision-Based Mobile Robot Navigation through Deep Convolutional Neural Networks and End-to-End Learning (2017)</a:t>
            </a:r>
            <a:r>
              <a:rPr lang="en-US" dirty="0" smtClean="0"/>
              <a:t>: </a:t>
            </a:r>
            <a:r>
              <a:rPr lang="en-US" altLang="zh-CN" dirty="0"/>
              <a:t>Nothing original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CNN-Based Vision Model for Obstacle Avoidance of Mobile Robot (2017)</a:t>
            </a:r>
            <a:r>
              <a:rPr lang="en-US" dirty="0" smtClean="0"/>
              <a:t>: </a:t>
            </a:r>
            <a:r>
              <a:rPr lang="en-US" altLang="zh-CN" dirty="0"/>
              <a:t>Nothing original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1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learning with </a:t>
            </a:r>
            <a:r>
              <a:rPr lang="en-US" dirty="0" smtClean="0"/>
              <a:t>laser 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r>
              <a:rPr lang="en-US" b="1" dirty="0" smtClean="0"/>
              <a:t>A LIDAR based end to end controller for robot navigation using deep neural network (2017)</a:t>
            </a:r>
            <a:r>
              <a:rPr lang="en-US" dirty="0" smtClean="0"/>
              <a:t>: A sliding window of past information is incorporated to add the memory to controller, so that the hesitation is reduced when ambiguity occurs.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3297237"/>
            <a:ext cx="6296025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627856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Link: https://ieeexplore.ieee.org/document/8278417/</a:t>
            </a:r>
          </a:p>
        </p:txBody>
      </p:sp>
    </p:spTree>
    <p:extLst>
      <p:ext uri="{BB962C8B-B14F-4D97-AF65-F5344CB8AC3E}">
        <p14:creationId xmlns:p14="http://schemas.microsoft.com/office/powerpoint/2010/main" val="282570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learning with </a:t>
            </a:r>
            <a:r>
              <a:rPr lang="en-US" dirty="0" smtClean="0"/>
              <a:t>laser scan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209800"/>
            <a:ext cx="6210300" cy="3171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information is a combination of the last three frames of target information</a:t>
            </a:r>
            <a:r>
              <a:rPr lang="en-US" dirty="0" smtClean="0"/>
              <a:t>. Then they would be inserted into fully-connected layers to output the control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learning with </a:t>
            </a:r>
            <a:r>
              <a:rPr lang="en-US" dirty="0" smtClean="0"/>
              <a:t>laser scan and images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r>
              <a:rPr lang="en-US" b="1" dirty="0" smtClean="0"/>
              <a:t>LIDAR-Video Driving Dataset: Learning Driving Policies Effectively </a:t>
            </a:r>
            <a:r>
              <a:rPr lang="en-US" b="1" dirty="0" smtClean="0"/>
              <a:t>(2018)</a:t>
            </a:r>
            <a:r>
              <a:rPr lang="en-US" dirty="0" smtClean="0"/>
              <a:t>: a dataset which is the first policy learning benchmark composed of driving videos, LIDAR data and corresponding driving behaviors.</a:t>
            </a:r>
          </a:p>
          <a:p>
            <a:endParaRPr lang="en-US" dirty="0"/>
          </a:p>
          <a:p>
            <a:r>
              <a:rPr lang="en-US" dirty="0" smtClean="0"/>
              <a:t>DNN + LSTM. Long short-term memory (LSTM) is a well-improved recurrent neural network by introducing memory gates. </a:t>
            </a:r>
          </a:p>
          <a:p>
            <a:r>
              <a:rPr lang="en-US" dirty="0" smtClean="0"/>
              <a:t>Depth representation: Point Clouds Mapping: LIDAR points are divided into grids on XOZ plane and we could get the nearest points of Y coordinate in each grid. </a:t>
            </a:r>
            <a:r>
              <a:rPr lang="en-US" dirty="0" err="1" smtClean="0"/>
              <a:t>PointNet</a:t>
            </a:r>
            <a:r>
              <a:rPr lang="en-US" dirty="0" smtClean="0"/>
              <a:t>: It directly take disorder pointes as the input of neural networks and finally output the representation features.</a:t>
            </a:r>
          </a:p>
          <a:p>
            <a:r>
              <a:rPr lang="en-US" dirty="0" smtClean="0"/>
              <a:t>Vehicle speed and steering angle prediction models are trained individually.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2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5486400" cy="48548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099" y="6172200"/>
            <a:ext cx="826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Link: http</a:t>
            </a:r>
            <a:r>
              <a:rPr lang="en-US" sz="1600" i="1" dirty="0"/>
              <a:t>://openaccess.thecvf.com/content_cvpr_2018/html/Chen_LiDAR-Video_Driving_Dataset_CVPR_2018_paper.html</a:t>
            </a:r>
          </a:p>
        </p:txBody>
      </p:sp>
    </p:spTree>
    <p:extLst>
      <p:ext uri="{BB962C8B-B14F-4D97-AF65-F5344CB8AC3E}">
        <p14:creationId xmlns:p14="http://schemas.microsoft.com/office/powerpoint/2010/main" val="71523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 smtClean="0"/>
              <a:t>End-to-end reinforcement learning with </a:t>
            </a:r>
            <a:r>
              <a:rPr lang="en-US" dirty="0" smtClean="0"/>
              <a:t>laser 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r>
              <a:rPr lang="en-US" b="1" dirty="0" smtClean="0"/>
              <a:t>Virtual-to-real Deep Reinforcement Learning: Continuous Control of Mobile Robots for </a:t>
            </a:r>
            <a:r>
              <a:rPr lang="en-US" b="1" dirty="0" err="1" smtClean="0"/>
              <a:t>Mapless</a:t>
            </a:r>
            <a:r>
              <a:rPr lang="en-US" b="1" dirty="0" smtClean="0"/>
              <a:t> Navigation (2017)</a:t>
            </a:r>
            <a:r>
              <a:rPr lang="en-US" dirty="0" smtClean="0"/>
              <a:t>: taking LIDAR data and target position as input and steering commands as output. Using asynchronous DDPG method.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730"/>
          <a:stretch/>
        </p:blipFill>
        <p:spPr>
          <a:xfrm>
            <a:off x="1371600" y="3352800"/>
            <a:ext cx="5715000" cy="31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884238"/>
          </a:xfrm>
        </p:spPr>
        <p:txBody>
          <a:bodyPr/>
          <a:lstStyle/>
          <a:p>
            <a:r>
              <a:rPr lang="en-US" dirty="0" smtClean="0"/>
              <a:t>End-to-end reinforcement learning with </a:t>
            </a:r>
            <a:r>
              <a:rPr lang="en-US" dirty="0" smtClean="0"/>
              <a:t>laser scan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3048000"/>
            <a:ext cx="4505325" cy="12096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1219200"/>
          </a:xfrm>
        </p:spPr>
        <p:txBody>
          <a:bodyPr/>
          <a:lstStyle/>
          <a:p>
            <a:r>
              <a:rPr lang="en-US" dirty="0" smtClean="0"/>
              <a:t>Reward function definition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943600"/>
            <a:ext cx="826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Link</a:t>
            </a:r>
            <a:r>
              <a:rPr lang="en-US" sz="1600" i="1" dirty="0"/>
              <a:t>: https://ieeexplore.ieee.org/document/8202134/</a:t>
            </a:r>
          </a:p>
        </p:txBody>
      </p:sp>
    </p:spTree>
    <p:extLst>
      <p:ext uri="{BB962C8B-B14F-4D97-AF65-F5344CB8AC3E}">
        <p14:creationId xmlns:p14="http://schemas.microsoft.com/office/powerpoint/2010/main" val="2992925912"/>
      </p:ext>
    </p:extLst>
  </p:cSld>
  <p:clrMapOvr>
    <a:masterClrMapping/>
  </p:clrMapOvr>
</p:sld>
</file>

<file path=ppt/theme/theme1.xml><?xml version="1.0" encoding="utf-8"?>
<a:theme xmlns:a="http://schemas.openxmlformats.org/drawingml/2006/main" name="cuica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cuicar</Template>
  <TotalTime>7274</TotalTime>
  <Words>973</Words>
  <Application>Microsoft Office PowerPoint</Application>
  <PresentationFormat>On-screen Show (4:3)</PresentationFormat>
  <Paragraphs>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cuicar</vt:lpstr>
      <vt:lpstr>Literature Review -</vt:lpstr>
      <vt:lpstr>End-to-end learning with image input</vt:lpstr>
      <vt:lpstr>End-to-end learning with image input</vt:lpstr>
      <vt:lpstr>End-to-end learning with laser scan input</vt:lpstr>
      <vt:lpstr>End-to-end learning with laser scan input</vt:lpstr>
      <vt:lpstr>End-to-end learning with laser scan and images input</vt:lpstr>
      <vt:lpstr>PowerPoint Presentation</vt:lpstr>
      <vt:lpstr>End-to-end reinforcement learning with laser scan input</vt:lpstr>
      <vt:lpstr>End-to-end reinforcement learning with laser scan input</vt:lpstr>
      <vt:lpstr>Reinforcement learning with image input</vt:lpstr>
      <vt:lpstr>Reinforcement learning with image/laser scan input</vt:lpstr>
      <vt:lpstr>Reinforcement learning with image/laser scan input</vt:lpstr>
      <vt:lpstr>Reinforcement learning with image/laser scan input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follow lot</cp:lastModifiedBy>
  <cp:revision>135</cp:revision>
  <dcterms:created xsi:type="dcterms:W3CDTF">2012-11-01T04:23:40Z</dcterms:created>
  <dcterms:modified xsi:type="dcterms:W3CDTF">2018-08-13T05:00:19Z</dcterms:modified>
</cp:coreProperties>
</file>