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ACRN Hypervisor启动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从SBL到ACRN</a:t>
            </a:r>
            <a:r>
              <a:rPr lang="en-US" altLang="en-US"/>
              <a:t>到SOS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1877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跳入ACRN执行-2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acr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1691005"/>
            <a:ext cx="4075430" cy="1876425"/>
          </a:xfrm>
          <a:prstGeom prst="rect">
            <a:avLst/>
          </a:prstGeom>
        </p:spPr>
      </p:pic>
      <p:pic>
        <p:nvPicPr>
          <p:cNvPr id="7" name="图片 6" descr="acrn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" y="4911090"/>
            <a:ext cx="9824720" cy="11893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1665" y="1163955"/>
            <a:ext cx="255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SBL Code: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11200" y="4405630"/>
            <a:ext cx="255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ACRN</a:t>
            </a:r>
            <a:r>
              <a:rPr lang="en-US" altLang="zh-CN"/>
              <a:t> Code: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35525" y="1811655"/>
            <a:ext cx="351917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Acrn的入口地址：0x6e000010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12800" y="2031365"/>
            <a:ext cx="2556510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369310" y="1995805"/>
            <a:ext cx="1466215" cy="184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1835" y="3077210"/>
            <a:ext cx="2556510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88795" y="5675630"/>
            <a:ext cx="2556510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345305" y="2035810"/>
            <a:ext cx="439420" cy="3569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6" idx="3"/>
          </p:cNvCxnSpPr>
          <p:nvPr/>
        </p:nvCxnSpPr>
        <p:spPr>
          <a:xfrm flipH="1">
            <a:off x="1708150" y="3181985"/>
            <a:ext cx="1560195" cy="2383155"/>
          </a:xfrm>
          <a:prstGeom prst="curvedConnector4">
            <a:avLst>
              <a:gd name="adj1" fmla="val -15263"/>
              <a:gd name="adj2" fmla="val 521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12800" y="2249805"/>
            <a:ext cx="2556510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800" y="2458720"/>
            <a:ext cx="2556510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35525" y="2179955"/>
            <a:ext cx="351917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Magic Number</a:t>
            </a:r>
            <a:endParaRPr lang="en-US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35525" y="2548255"/>
            <a:ext cx="351980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MultiBoot Info</a:t>
            </a:r>
            <a:endParaRPr lang="en-US" altLang="en-US"/>
          </a:p>
        </p:txBody>
      </p:sp>
      <p:pic>
        <p:nvPicPr>
          <p:cNvPr id="8" name="图片 7" descr="jumpbo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0" y="1163955"/>
            <a:ext cx="3716655" cy="17513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4095" y="1923415"/>
            <a:ext cx="1626870" cy="1447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34095" y="2063115"/>
            <a:ext cx="1626870" cy="1447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634095" y="2240280"/>
            <a:ext cx="1626870" cy="1447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355330" y="2002790"/>
            <a:ext cx="296545" cy="28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364220" y="2179955"/>
            <a:ext cx="278765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1"/>
          </p:cNvCxnSpPr>
          <p:nvPr/>
        </p:nvCxnSpPr>
        <p:spPr>
          <a:xfrm flipV="1">
            <a:off x="8354695" y="2312670"/>
            <a:ext cx="279400" cy="377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1"/>
          </p:cNvCxnSpPr>
          <p:nvPr/>
        </p:nvCxnSpPr>
        <p:spPr>
          <a:xfrm flipH="1">
            <a:off x="3444240" y="2364105"/>
            <a:ext cx="13912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444240" y="2548255"/>
            <a:ext cx="1344930" cy="74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ACRN跳入SOS执行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b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437640"/>
            <a:ext cx="5314315" cy="20574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93725" y="3495040"/>
            <a:ext cx="297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cpu_primary_start_32</a:t>
            </a:r>
            <a:endParaRPr lang="en-US" altLang="zh-CN"/>
          </a:p>
        </p:txBody>
      </p:sp>
      <p:pic>
        <p:nvPicPr>
          <p:cNvPr id="26" name="图片 25" descr="bootso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70" y="1529080"/>
            <a:ext cx="6229350" cy="187452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885940" y="3495040"/>
            <a:ext cx="297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init_vm_boot_info</a:t>
            </a:r>
            <a:endParaRPr lang="en-US" altLang="en-US"/>
          </a:p>
        </p:txBody>
      </p:sp>
      <p:sp>
        <p:nvSpPr>
          <p:cNvPr id="2" name="右箭头 1"/>
          <p:cNvSpPr/>
          <p:nvPr/>
        </p:nvSpPr>
        <p:spPr>
          <a:xfrm>
            <a:off x="5460365" y="2416175"/>
            <a:ext cx="247650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kernelent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25" y="4243705"/>
            <a:ext cx="5339715" cy="1408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91960" y="5970905"/>
            <a:ext cx="297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general_sw_loader</a:t>
            </a:r>
            <a:endParaRPr lang="en-US" altLang="en-US"/>
          </a:p>
        </p:txBody>
      </p:sp>
      <p:pic>
        <p:nvPicPr>
          <p:cNvPr id="7" name="图片 6" descr="run_vcp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77360"/>
            <a:ext cx="5460365" cy="504825"/>
          </a:xfrm>
          <a:prstGeom prst="rect">
            <a:avLst/>
          </a:prstGeom>
        </p:spPr>
      </p:pic>
      <p:pic>
        <p:nvPicPr>
          <p:cNvPr id="8" name="图片 7" descr="run_vcpu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06975"/>
            <a:ext cx="5095240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9815" y="5652135"/>
            <a:ext cx="297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run_vcpu</a:t>
            </a:r>
            <a:endParaRPr lang="en-US" altLang="en-US"/>
          </a:p>
        </p:txBody>
      </p:sp>
      <p:sp>
        <p:nvSpPr>
          <p:cNvPr id="10" name="下箭头 9"/>
          <p:cNvSpPr/>
          <p:nvPr/>
        </p:nvSpPr>
        <p:spPr>
          <a:xfrm>
            <a:off x="9095740" y="3542030"/>
            <a:ext cx="196215" cy="702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5222875" y="4946650"/>
            <a:ext cx="526415" cy="165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3725" y="2383790"/>
            <a:ext cx="2974975" cy="2089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5380" y="2077085"/>
            <a:ext cx="3728720" cy="3638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5380" y="4946650"/>
            <a:ext cx="4912360" cy="4254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05" y="4243705"/>
            <a:ext cx="5314950" cy="3219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</a:rPr>
              <a:t>SBL启动流程</a:t>
            </a:r>
            <a:endParaRPr lang="en-US" altLang="en-US" sz="3600">
              <a:latin typeface="+mj-lt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40" y="1163955"/>
            <a:ext cx="6572885" cy="5584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</a:rPr>
              <a:t>SBL启动流程-Payload</a:t>
            </a:r>
            <a:endParaRPr lang="en-US" altLang="en-US" sz="3600">
              <a:latin typeface="+mj-lt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2880" y="144081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PayLoadMain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52245" y="213931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BootOsImage</a:t>
            </a:r>
            <a:endParaRPr lang="en-US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39595" y="2780665"/>
            <a:ext cx="248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FindBootPation</a:t>
            </a:r>
            <a:endParaRPr lang="en-U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9595" y="3355340"/>
            <a:ext cx="248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GetBootSlot</a:t>
            </a:r>
            <a:endParaRPr lang="en-US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9595" y="3879850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LoadAndSetupImage</a:t>
            </a:r>
            <a:endParaRPr lang="en-U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14525" y="5595620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StartBooting</a:t>
            </a:r>
            <a:endParaRPr lang="en-US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11450" y="4475480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GetImageFromMedia</a:t>
            </a:r>
            <a:endParaRPr lang="en-US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11450" y="4975860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SetupBootImage</a:t>
            </a:r>
            <a:endParaRPr lang="en-US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16175" y="6195695"/>
            <a:ext cx="278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JumpToMultiBootOs</a:t>
            </a:r>
            <a:endParaRPr lang="en-US" altLang="en-US"/>
          </a:p>
        </p:txBody>
      </p:sp>
      <p:cxnSp>
        <p:nvCxnSpPr>
          <p:cNvPr id="15" name="直接箭头连接符 14"/>
          <p:cNvCxnSpPr>
            <a:stCxn id="2" idx="2"/>
            <a:endCxn id="3" idx="0"/>
          </p:cNvCxnSpPr>
          <p:nvPr/>
        </p:nvCxnSpPr>
        <p:spPr>
          <a:xfrm flipH="1">
            <a:off x="2321560" y="1809115"/>
            <a:ext cx="63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560320" y="256032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560320" y="3148965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60320" y="372364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04540" y="424815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304540" y="484378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60320" y="534416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898140" y="596392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83075" y="1478915"/>
            <a:ext cx="394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Payload的函数入口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396740" y="2642235"/>
            <a:ext cx="394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找到Boot分区，从磁盘找到GPT header，并且解析出分区表</a:t>
            </a:r>
            <a:endParaRPr lang="en-US" altLang="en-US"/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3823335" y="2964815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96740" y="3244850"/>
            <a:ext cx="681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根据解析出分区表以及CfgData_BootOption.dsc配置的msic分区信息解析出A/B信息</a:t>
            </a:r>
            <a:endParaRPr lang="en-US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615055" y="1623060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823335" y="3537585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69610" y="447548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从磁盘分区或者文件系统中把iasImage镜像装载进内存</a:t>
            </a:r>
            <a:endParaRPr lang="en-US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196205" y="4657725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18075" y="5173980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769610" y="497586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解析iasImage镜像，找出acrn入口地址</a:t>
            </a:r>
            <a:endParaRPr lang="en-US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769610" y="6195695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跳入acrn入口地址，开始执行acrn代码</a:t>
            </a:r>
            <a:endParaRPr lang="en-US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918075" y="6377940"/>
            <a:ext cx="573405" cy="38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BootOptions配置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bootop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393825"/>
            <a:ext cx="11659870" cy="688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800" y="2745105"/>
            <a:ext cx="87769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通用配置：</a:t>
            </a:r>
            <a:endParaRPr lang="en-US" altLang="en-US" b="1">
              <a:sym typeface="+mn-ea"/>
            </a:endParaRPr>
          </a:p>
          <a:p>
            <a:r>
              <a:rPr lang="en-US" altLang="en-US">
                <a:sym typeface="+mn-ea"/>
              </a:rPr>
              <a:t>ImageType: 镜像类型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flag: 启动的标志位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dev_type:磁盘类型，如emmc/sd/usb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hw_part:硬件分区，默认是0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fs_type:文件系统类型，用来标记从磁盘分区加载镜像还是从文件系统加载镜像</a:t>
            </a:r>
            <a:endParaRPr lang="en-US" altLang="en-US" b="1">
              <a:sym typeface="+mn-ea"/>
            </a:endParaRPr>
          </a:p>
          <a:p>
            <a:endParaRPr lang="en-US" altLang="en-US" b="1">
              <a:sym typeface="+mn-ea"/>
            </a:endParaRPr>
          </a:p>
          <a:p>
            <a:r>
              <a:rPr lang="en-US" altLang="en-US" b="1">
                <a:sym typeface="+mn-ea"/>
              </a:rPr>
              <a:t>从磁盘分区装载ias镜像的相应配置：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swx part: 磁盘的逻辑分区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swx lba：针对某个磁盘逻辑分区起始地址的偏移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 b="1">
                <a:sym typeface="+mn-ea"/>
              </a:rPr>
              <a:t>从文件系统装载ias镜像的相应配置：</a:t>
            </a:r>
            <a:endParaRPr lang="en-US" altLang="en-US" b="1">
              <a:sym typeface="+mn-ea"/>
            </a:endParaRPr>
          </a:p>
          <a:p>
            <a:r>
              <a:rPr lang="en-US" altLang="en-US">
                <a:sym typeface="+mn-ea"/>
              </a:rPr>
              <a:t>sw_part: 文件系统所在的逻辑磁盘分区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imagex name : 文件名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从文件系统装载ias镜像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9145" y="3142615"/>
            <a:ext cx="60833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 Header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1651000" y="3142615"/>
            <a:ext cx="7696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 </a:t>
            </a:r>
            <a:r>
              <a:rPr lang="en-US" altLang="en-US" sz="1200"/>
              <a:t>Pation Tabel</a:t>
            </a:r>
            <a:endParaRPr lang="en-US" altLang="en-US" sz="1200"/>
          </a:p>
        </p:txBody>
      </p:sp>
      <p:sp>
        <p:nvSpPr>
          <p:cNvPr id="11" name="下弧形箭头 10"/>
          <p:cNvSpPr/>
          <p:nvPr/>
        </p:nvSpPr>
        <p:spPr>
          <a:xfrm>
            <a:off x="1039495" y="4266565"/>
            <a:ext cx="979805" cy="33655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41700" y="3142615"/>
            <a:ext cx="458025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904740" y="4234815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Boot.img</a:t>
            </a:r>
            <a:endParaRPr lang="en-US" altLang="zh-CN"/>
          </a:p>
        </p:txBody>
      </p:sp>
      <p:pic>
        <p:nvPicPr>
          <p:cNvPr id="14" name="图片 13" descr="bootop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865630"/>
            <a:ext cx="11659870" cy="6889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441700" y="3489325"/>
            <a:ext cx="96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sw_part:0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4814570" y="1901190"/>
            <a:ext cx="496570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15" idx="0"/>
          </p:cNvCxnSpPr>
          <p:nvPr/>
        </p:nvCxnSpPr>
        <p:spPr>
          <a:xfrm flipH="1">
            <a:off x="3926205" y="2396490"/>
            <a:ext cx="925195" cy="109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0075" y="3406140"/>
            <a:ext cx="1701165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Name:iasImage A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5984240" y="1901190"/>
            <a:ext cx="831215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311140" y="2310765"/>
            <a:ext cx="925195" cy="109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弧形箭头 22"/>
          <p:cNvSpPr/>
          <p:nvPr/>
        </p:nvSpPr>
        <p:spPr>
          <a:xfrm rot="180000" flipV="1">
            <a:off x="2165985" y="2794000"/>
            <a:ext cx="1499870" cy="33655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96325" y="3169920"/>
            <a:ext cx="24333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799830" y="3532505"/>
            <a:ext cx="96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sw_part:</a:t>
            </a:r>
            <a:r>
              <a:rPr lang="en-US" altLang="en-US" sz="1200"/>
              <a:t>1</a:t>
            </a:r>
            <a:endParaRPr lang="en-US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6236335" y="3406140"/>
            <a:ext cx="1701165" cy="5334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Name:iasImage </a:t>
            </a:r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11430000" y="1865630"/>
            <a:ext cx="496570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5" idx="0"/>
          </p:cNvCxnSpPr>
          <p:nvPr/>
        </p:nvCxnSpPr>
        <p:spPr>
          <a:xfrm flipH="1">
            <a:off x="9284335" y="2077085"/>
            <a:ext cx="2249170" cy="1455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665970" y="3378835"/>
            <a:ext cx="132905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MSIC </a:t>
            </a:r>
            <a:endParaRPr lang="en-US" altLang="en-US" sz="1200"/>
          </a:p>
        </p:txBody>
      </p:sp>
      <p:sp>
        <p:nvSpPr>
          <p:cNvPr id="31" name="下弧形箭头 30"/>
          <p:cNvSpPr/>
          <p:nvPr/>
        </p:nvSpPr>
        <p:spPr>
          <a:xfrm>
            <a:off x="2268220" y="4191635"/>
            <a:ext cx="6927215" cy="45402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8800" y="2832100"/>
            <a:ext cx="10775950" cy="141541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45160" y="2820035"/>
            <a:ext cx="101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EMMC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95630" y="4954905"/>
            <a:ext cx="6331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从文件系统装载ias镜像目前SBL中不支持A/B模式：</a:t>
            </a:r>
            <a:endParaRPr lang="en-US" altLang="zh-CN"/>
          </a:p>
          <a:p>
            <a:r>
              <a:rPr lang="en-US" altLang="zh-CN">
                <a:latin typeface="东文宋体" charset="0"/>
              </a:rPr>
              <a:t>■ 需要将iasimageA/iasiamgeB打包进boot.img中</a:t>
            </a:r>
            <a:endParaRPr lang="en-US" altLang="zh-CN">
              <a:latin typeface="东文宋体" charset="0"/>
            </a:endParaRPr>
          </a:p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>
                <a:latin typeface="东文宋体" charset="0"/>
                <a:sym typeface="+mn-ea"/>
              </a:rPr>
              <a:t>需要修改SBL逻辑，根据MSIC分区中的相关信息从boot.img的文件系统中装载不同的iasiamge镜像</a:t>
            </a:r>
            <a:endParaRPr lang="en-US" altLang="en-US">
              <a:latin typeface="东文宋体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从磁盘分区装载ias镜像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9145" y="3142615"/>
            <a:ext cx="60833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 Header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1651000" y="3142615"/>
            <a:ext cx="7696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 </a:t>
            </a:r>
            <a:r>
              <a:rPr lang="en-US" altLang="en-US" sz="1200"/>
              <a:t>Pation Tabel</a:t>
            </a:r>
            <a:endParaRPr lang="en-US" altLang="en-US" sz="1200"/>
          </a:p>
        </p:txBody>
      </p:sp>
      <p:sp>
        <p:nvSpPr>
          <p:cNvPr id="11" name="下弧形箭头 10"/>
          <p:cNvSpPr/>
          <p:nvPr/>
        </p:nvSpPr>
        <p:spPr>
          <a:xfrm>
            <a:off x="1039495" y="4266565"/>
            <a:ext cx="979805" cy="33655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41700" y="3142615"/>
            <a:ext cx="242379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/>
          </a:p>
        </p:txBody>
      </p:sp>
      <p:pic>
        <p:nvPicPr>
          <p:cNvPr id="14" name="图片 13" descr="bootop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865630"/>
            <a:ext cx="11659870" cy="6889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441700" y="3489325"/>
            <a:ext cx="96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sw_part:0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937375" y="1901190"/>
            <a:ext cx="573405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10075" y="3169285"/>
            <a:ext cx="1454785" cy="9798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iasImage 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7585710" y="1901190"/>
            <a:ext cx="583565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338445" y="2223770"/>
            <a:ext cx="2465070" cy="1233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弧形箭头 22"/>
          <p:cNvSpPr/>
          <p:nvPr/>
        </p:nvSpPr>
        <p:spPr>
          <a:xfrm rot="180000" flipV="1">
            <a:off x="2165985" y="2794000"/>
            <a:ext cx="1499870" cy="33655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94850" y="3157220"/>
            <a:ext cx="203073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9594850" y="3521075"/>
            <a:ext cx="96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sw_part:</a:t>
            </a:r>
            <a:r>
              <a:rPr lang="en-US" altLang="en-US" sz="1200"/>
              <a:t>2</a:t>
            </a:r>
            <a:endParaRPr lang="en-US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11430000" y="1865630"/>
            <a:ext cx="496570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2"/>
            <a:endCxn id="25" idx="0"/>
          </p:cNvCxnSpPr>
          <p:nvPr/>
        </p:nvCxnSpPr>
        <p:spPr>
          <a:xfrm flipH="1">
            <a:off x="10079355" y="2188210"/>
            <a:ext cx="1598930" cy="1332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426065" y="3406140"/>
            <a:ext cx="105664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MSIC </a:t>
            </a:r>
            <a:endParaRPr lang="en-US" altLang="en-US" sz="1200"/>
          </a:p>
        </p:txBody>
      </p:sp>
      <p:sp>
        <p:nvSpPr>
          <p:cNvPr id="31" name="下弧形箭头 30"/>
          <p:cNvSpPr/>
          <p:nvPr/>
        </p:nvSpPr>
        <p:spPr>
          <a:xfrm>
            <a:off x="2268220" y="4191635"/>
            <a:ext cx="8295005" cy="45402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5160" y="2820035"/>
            <a:ext cx="101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EMMC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8800" y="2832100"/>
            <a:ext cx="11222990" cy="141541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15" idx="0"/>
          </p:cNvCxnSpPr>
          <p:nvPr/>
        </p:nvCxnSpPr>
        <p:spPr>
          <a:xfrm flipH="1">
            <a:off x="3926205" y="2248535"/>
            <a:ext cx="3075940" cy="12407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61430" y="3156585"/>
            <a:ext cx="242379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361430" y="3503295"/>
            <a:ext cx="96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sw_part:</a:t>
            </a:r>
            <a:r>
              <a:rPr lang="en-US" altLang="en-US" sz="1200"/>
              <a:t>1</a:t>
            </a:r>
            <a:endParaRPr lang="en-US" altLang="en-US" sz="1200"/>
          </a:p>
        </p:txBody>
      </p:sp>
      <p:sp>
        <p:nvSpPr>
          <p:cNvPr id="9" name="矩形 8"/>
          <p:cNvSpPr/>
          <p:nvPr/>
        </p:nvSpPr>
        <p:spPr>
          <a:xfrm>
            <a:off x="7329805" y="3183255"/>
            <a:ext cx="1454785" cy="9798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iasImage 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9194165" y="1901190"/>
            <a:ext cx="573405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42500" y="1901190"/>
            <a:ext cx="583565" cy="3225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6519545" y="2188210"/>
            <a:ext cx="3075940" cy="12407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8519160" y="2248535"/>
            <a:ext cx="1757045" cy="1071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弧形箭头 35"/>
          <p:cNvSpPr/>
          <p:nvPr/>
        </p:nvSpPr>
        <p:spPr>
          <a:xfrm>
            <a:off x="2331085" y="4266565"/>
            <a:ext cx="4606290" cy="50546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5630" y="4954905"/>
            <a:ext cx="633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从</a:t>
            </a:r>
            <a:r>
              <a:rPr lang="en-US" altLang="en-US"/>
              <a:t>磁盘分区</a:t>
            </a:r>
            <a:r>
              <a:rPr lang="en-US" altLang="zh-CN"/>
              <a:t>装载ias镜像目前SBL中支持A/B模式：</a:t>
            </a:r>
            <a:endParaRPr lang="en-US" altLang="zh-CN">
              <a:latin typeface="东文宋体" charset="0"/>
            </a:endParaRPr>
          </a:p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>
                <a:latin typeface="东文宋体" charset="0"/>
                <a:sym typeface="+mn-ea"/>
              </a:rPr>
              <a:t>SBL根据MSIC分区中的相关信息从不同的分区中装载不同的iasiamge镜像</a:t>
            </a:r>
            <a:endParaRPr lang="en-US" altLang="en-US">
              <a:latin typeface="东文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ias镜像格式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42645" y="2345055"/>
            <a:ext cx="60833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ias</a:t>
            </a:r>
            <a:r>
              <a:rPr lang="en-US" altLang="zh-CN" sz="1200"/>
              <a:t> Header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1450975" y="2345055"/>
            <a:ext cx="1161415" cy="100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ACRN Command Line</a:t>
            </a:r>
            <a:endParaRPr lang="en-US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2612390" y="2345055"/>
            <a:ext cx="2364740" cy="1005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Acrn 镜像</a:t>
            </a:r>
            <a:endParaRPr lang="en-US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6430010" y="2345055"/>
            <a:ext cx="3788410" cy="1005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Kernel镜像</a:t>
            </a:r>
            <a:endParaRPr lang="en-US" altLang="en-US" sz="1200"/>
          </a:p>
        </p:txBody>
      </p:sp>
      <p:sp>
        <p:nvSpPr>
          <p:cNvPr id="50" name="文本框 49"/>
          <p:cNvSpPr txBox="1"/>
          <p:nvPr/>
        </p:nvSpPr>
        <p:spPr>
          <a:xfrm>
            <a:off x="842645" y="1870710"/>
            <a:ext cx="101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ias</a:t>
            </a:r>
            <a:endParaRPr lang="en-US" altLang="en-US"/>
          </a:p>
        </p:txBody>
      </p:sp>
      <p:sp>
        <p:nvSpPr>
          <p:cNvPr id="63" name="矩形 62"/>
          <p:cNvSpPr/>
          <p:nvPr/>
        </p:nvSpPr>
        <p:spPr>
          <a:xfrm>
            <a:off x="4977130" y="2345055"/>
            <a:ext cx="1453515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Kernel</a:t>
            </a:r>
            <a:endParaRPr lang="en-US" altLang="en-US" sz="1200"/>
          </a:p>
          <a:p>
            <a:pPr algn="ctr"/>
            <a:r>
              <a:rPr lang="en-US" altLang="en-US" sz="1200"/>
              <a:t>Command Line</a:t>
            </a:r>
            <a:endParaRPr lang="en-US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734695" y="3903980"/>
            <a:ext cx="777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/>
              <a:t>Intel 开源了ias镜像打包工具：https://github.com/intel/iasimage/</a:t>
            </a:r>
            <a:endParaRPr lang="en-US" altLang="en-US"/>
          </a:p>
          <a:p>
            <a:r>
              <a:rPr lang="en-US" altLang="zh-CN">
                <a:latin typeface="东文宋体" charset="0"/>
              </a:rPr>
              <a:t>■ </a:t>
            </a:r>
            <a:r>
              <a:rPr lang="en-US" altLang="en-US">
                <a:latin typeface="东文宋体" charset="0"/>
              </a:rPr>
              <a:t>iasimage将acrn镜像与sos kernel镜像打包</a:t>
            </a:r>
            <a:endParaRPr lang="en-US" altLang="en-US">
              <a:latin typeface="东文宋体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MSIC分区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msi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970405"/>
            <a:ext cx="5542280" cy="2428240"/>
          </a:xfrm>
          <a:prstGeom prst="rect">
            <a:avLst/>
          </a:prstGeom>
        </p:spPr>
      </p:pic>
      <p:pic>
        <p:nvPicPr>
          <p:cNvPr id="3" name="图片 2" descr="msi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260" y="1970405"/>
            <a:ext cx="496062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5600" y="5259070"/>
            <a:ext cx="8901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/>
              <a:t>SuccessBoot标记该分区是否能够成功启动</a:t>
            </a:r>
            <a:endParaRPr lang="en-US" altLang="en-US"/>
          </a:p>
          <a:p>
            <a:r>
              <a:rPr lang="en-US" altLang="zh-CN">
                <a:latin typeface="东文宋体" charset="0"/>
              </a:rPr>
              <a:t>■ </a:t>
            </a:r>
            <a:r>
              <a:rPr lang="en-US" altLang="en-US">
                <a:latin typeface="东文宋体" charset="0"/>
              </a:rPr>
              <a:t>Priority标记启动优先级</a:t>
            </a:r>
            <a:endParaRPr lang="en-US" altLang="en-US">
              <a:latin typeface="东文宋体" charset="0"/>
            </a:endParaRPr>
          </a:p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>
                <a:latin typeface="东文宋体" charset="0"/>
                <a:sym typeface="+mn-ea"/>
              </a:rPr>
              <a:t>升级完成后应该将新升级的分区slot标记</a:t>
            </a:r>
            <a:r>
              <a:rPr lang="en-US" altLang="en-US">
                <a:sym typeface="+mn-ea"/>
              </a:rPr>
              <a:t>SuccessBoot，并且将</a:t>
            </a:r>
            <a:r>
              <a:rPr lang="en-US" altLang="en-US">
                <a:latin typeface="东文宋体" charset="0"/>
                <a:sym typeface="+mn-ea"/>
              </a:rPr>
              <a:t>Priority优先级置高</a:t>
            </a:r>
            <a:endParaRPr lang="en-US" altLang="en-US">
              <a:latin typeface="东文宋体" charset="0"/>
              <a:sym typeface="+mn-ea"/>
            </a:endParaRPr>
          </a:p>
          <a:p>
            <a:r>
              <a:rPr lang="en-US" altLang="zh-CN">
                <a:latin typeface="东文宋体" charset="0"/>
                <a:sym typeface="+mn-ea"/>
              </a:rPr>
              <a:t>■ </a:t>
            </a:r>
            <a:r>
              <a:rPr lang="en-US" altLang="en-US">
                <a:latin typeface="东文宋体" charset="0"/>
                <a:sym typeface="+mn-ea"/>
              </a:rPr>
              <a:t>需要扩展相应的数据结果去支持SOS跟UOS A/B启动</a:t>
            </a:r>
            <a:endParaRPr lang="en-US" altLang="en-US">
              <a:latin typeface="东文宋体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260" y="123825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msic分区数据结构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82600" y="330200"/>
            <a:ext cx="702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+mj-lt"/>
                <a:sym typeface="+mn-ea"/>
              </a:rPr>
              <a:t>跳入ACRN执行-1</a:t>
            </a:r>
            <a:endParaRPr lang="en-US" altLang="en-US" sz="3600">
              <a:latin typeface="+mj-lt"/>
              <a:sym typeface="+mn-ea"/>
            </a:endParaRPr>
          </a:p>
        </p:txBody>
      </p:sp>
      <p:pic>
        <p:nvPicPr>
          <p:cNvPr id="17" name="图片 16" descr="润和标识矢量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67570" y="119380"/>
            <a:ext cx="2099310" cy="10445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330200"/>
            <a:ext cx="304800" cy="63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5600" y="330200"/>
            <a:ext cx="127000" cy="635000"/>
          </a:xfrm>
          <a:prstGeom prst="rect">
            <a:avLst/>
          </a:prstGeom>
          <a:solidFill>
            <a:srgbClr val="55C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ac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2267585"/>
            <a:ext cx="10058400" cy="23221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798435" y="2154555"/>
            <a:ext cx="990600" cy="28448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40065" y="1060450"/>
            <a:ext cx="3714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Acrn的入口地址：0x6e000010</a:t>
            </a:r>
            <a:endParaRPr lang="en-US" altLang="zh-CN"/>
          </a:p>
          <a:p>
            <a:r>
              <a:rPr lang="en-US" altLang="zh-CN"/>
              <a:t>acrn编译时已经决定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18" idx="0"/>
          </p:cNvCxnSpPr>
          <p:nvPr/>
        </p:nvCxnSpPr>
        <p:spPr>
          <a:xfrm flipH="1">
            <a:off x="8293735" y="1718310"/>
            <a:ext cx="302260" cy="436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35990" y="1643380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ACRN镜像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演示</Application>
  <PresentationFormat>宽屏</PresentationFormat>
  <Paragraphs>158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东文宋体</vt:lpstr>
      <vt:lpstr>Calibri Light</vt:lpstr>
      <vt:lpstr>DejaVu Sans</vt:lpstr>
      <vt:lpstr>WenQuanYi Micro Hei</vt:lpstr>
      <vt:lpstr>Calibri</vt:lpstr>
      <vt:lpstr>宋体</vt:lpstr>
      <vt:lpstr>微软雅黑</vt:lpstr>
      <vt:lpstr>Arial Unicode MS</vt:lpstr>
      <vt:lpstr>OpenSymbol</vt:lpstr>
      <vt:lpstr>Office 主题</vt:lpstr>
      <vt:lpstr>ACRN Hypervisor启动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</dc:creator>
  <cp:lastModifiedBy>leon</cp:lastModifiedBy>
  <cp:revision>111</cp:revision>
  <dcterms:created xsi:type="dcterms:W3CDTF">2018-11-23T01:12:50Z</dcterms:created>
  <dcterms:modified xsi:type="dcterms:W3CDTF">2018-11-23T01:12:50Z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