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75" r:id="rId6"/>
    <p:sldId id="259" r:id="rId7"/>
    <p:sldId id="260" r:id="rId8"/>
    <p:sldId id="262" r:id="rId9"/>
    <p:sldId id="263" r:id="rId10"/>
    <p:sldId id="268" r:id="rId11"/>
    <p:sldId id="274" r:id="rId12"/>
    <p:sldId id="269" r:id="rId13"/>
    <p:sldId id="272" r:id="rId14"/>
    <p:sldId id="273" r:id="rId15"/>
    <p:sldId id="264" r:id="rId16"/>
    <p:sldId id="270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90" y="351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97777-40ED-4A38-9B10-B7C29D664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78F226-A7E0-49F9-8421-36B4E4C8F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ED096-2CC1-465F-AAF5-BEEC93BA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C99D-5196-41C9-9981-B977ACB7AA8D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5F073-FB83-43B8-8029-F3A98FDF2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C5BFD7-E826-46F2-9D5E-7625272F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AF6-5F2A-46CF-B0C7-4C5132EAA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72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42B30-DB88-419C-88E1-1F48D654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7D4518-CEC0-465A-8561-60B14F363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42F55-5DD9-4AB5-BC2C-1E2E9436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C99D-5196-41C9-9981-B977ACB7AA8D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7FE38-0DE5-4903-809D-23118258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E975A-FEBE-41E5-9780-225CDC0D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AF6-5F2A-46CF-B0C7-4C5132EAA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37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B2348B-8096-4A79-B171-F87B84C03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8F3D87-E8FB-4498-87C5-A417713F0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909E52-6C9A-4393-92F5-3C953CAC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C99D-5196-41C9-9981-B977ACB7AA8D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9E1E06-07EE-41F8-9352-350FC8CAE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C53DB9-8094-4913-8907-183ABBA2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AF6-5F2A-46CF-B0C7-4C5132EAA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8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1139C-3FEB-4124-9B0C-296492E0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2139D5-FC30-4AC8-8F91-A85D48A94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FAC0E4-EB4D-4A25-AD97-75490B64D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C99D-5196-41C9-9981-B977ACB7AA8D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003CE-29C9-46E7-AE6F-A686BCE4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2675CF-771C-480E-B68E-FC791878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AF6-5F2A-46CF-B0C7-4C5132EAA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40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1BED5-034A-4423-86CA-89C6A623E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FC0A7B-A0CB-4D4A-AB01-6599D021C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B44CB3-9FEC-4272-86B7-201D9717E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C99D-5196-41C9-9981-B977ACB7AA8D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AD012-DE63-423E-88C1-A9D8F91C7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BF50D-2CA2-4224-8707-50F20F0C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AF6-5F2A-46CF-B0C7-4C5132EAA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4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8AC1D-3A79-4699-9074-5261BF0C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DF953-0205-4282-AB06-4CA3C54BA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48DC09-14DF-4CFC-819C-F0A51969B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44BAD-2614-4F6F-A876-07C6F3CE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C99D-5196-41C9-9981-B977ACB7AA8D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3401DE-1A2E-4829-A5FF-A60235BD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D4A621-8502-4546-BF2B-1BDE494A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AF6-5F2A-46CF-B0C7-4C5132EAA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68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0C232-8D31-485E-BF39-FE6E1729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42084B-8468-40F7-990E-7C2DD319C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52A48F-D771-49F6-9AE0-A1F0406A1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D697E8-18A5-4560-8DF4-FB5D577A2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D006D0-74B6-4740-9E4B-C98675A76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47C2AD-BEE2-4B3B-8AE2-5E2F3612F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C99D-5196-41C9-9981-B977ACB7AA8D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24206A-8C3F-48D6-875B-377FF8FE5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7CE113-4838-4E77-8552-D41E6E7E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AF6-5F2A-46CF-B0C7-4C5132EAA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82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69FEF-1F36-4FA7-93E1-F05732CB8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6C57F4-4096-440E-AF63-A678894BF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C99D-5196-41C9-9981-B977ACB7AA8D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2E33AF-FE1C-42D6-B2B7-35B281C9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CF6AD5-29BE-4694-8C3B-366FFC91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AF6-5F2A-46CF-B0C7-4C5132EAA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22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45E0A6-7EB5-425C-8069-E0CF5BC9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C99D-5196-41C9-9981-B977ACB7AA8D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CA31BA-0B05-4438-AF78-EB874CEFA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4E9DD5-6B91-4F83-9878-58EA339D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AF6-5F2A-46CF-B0C7-4C5132EAA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85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DF978-F01B-4A1C-BA58-B2D3F962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3F007-EEEC-4C56-8ED2-842433B41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757726-9FB9-44E3-9479-67C143E1B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90256F-FBD3-45B1-B040-98BAEAE5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C99D-5196-41C9-9981-B977ACB7AA8D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640AF-E3A1-4C22-8B54-51EC1F73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47505F-254B-4104-B5F8-B310D4B5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AF6-5F2A-46CF-B0C7-4C5132EAA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45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8C708-9649-406D-868A-E1CD8B184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4EF9F7-9445-4DB1-921A-18C366143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ECE969-72A9-4914-94D9-145FDE3FA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17B146-B3CA-497D-8BD1-9274F90E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C99D-5196-41C9-9981-B977ACB7AA8D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C7E54-A337-437C-BABB-5817DE76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C5C660-E1D8-4BBD-AFCB-C8FB2400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AF6-5F2A-46CF-B0C7-4C5132EAA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3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F485AA-413A-4683-874C-3402DED0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A03DBC-44C9-496E-928E-9F59171BF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5BEDD-59CD-4253-BB4F-3DE7AE9DF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4C99D-5196-41C9-9981-B977ACB7AA8D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408689-8AD6-4C94-B7EA-6F3241B8B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9E4AAB-7705-4377-9070-362D51974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0DAF6-5F2A-46CF-B0C7-4C5132EAA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7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7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0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10" Type="http://schemas.openxmlformats.org/officeDocument/2006/relationships/image" Target="../media/image19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F07DD-323E-4E63-BED8-7819F03E5F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4000" b="1" dirty="0"/>
              <a:t>Sequence Modeling: </a:t>
            </a:r>
            <a:br>
              <a:rPr lang="en-US" altLang="ko-KR" sz="4000" b="1" dirty="0"/>
            </a:br>
            <a:r>
              <a:rPr lang="en-US" altLang="ko-KR" sz="4000" b="1" dirty="0"/>
              <a:t>Recurrent and </a:t>
            </a:r>
            <a:r>
              <a:rPr lang="en-US" altLang="ko-KR" sz="4000" b="1" strike="sngStrike" dirty="0"/>
              <a:t>Recursive</a:t>
            </a:r>
            <a:r>
              <a:rPr lang="en-US" altLang="ko-KR" sz="4000" b="1" dirty="0"/>
              <a:t> Nets </a:t>
            </a:r>
            <a:br>
              <a:rPr lang="en-US" altLang="ko-KR" sz="4000" b="1" dirty="0"/>
            </a:br>
            <a:r>
              <a:rPr lang="en-US" altLang="ko-KR" sz="4000" b="1" dirty="0"/>
              <a:t>(10.1-10.5)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7AAFF2-EBDD-4C12-98E8-FD4FD218B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altLang="ko-KR" dirty="0" err="1"/>
              <a:t>Jaehyoung</a:t>
            </a:r>
            <a:r>
              <a:rPr lang="en-US" altLang="ko-KR" dirty="0"/>
              <a:t> Hong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23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4AAA1-717E-47DE-9F76-467371DB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We can use previous information from output to better trained the RNN (Teacher forcing)</a:t>
            </a:r>
            <a:endParaRPr lang="ko-KR" altLang="en-US" sz="3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AE27AE-2D73-474E-80DD-EF70A9300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386" y="2514724"/>
            <a:ext cx="3719957" cy="34207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470FB5-DB83-4061-9E9C-ABE1EA15B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43" y="1969477"/>
            <a:ext cx="5606926" cy="399224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020B50C-C7CC-466B-9983-AD769F52D514}"/>
              </a:ext>
            </a:extLst>
          </p:cNvPr>
          <p:cNvSpPr/>
          <p:nvPr/>
        </p:nvSpPr>
        <p:spPr>
          <a:xfrm>
            <a:off x="1696915" y="3736731"/>
            <a:ext cx="4229100" cy="14507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2399B8-E8E8-45F6-9F31-6996547F34AB}"/>
              </a:ext>
            </a:extLst>
          </p:cNvPr>
          <p:cNvSpPr txBox="1"/>
          <p:nvPr/>
        </p:nvSpPr>
        <p:spPr>
          <a:xfrm>
            <a:off x="967154" y="6093611"/>
            <a:ext cx="4475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Generally less powerful : </a:t>
            </a:r>
          </a:p>
          <a:p>
            <a:r>
              <a:rPr lang="en-US" altLang="ko-KR" dirty="0"/>
              <a:t>Output has less information than hidden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645ED-D020-4C9C-B748-6A8273AE7A01}"/>
              </a:ext>
            </a:extLst>
          </p:cNvPr>
          <p:cNvSpPr txBox="1"/>
          <p:nvPr/>
        </p:nvSpPr>
        <p:spPr>
          <a:xfrm>
            <a:off x="6979871" y="6074941"/>
            <a:ext cx="467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Teacher forcing : Use output as next input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31BD34-08BD-45F3-B6C2-9E009D733890}"/>
              </a:ext>
            </a:extLst>
          </p:cNvPr>
          <p:cNvSpPr txBox="1"/>
          <p:nvPr/>
        </p:nvSpPr>
        <p:spPr>
          <a:xfrm>
            <a:off x="6979871" y="6416776"/>
            <a:ext cx="459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Avoid BPTT !! (No hidden-to-hidden)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587B38E-A9C6-4DB7-9EDF-327654894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736" y="1743688"/>
            <a:ext cx="4119258" cy="71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1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4AAA1-717E-47DE-9F76-467371DB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We can use previous information from output to better trained the RNN (Teacher forcing)</a:t>
            </a:r>
            <a:endParaRPr lang="ko-KR" altLang="en-US" sz="3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AE27AE-2D73-474E-80DD-EF70A9300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13" y="1690688"/>
            <a:ext cx="4892146" cy="44986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645ED-D020-4C9C-B748-6A8273AE7A01}"/>
              </a:ext>
            </a:extLst>
          </p:cNvPr>
          <p:cNvSpPr txBox="1"/>
          <p:nvPr/>
        </p:nvSpPr>
        <p:spPr>
          <a:xfrm>
            <a:off x="537332" y="6308209"/>
            <a:ext cx="467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Teacher forcing : Use output as next input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C327B9-15A5-4CD8-ACA0-2B617A42D339}"/>
              </a:ext>
            </a:extLst>
          </p:cNvPr>
          <p:cNvSpPr txBox="1"/>
          <p:nvPr/>
        </p:nvSpPr>
        <p:spPr>
          <a:xfrm>
            <a:off x="5866225" y="2293034"/>
            <a:ext cx="6091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“Mary had a little lamb whose fleece was white as snow”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C326B0-D28D-4C21-8F91-8B09478F2967}"/>
              </a:ext>
            </a:extLst>
          </p:cNvPr>
          <p:cNvSpPr txBox="1"/>
          <p:nvPr/>
        </p:nvSpPr>
        <p:spPr>
          <a:xfrm>
            <a:off x="5901394" y="1807195"/>
            <a:ext cx="301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Want to train?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표 13">
                <a:extLst>
                  <a:ext uri="{FF2B5EF4-FFF2-40B4-BE49-F238E27FC236}">
                    <a16:creationId xmlns:a16="http://schemas.microsoft.com/office/drawing/2014/main" id="{881CC2D6-29F2-4E68-897D-C2445EF281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5313692"/>
                  </p:ext>
                </p:extLst>
              </p:nvPr>
            </p:nvGraphicFramePr>
            <p:xfrm>
              <a:off x="6182748" y="2778873"/>
              <a:ext cx="5579240" cy="16560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789620">
                      <a:extLst>
                        <a:ext uri="{9D8B030D-6E8A-4147-A177-3AD203B41FA5}">
                          <a16:colId xmlns:a16="http://schemas.microsoft.com/office/drawing/2014/main" val="341196797"/>
                        </a:ext>
                      </a:extLst>
                    </a:gridCol>
                    <a:gridCol w="2789620">
                      <a:extLst>
                        <a:ext uri="{9D8B030D-6E8A-4147-A177-3AD203B41FA5}">
                          <a16:colId xmlns:a16="http://schemas.microsoft.com/office/drawing/2014/main" val="24962149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9198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[Start]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“a”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71295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[Start], “a”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?</a:t>
                          </a:r>
                        </a:p>
                        <a:p>
                          <a:pPr algn="ctr" latinLnBrk="1"/>
                          <a:r>
                            <a:rPr lang="en-US" altLang="ko-KR" dirty="0"/>
                            <a:t> (Any word can </a:t>
                          </a:r>
                        </a:p>
                        <a:p>
                          <a:pPr algn="ctr" latinLnBrk="1"/>
                          <a:r>
                            <a:rPr lang="en-US" altLang="ko-KR" dirty="0"/>
                            <a:t>get punished)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073313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표 13">
                <a:extLst>
                  <a:ext uri="{FF2B5EF4-FFF2-40B4-BE49-F238E27FC236}">
                    <a16:creationId xmlns:a16="http://schemas.microsoft.com/office/drawing/2014/main" id="{881CC2D6-29F2-4E68-897D-C2445EF281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5313692"/>
                  </p:ext>
                </p:extLst>
              </p:nvPr>
            </p:nvGraphicFramePr>
            <p:xfrm>
              <a:off x="6182748" y="2778873"/>
              <a:ext cx="5579240" cy="16560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789620">
                      <a:extLst>
                        <a:ext uri="{9D8B030D-6E8A-4147-A177-3AD203B41FA5}">
                          <a16:colId xmlns:a16="http://schemas.microsoft.com/office/drawing/2014/main" val="341196797"/>
                        </a:ext>
                      </a:extLst>
                    </a:gridCol>
                    <a:gridCol w="2789620">
                      <a:extLst>
                        <a:ext uri="{9D8B030D-6E8A-4147-A177-3AD203B41FA5}">
                          <a16:colId xmlns:a16="http://schemas.microsoft.com/office/drawing/2014/main" val="24962149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18" t="-1639" r="-100873" b="-3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218" t="-1639" r="-873" b="-373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9198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[Start]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“a”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712958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[Start], “a”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?</a:t>
                          </a:r>
                        </a:p>
                        <a:p>
                          <a:pPr algn="ctr" latinLnBrk="1"/>
                          <a:r>
                            <a:rPr lang="en-US" altLang="ko-KR" dirty="0"/>
                            <a:t> (Any word can </a:t>
                          </a:r>
                        </a:p>
                        <a:p>
                          <a:pPr algn="ctr" latinLnBrk="1"/>
                          <a:r>
                            <a:rPr lang="en-US" altLang="ko-KR" dirty="0"/>
                            <a:t>get punished)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073313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A6DBC18-CD78-45D1-9E03-240114F95016}"/>
              </a:ext>
            </a:extLst>
          </p:cNvPr>
          <p:cNvSpPr txBox="1"/>
          <p:nvPr/>
        </p:nvSpPr>
        <p:spPr>
          <a:xfrm>
            <a:off x="6246055" y="4434953"/>
            <a:ext cx="544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&lt;Without teacher forcing : Slow &amp; incorrect&gt;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19005AC6-C42B-4F1D-BE30-F86FE77739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122101"/>
                  </p:ext>
                </p:extLst>
              </p:nvPr>
            </p:nvGraphicFramePr>
            <p:xfrm>
              <a:off x="6182748" y="4978513"/>
              <a:ext cx="5579240" cy="11125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789620">
                      <a:extLst>
                        <a:ext uri="{9D8B030D-6E8A-4147-A177-3AD203B41FA5}">
                          <a16:colId xmlns:a16="http://schemas.microsoft.com/office/drawing/2014/main" val="341196797"/>
                        </a:ext>
                      </a:extLst>
                    </a:gridCol>
                    <a:gridCol w="2789620">
                      <a:extLst>
                        <a:ext uri="{9D8B030D-6E8A-4147-A177-3AD203B41FA5}">
                          <a16:colId xmlns:a16="http://schemas.microsoft.com/office/drawing/2014/main" val="24962149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9198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[Start]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“a”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71295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[Start], “Mary”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?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073313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19005AC6-C42B-4F1D-BE30-F86FE77739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122101"/>
                  </p:ext>
                </p:extLst>
              </p:nvPr>
            </p:nvGraphicFramePr>
            <p:xfrm>
              <a:off x="6182748" y="4978513"/>
              <a:ext cx="5579240" cy="11125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789620">
                      <a:extLst>
                        <a:ext uri="{9D8B030D-6E8A-4147-A177-3AD203B41FA5}">
                          <a16:colId xmlns:a16="http://schemas.microsoft.com/office/drawing/2014/main" val="341196797"/>
                        </a:ext>
                      </a:extLst>
                    </a:gridCol>
                    <a:gridCol w="2789620">
                      <a:extLst>
                        <a:ext uri="{9D8B030D-6E8A-4147-A177-3AD203B41FA5}">
                          <a16:colId xmlns:a16="http://schemas.microsoft.com/office/drawing/2014/main" val="24962149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18" t="-1639" r="-100873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0218" t="-1639" r="-873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9198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[Start]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“a”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71295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[Start], “Mary”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?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073313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8E8CD1D-F43A-4899-9903-432121A7E6CD}"/>
              </a:ext>
            </a:extLst>
          </p:cNvPr>
          <p:cNvSpPr txBox="1"/>
          <p:nvPr/>
        </p:nvSpPr>
        <p:spPr>
          <a:xfrm>
            <a:off x="7565598" y="6189343"/>
            <a:ext cx="281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With teacher forcing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96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C740D-FF3D-4CF6-AFCD-2CBCC715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RNN which takes single vector as input</a:t>
            </a:r>
            <a:endParaRPr lang="ko-KR" altLang="en-US" sz="4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99E8EE-7EA5-4EA7-B7DA-24DBCA444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67" y="1690688"/>
            <a:ext cx="4282525" cy="4497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B3851C-8D13-4416-A67A-4473D017FEBF}"/>
                  </a:ext>
                </a:extLst>
              </p:cNvPr>
              <p:cNvSpPr txBox="1"/>
              <p:nvPr/>
            </p:nvSpPr>
            <p:spPr>
              <a:xfrm>
                <a:off x="6224954" y="1995854"/>
                <a:ext cx="4202723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When input is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rather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B3851C-8D13-4416-A67A-4473D017F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954" y="1995854"/>
                <a:ext cx="4202723" cy="380810"/>
              </a:xfrm>
              <a:prstGeom prst="rect">
                <a:avLst/>
              </a:prstGeom>
              <a:blipFill>
                <a:blip r:embed="rId3"/>
                <a:stretch>
                  <a:fillRect l="-1159" t="-4762" b="-23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044B1133-B3F2-4B10-B08E-E982D25A5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954" y="2510569"/>
            <a:ext cx="4638675" cy="1362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2B1433-E16A-4CDD-A467-EE2BB0FF0F00}"/>
                  </a:ext>
                </a:extLst>
              </p:cNvPr>
              <p:cNvSpPr txBox="1"/>
              <p:nvPr/>
            </p:nvSpPr>
            <p:spPr>
              <a:xfrm>
                <a:off x="6224953" y="4226360"/>
                <a:ext cx="57501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added as additional input to the hidden units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2B1433-E16A-4CDD-A467-EE2BB0FF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953" y="4226360"/>
                <a:ext cx="5750169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27648A8E-6E38-48C8-8A45-8DE0FDB6E832}"/>
              </a:ext>
            </a:extLst>
          </p:cNvPr>
          <p:cNvSpPr/>
          <p:nvPr/>
        </p:nvSpPr>
        <p:spPr>
          <a:xfrm>
            <a:off x="8862645" y="4709452"/>
            <a:ext cx="474784" cy="483577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575CC4-C170-4C4A-9CF2-00D6931FA771}"/>
                  </a:ext>
                </a:extLst>
              </p:cNvPr>
              <p:cNvSpPr txBox="1"/>
              <p:nvPr/>
            </p:nvSpPr>
            <p:spPr>
              <a:xfrm>
                <a:off x="6224953" y="5422114"/>
                <a:ext cx="57501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new bias parameter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575CC4-C170-4C4A-9CF2-00D6931FA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953" y="5422114"/>
                <a:ext cx="5750169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7DC69A-9373-40B8-B148-B0932F24B7D1}"/>
                  </a:ext>
                </a:extLst>
              </p:cNvPr>
              <p:cNvSpPr txBox="1"/>
              <p:nvPr/>
            </p:nvSpPr>
            <p:spPr>
              <a:xfrm>
                <a:off x="6770077" y="5961185"/>
                <a:ext cx="4710356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7DC69A-9373-40B8-B148-B0932F24B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077" y="5961185"/>
                <a:ext cx="4710356" cy="374526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0CBC1327-3548-4E8A-B039-DCB03E654497}"/>
              </a:ext>
            </a:extLst>
          </p:cNvPr>
          <p:cNvSpPr/>
          <p:nvPr/>
        </p:nvSpPr>
        <p:spPr>
          <a:xfrm>
            <a:off x="711567" y="4290526"/>
            <a:ext cx="4282525" cy="18971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47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C05D2-7FEC-4742-A5BD-494CA032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86" y="365125"/>
            <a:ext cx="1140069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Variant type of RNN : Depending on Input and Output</a:t>
            </a:r>
            <a:endParaRPr lang="ko-KR" altLang="en-US" sz="3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3805F7-BFCA-4D48-BC16-7CD1AA198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65" y="1690687"/>
            <a:ext cx="7142800" cy="24807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95D9B1E-D474-458E-B096-CD07DF3AD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65" y="3938954"/>
            <a:ext cx="7142800" cy="25539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202C23-D9EA-469B-8829-C9C083844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086" y="4930844"/>
            <a:ext cx="4690332" cy="558544"/>
          </a:xfrm>
          <a:prstGeom prst="rect">
            <a:avLst/>
          </a:prstGeom>
        </p:spPr>
      </p:pic>
      <p:pic>
        <p:nvPicPr>
          <p:cNvPr id="1026" name="Picture 2" descr="VGG16 - Convolutional Network for Classification and Detection">
            <a:extLst>
              <a:ext uri="{FF2B5EF4-FFF2-40B4-BE49-F238E27FC236}">
                <a16:creationId xmlns:a16="http://schemas.microsoft.com/office/drawing/2014/main" id="{6DECA77E-6B9F-45DB-9E32-5D9F2C203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086" y="1762509"/>
            <a:ext cx="4736123" cy="266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346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C05D2-7FEC-4742-A5BD-494CA032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86" y="365125"/>
            <a:ext cx="1140069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Variant type of RNN : Depending on Input and Output</a:t>
            </a:r>
            <a:endParaRPr lang="ko-KR" altLang="en-US" sz="3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3805F7-BFCA-4D48-BC16-7CD1AA198B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097"/>
          <a:stretch/>
        </p:blipFill>
        <p:spPr>
          <a:xfrm>
            <a:off x="144265" y="1690688"/>
            <a:ext cx="7142800" cy="33506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C73DAD0-4D5C-4B86-8501-795C0C40F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65" y="2018809"/>
            <a:ext cx="7142800" cy="21584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60BBDBE-0075-4FB1-AE92-8D4562852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98" y="4168947"/>
            <a:ext cx="7156967" cy="2305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9C8B57D-FEBA-4A63-B20E-7E17ABC36F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1406" y="4095504"/>
            <a:ext cx="4920594" cy="24602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BD2863-D893-4B26-A509-D60ABA4704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1406" y="1490249"/>
            <a:ext cx="4920594" cy="268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98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85957-364E-43E0-93A5-98529C19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Various type of RNN : Bidirectional RNNs using future information</a:t>
            </a:r>
            <a:endParaRPr lang="ko-KR" altLang="en-US" sz="4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4B9FFD-DF80-489E-A6D5-CA1432515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03" y="1798188"/>
            <a:ext cx="3655349" cy="49191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2F7C99-F4B2-42F3-8FAB-44C24BA87C4F}"/>
              </a:ext>
            </a:extLst>
          </p:cNvPr>
          <p:cNvSpPr txBox="1"/>
          <p:nvPr/>
        </p:nvSpPr>
        <p:spPr>
          <a:xfrm>
            <a:off x="6286500" y="1907931"/>
            <a:ext cx="1134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Example</a:t>
            </a:r>
            <a:endParaRPr lang="ko-KR" alt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B1F277-6138-45EE-B80F-DA5787FFEB34}"/>
              </a:ext>
            </a:extLst>
          </p:cNvPr>
          <p:cNvSpPr txBox="1"/>
          <p:nvPr/>
        </p:nvSpPr>
        <p:spPr>
          <a:xfrm>
            <a:off x="6286499" y="2312378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Speech recognition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50B0F-4DF1-4DB3-8F0E-A445A54B6DD4}"/>
              </a:ext>
            </a:extLst>
          </p:cNvPr>
          <p:cNvSpPr txBox="1"/>
          <p:nvPr/>
        </p:nvSpPr>
        <p:spPr>
          <a:xfrm>
            <a:off x="6286498" y="2709885"/>
            <a:ext cx="317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Handwriting recognition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D473ED-5D15-427A-9DDA-F4E62693A007}"/>
              </a:ext>
            </a:extLst>
          </p:cNvPr>
          <p:cNvSpPr txBox="1"/>
          <p:nvPr/>
        </p:nvSpPr>
        <p:spPr>
          <a:xfrm>
            <a:off x="6286498" y="3107392"/>
            <a:ext cx="317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Bioinformatics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8CCD65-8E80-454A-873C-98D41E31EFA2}"/>
                  </a:ext>
                </a:extLst>
              </p:cNvPr>
              <p:cNvSpPr txBox="1"/>
              <p:nvPr/>
            </p:nvSpPr>
            <p:spPr>
              <a:xfrm>
                <a:off x="7345970" y="4030451"/>
                <a:ext cx="3655349" cy="657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Vanilla RNN </a:t>
                </a:r>
              </a:p>
              <a:p>
                <a:pPr algn="ctr"/>
                <a:r>
                  <a:rPr lang="en-US" altLang="ko-KR" dirty="0"/>
                  <a:t>(Causal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8CCD65-8E80-454A-873C-98D41E31E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970" y="4030451"/>
                <a:ext cx="3655349" cy="657809"/>
              </a:xfrm>
              <a:prstGeom prst="rect">
                <a:avLst/>
              </a:prstGeom>
              <a:blipFill>
                <a:blip r:embed="rId3"/>
                <a:stretch>
                  <a:fillRect t="-4630" b="-13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0DF8D3-E7D3-4CBB-B8EC-D8D96CA33170}"/>
                  </a:ext>
                </a:extLst>
              </p:cNvPr>
              <p:cNvSpPr txBox="1"/>
              <p:nvPr/>
            </p:nvSpPr>
            <p:spPr>
              <a:xfrm>
                <a:off x="7345971" y="5266647"/>
                <a:ext cx="3655349" cy="657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Bidirectional RNN </a:t>
                </a:r>
              </a:p>
              <a:p>
                <a:pPr algn="ctr"/>
                <a:r>
                  <a:rPr lang="en-US" altLang="ko-KR" dirty="0"/>
                  <a:t>(Around </a:t>
                </a:r>
                <a:r>
                  <a:rPr lang="en-US" altLang="ko-KR" i="1" dirty="0"/>
                  <a:t>t</a:t>
                </a:r>
                <a:r>
                  <a:rPr lang="en-US" altLang="ko-KR" dirty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0DF8D3-E7D3-4CBB-B8EC-D8D96CA33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971" y="5266647"/>
                <a:ext cx="3655349" cy="657809"/>
              </a:xfrm>
              <a:prstGeom prst="rect">
                <a:avLst/>
              </a:prstGeom>
              <a:blipFill>
                <a:blip r:embed="rId4"/>
                <a:stretch>
                  <a:fillRect l="-1167" t="-5556" r="-1333" b="-13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2980C9D-C391-40B7-B979-88C679899240}"/>
              </a:ext>
            </a:extLst>
          </p:cNvPr>
          <p:cNvSpPr txBox="1"/>
          <p:nvPr/>
        </p:nvSpPr>
        <p:spPr>
          <a:xfrm>
            <a:off x="8602145" y="482546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35ECF9-4A16-4885-9471-6FFB49535458}"/>
              </a:ext>
            </a:extLst>
          </p:cNvPr>
          <p:cNvSpPr/>
          <p:nvPr/>
        </p:nvSpPr>
        <p:spPr>
          <a:xfrm>
            <a:off x="1397977" y="4257755"/>
            <a:ext cx="3569675" cy="78903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DE8A5C-3150-4C85-BDF3-0664348134F7}"/>
              </a:ext>
            </a:extLst>
          </p:cNvPr>
          <p:cNvSpPr/>
          <p:nvPr/>
        </p:nvSpPr>
        <p:spPr>
          <a:xfrm>
            <a:off x="1397977" y="5093024"/>
            <a:ext cx="3569675" cy="78903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656ACC-5D76-4906-88B9-0E1E2166E2D5}"/>
              </a:ext>
            </a:extLst>
          </p:cNvPr>
          <p:cNvSpPr txBox="1"/>
          <p:nvPr/>
        </p:nvSpPr>
        <p:spPr>
          <a:xfrm>
            <a:off x="0" y="4390660"/>
            <a:ext cx="1312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</a:rPr>
              <a:t>Sub-RNN (Backward)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7D9D63-D60C-46B6-BF37-6EC6242DE8C6}"/>
              </a:ext>
            </a:extLst>
          </p:cNvPr>
          <p:cNvSpPr txBox="1"/>
          <p:nvPr/>
        </p:nvSpPr>
        <p:spPr>
          <a:xfrm>
            <a:off x="0" y="5225929"/>
            <a:ext cx="1312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6"/>
                </a:solidFill>
              </a:rPr>
              <a:t>Sub-RNN (Forward)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892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3FFF5-1B7E-4F8E-BE82-8774CE80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b="1" dirty="0"/>
              <a:t>Encoder-Decoder Sequence-to-Sequence RNN </a:t>
            </a:r>
            <a:br>
              <a:rPr lang="en-US" altLang="ko-KR" sz="3200" b="1" dirty="0"/>
            </a:br>
            <a:r>
              <a:rPr lang="en-US" altLang="ko-KR" sz="3200" b="1" dirty="0"/>
              <a:t>provide output having different length with input</a:t>
            </a:r>
            <a:endParaRPr lang="ko-KR" altLang="en-US" sz="3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0EE264-2E19-4D3B-9D37-A7DCD59EF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7" y="1831953"/>
            <a:ext cx="6529754" cy="47918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871AC2-5E0B-4A94-82A6-DA64094DBA71}"/>
              </a:ext>
            </a:extLst>
          </p:cNvPr>
          <p:cNvSpPr txBox="1"/>
          <p:nvPr/>
        </p:nvSpPr>
        <p:spPr>
          <a:xfrm>
            <a:off x="6796454" y="2118947"/>
            <a:ext cx="496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Usually we call input to the RNN as ‘Context’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07D0FE-FF01-41F0-99B8-209226732B0C}"/>
                  </a:ext>
                </a:extLst>
              </p:cNvPr>
              <p:cNvSpPr txBox="1"/>
              <p:nvPr/>
            </p:nvSpPr>
            <p:spPr>
              <a:xfrm>
                <a:off x="8285746" y="2658309"/>
                <a:ext cx="1989070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07D0FE-FF01-41F0-99B8-209226732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746" y="2658309"/>
                <a:ext cx="1989070" cy="295594"/>
              </a:xfrm>
              <a:prstGeom prst="rect">
                <a:avLst/>
              </a:prstGeom>
              <a:blipFill>
                <a:blip r:embed="rId3"/>
                <a:stretch>
                  <a:fillRect l="-1529" t="-2041" r="-3058" b="-346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B3A77A3-31D1-4C00-86BB-3B3921787701}"/>
              </a:ext>
            </a:extLst>
          </p:cNvPr>
          <p:cNvSpPr txBox="1"/>
          <p:nvPr/>
        </p:nvSpPr>
        <p:spPr>
          <a:xfrm>
            <a:off x="7099789" y="3123933"/>
            <a:ext cx="436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Encoder : Sequence to context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09A0A6-F671-40D6-9C4E-C0A6A4D3980E}"/>
              </a:ext>
            </a:extLst>
          </p:cNvPr>
          <p:cNvSpPr txBox="1"/>
          <p:nvPr/>
        </p:nvSpPr>
        <p:spPr>
          <a:xfrm>
            <a:off x="7099789" y="4227857"/>
            <a:ext cx="436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Decoder : Context to sequence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BEFFB6-8F0F-431C-96AE-DF57F634CF0C}"/>
                  </a:ext>
                </a:extLst>
              </p:cNvPr>
              <p:cNvSpPr txBox="1"/>
              <p:nvPr/>
            </p:nvSpPr>
            <p:spPr>
              <a:xfrm>
                <a:off x="8266254" y="4767219"/>
                <a:ext cx="2028055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BEFFB6-8F0F-431C-96AE-DF57F634C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254" y="4767219"/>
                <a:ext cx="2028055" cy="295594"/>
              </a:xfrm>
              <a:prstGeom prst="rect">
                <a:avLst/>
              </a:prstGeom>
              <a:blipFill>
                <a:blip r:embed="rId4"/>
                <a:stretch>
                  <a:fillRect l="-601" t="-2041" r="-2402" b="-346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7DD4D8-4CEB-4561-8339-0763213250D2}"/>
                  </a:ext>
                </a:extLst>
              </p:cNvPr>
              <p:cNvSpPr txBox="1"/>
              <p:nvPr/>
            </p:nvSpPr>
            <p:spPr>
              <a:xfrm>
                <a:off x="7587762" y="5232843"/>
                <a:ext cx="3385038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7DD4D8-4CEB-4561-8339-076321325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762" y="5232843"/>
                <a:ext cx="3385038" cy="391261"/>
              </a:xfrm>
              <a:prstGeom prst="rect">
                <a:avLst/>
              </a:prstGeom>
              <a:blipFill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71D9D7-BEB5-459A-A24B-6DC21613CDFE}"/>
                  </a:ext>
                </a:extLst>
              </p:cNvPr>
              <p:cNvSpPr txBox="1"/>
              <p:nvPr/>
            </p:nvSpPr>
            <p:spPr>
              <a:xfrm>
                <a:off x="6413989" y="3663295"/>
                <a:ext cx="5732584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The last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of the encoder used as a Context</a:t>
                </a:r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71D9D7-BEB5-459A-A24B-6DC21613C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989" y="3663295"/>
                <a:ext cx="5732584" cy="394532"/>
              </a:xfrm>
              <a:prstGeom prst="rect">
                <a:avLst/>
              </a:prstGeom>
              <a:blipFill>
                <a:blip r:embed="rId6"/>
                <a:stretch>
                  <a:fillRect t="-10769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8A3110-AC04-4339-A6CD-B5AB29F2CD4C}"/>
                  </a:ext>
                </a:extLst>
              </p:cNvPr>
              <p:cNvSpPr txBox="1"/>
              <p:nvPr/>
            </p:nvSpPr>
            <p:spPr>
              <a:xfrm>
                <a:off x="6978162" y="5794133"/>
                <a:ext cx="4604238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/>
                  <a:t>Maximize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8A3110-AC04-4339-A6CD-B5AB29F2C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162" y="5794133"/>
                <a:ext cx="4604238" cy="387927"/>
              </a:xfrm>
              <a:prstGeom prst="rect">
                <a:avLst/>
              </a:prstGeom>
              <a:blipFill>
                <a:blip r:embed="rId7"/>
                <a:stretch>
                  <a:fillRect t="-3125" b="-23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FC6F8749-6C01-4975-AE99-796BF7BE8B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9225" y="2756066"/>
            <a:ext cx="9353550" cy="2286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8B509D8-6C1C-45FE-99CE-A1215FBC2F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8262" y="157162"/>
            <a:ext cx="9515475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1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39427-32B9-4CA7-8A66-63107322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7" y="373917"/>
            <a:ext cx="10969869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RNN has opportunities to make deep RNN</a:t>
            </a:r>
            <a:endParaRPr lang="ko-KR" altLang="en-US" sz="3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B2F3CA-3B16-4287-8544-03780AB4E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119" y="1987793"/>
            <a:ext cx="7305675" cy="36385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E6DA9B-7644-4F47-BECC-A08519AB7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43" y="1997318"/>
            <a:ext cx="3400425" cy="3629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B8576B-73CD-465F-8646-7472EB80D945}"/>
              </a:ext>
            </a:extLst>
          </p:cNvPr>
          <p:cNvSpPr txBox="1"/>
          <p:nvPr/>
        </p:nvSpPr>
        <p:spPr>
          <a:xfrm>
            <a:off x="1506051" y="5626343"/>
            <a:ext cx="182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Deep RNN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095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7F02F-B2AA-4A67-8244-2F699D43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6" y="365125"/>
            <a:ext cx="12009120" cy="1325563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Recurrent neural network(RNN) is specialized for sequence-like input</a:t>
            </a:r>
            <a:endParaRPr lang="ko-KR" alt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5E377-5309-4FB3-9255-17624BDD558A}"/>
              </a:ext>
            </a:extLst>
          </p:cNvPr>
          <p:cNvSpPr txBox="1"/>
          <p:nvPr/>
        </p:nvSpPr>
        <p:spPr>
          <a:xfrm>
            <a:off x="923191" y="1594542"/>
            <a:ext cx="447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CNN → Specialized for </a:t>
            </a:r>
            <a:r>
              <a:rPr lang="en-US" altLang="ko-KR" dirty="0">
                <a:solidFill>
                  <a:srgbClr val="FF0000"/>
                </a:solidFill>
              </a:rPr>
              <a:t>grid</a:t>
            </a:r>
            <a:r>
              <a:rPr lang="en-US" altLang="ko-KR" dirty="0"/>
              <a:t>-like input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E40672-80E1-4089-B981-DBE28143B186}"/>
              </a:ext>
            </a:extLst>
          </p:cNvPr>
          <p:cNvSpPr txBox="1"/>
          <p:nvPr/>
        </p:nvSpPr>
        <p:spPr>
          <a:xfrm>
            <a:off x="923191" y="4145520"/>
            <a:ext cx="507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RNN → Specialized for </a:t>
            </a:r>
            <a:r>
              <a:rPr lang="en-US" altLang="ko-KR" dirty="0">
                <a:solidFill>
                  <a:srgbClr val="FF0000"/>
                </a:solidFill>
              </a:rPr>
              <a:t>sequence</a:t>
            </a:r>
            <a:r>
              <a:rPr lang="en-US" altLang="ko-KR" dirty="0"/>
              <a:t>-like input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95B7D-6A6A-4EF3-B680-FE68174900FD}"/>
              </a:ext>
            </a:extLst>
          </p:cNvPr>
          <p:cNvSpPr txBox="1"/>
          <p:nvPr/>
        </p:nvSpPr>
        <p:spPr>
          <a:xfrm>
            <a:off x="3311836" y="2845237"/>
            <a:ext cx="102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Image</a:t>
            </a:r>
            <a:endParaRPr lang="ko-KR" altLang="en-US" sz="16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E8FA83-98F1-4AEA-8C32-93BAAB560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42" y="2134551"/>
            <a:ext cx="1759927" cy="17599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7E87BD-D171-4970-B036-300619DE2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056" y="2134551"/>
            <a:ext cx="4176282" cy="1669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EDF6EF-E1A9-44C3-9EBD-DDA5BABFD4D1}"/>
              </a:ext>
            </a:extLst>
          </p:cNvPr>
          <p:cNvSpPr txBox="1"/>
          <p:nvPr/>
        </p:nvSpPr>
        <p:spPr>
          <a:xfrm>
            <a:off x="9214338" y="2722126"/>
            <a:ext cx="2004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Netflix problem (Rating of movie)</a:t>
            </a:r>
            <a:endParaRPr lang="ko-KR" altLang="en-US" sz="16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FB3A4BD-390C-4275-A40F-2070E1FBD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529" y="4572848"/>
            <a:ext cx="2365805" cy="214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2AD2C2-3E98-440B-8860-49736EF03125}"/>
              </a:ext>
            </a:extLst>
          </p:cNvPr>
          <p:cNvSpPr txBox="1"/>
          <p:nvPr/>
        </p:nvSpPr>
        <p:spPr>
          <a:xfrm>
            <a:off x="3559334" y="5422701"/>
            <a:ext cx="118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Language</a:t>
            </a:r>
            <a:endParaRPr lang="ko-KR" altLang="en-US" sz="16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958929D-E67B-4824-BFB6-19679B43D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8470" y="4550020"/>
            <a:ext cx="2144280" cy="21409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D806D7-D10E-485E-9D39-E6E4A0AA8236}"/>
              </a:ext>
            </a:extLst>
          </p:cNvPr>
          <p:cNvSpPr txBox="1"/>
          <p:nvPr/>
        </p:nvSpPr>
        <p:spPr>
          <a:xfrm>
            <a:off x="7592411" y="5422701"/>
            <a:ext cx="688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Go</a:t>
            </a:r>
            <a:endParaRPr lang="ko-KR" altLang="en-US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ECCCE-26A8-4252-B8D9-21C13D5887FA}"/>
              </a:ext>
            </a:extLst>
          </p:cNvPr>
          <p:cNvSpPr txBox="1"/>
          <p:nvPr/>
        </p:nvSpPr>
        <p:spPr>
          <a:xfrm>
            <a:off x="8461556" y="4936944"/>
            <a:ext cx="3594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For many case, each time-point of sequence are correlated with each other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A3B283-F6EC-4CD5-A827-8706BAE619A5}"/>
                  </a:ext>
                </a:extLst>
              </p:cNvPr>
              <p:cNvSpPr txBox="1"/>
              <p:nvPr/>
            </p:nvSpPr>
            <p:spPr>
              <a:xfrm>
                <a:off x="8647998" y="5585316"/>
                <a:ext cx="2852342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are correlated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A3B283-F6EC-4CD5-A827-8706BAE61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7998" y="5585316"/>
                <a:ext cx="2852342" cy="316690"/>
              </a:xfrm>
              <a:prstGeom prst="rect">
                <a:avLst/>
              </a:prstGeom>
              <a:blipFill>
                <a:blip r:embed="rId6"/>
                <a:stretch>
                  <a:fillRect t="-1923" b="-1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6616E06-C145-4AEC-9CFA-366B0BD334EC}"/>
              </a:ext>
            </a:extLst>
          </p:cNvPr>
          <p:cNvSpPr txBox="1"/>
          <p:nvPr/>
        </p:nvSpPr>
        <p:spPr>
          <a:xfrm>
            <a:off x="8007200" y="3837743"/>
            <a:ext cx="3982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Fixed input (Given for one time-step)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2061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1" grpId="0"/>
      <p:bldP spid="13" grpId="0"/>
      <p:bldP spid="14" grpId="0"/>
      <p:bldP spid="15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07941-DC3F-4613-8C34-3323E2260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53" y="365125"/>
            <a:ext cx="10873154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Like CNN, RNN can handle various length of sequence by using parameter sharing </a:t>
            </a:r>
            <a:endParaRPr lang="ko-KR" altLang="en-US" sz="3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9DC4AF-CC20-4B39-BEDF-EF8951147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10" y="1866545"/>
            <a:ext cx="4270498" cy="39979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4C4FF3-9615-4636-99F7-22389FEF604F}"/>
              </a:ext>
            </a:extLst>
          </p:cNvPr>
          <p:cNvSpPr txBox="1"/>
          <p:nvPr/>
        </p:nvSpPr>
        <p:spPr>
          <a:xfrm>
            <a:off x="416219" y="5956587"/>
            <a:ext cx="5030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CNN : Using same kernel (parameter sharing)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7B7A5C-159C-470F-8CE5-2ECEA30D248D}"/>
              </a:ext>
            </a:extLst>
          </p:cNvPr>
          <p:cNvSpPr txBox="1"/>
          <p:nvPr/>
        </p:nvSpPr>
        <p:spPr>
          <a:xfrm>
            <a:off x="1019016" y="6378728"/>
            <a:ext cx="3560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Handle various size of image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17385A-073E-4CC6-9F91-B51305A7B60C}"/>
              </a:ext>
            </a:extLst>
          </p:cNvPr>
          <p:cNvSpPr txBox="1"/>
          <p:nvPr/>
        </p:nvSpPr>
        <p:spPr>
          <a:xfrm>
            <a:off x="6972302" y="5354206"/>
            <a:ext cx="4643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RNN : Using same weight (parameter) for each time-step (parameter sharing)</a:t>
            </a:r>
            <a:endParaRPr lang="ko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DB029D5-BC9B-4FF6-A8EE-6490FFD85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805" y="1842546"/>
            <a:ext cx="5588977" cy="15864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6001CD8-CBAA-4398-A8C8-4CF94493A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185" y="3865501"/>
            <a:ext cx="4705350" cy="9429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9DD3F8-92E9-47E8-A594-4AA72FE9FA4E}"/>
              </a:ext>
            </a:extLst>
          </p:cNvPr>
          <p:cNvSpPr/>
          <p:nvPr/>
        </p:nvSpPr>
        <p:spPr>
          <a:xfrm>
            <a:off x="7526215" y="4336988"/>
            <a:ext cx="202223" cy="3945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13DB1D-E92B-42B8-9C55-F8B3150DDA4B}"/>
              </a:ext>
            </a:extLst>
          </p:cNvPr>
          <p:cNvSpPr/>
          <p:nvPr/>
        </p:nvSpPr>
        <p:spPr>
          <a:xfrm>
            <a:off x="9012996" y="4336988"/>
            <a:ext cx="202223" cy="3945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51D1A6-12BB-4504-84E2-D40652585D84}"/>
              </a:ext>
            </a:extLst>
          </p:cNvPr>
          <p:cNvSpPr txBox="1"/>
          <p:nvPr/>
        </p:nvSpPr>
        <p:spPr>
          <a:xfrm>
            <a:off x="7333664" y="6107054"/>
            <a:ext cx="3560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Handle various length of image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AB4733-DACF-4C4E-A11A-50F662157467}"/>
              </a:ext>
            </a:extLst>
          </p:cNvPr>
          <p:cNvSpPr txBox="1"/>
          <p:nvPr/>
        </p:nvSpPr>
        <p:spPr>
          <a:xfrm>
            <a:off x="7180911" y="4808476"/>
            <a:ext cx="2499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Same function / parameter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CE62F5-AE20-41BD-B354-287C42144414}"/>
              </a:ext>
            </a:extLst>
          </p:cNvPr>
          <p:cNvSpPr txBox="1"/>
          <p:nvPr/>
        </p:nvSpPr>
        <p:spPr>
          <a:xfrm>
            <a:off x="7094189" y="2901407"/>
            <a:ext cx="86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997B27-4D70-408D-86AB-83C4F0553E46}"/>
              </a:ext>
            </a:extLst>
          </p:cNvPr>
          <p:cNvSpPr txBox="1"/>
          <p:nvPr/>
        </p:nvSpPr>
        <p:spPr>
          <a:xfrm>
            <a:off x="11087509" y="2901407"/>
            <a:ext cx="86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592AD5-40BF-48A0-B196-7B107220D161}"/>
              </a:ext>
            </a:extLst>
          </p:cNvPr>
          <p:cNvSpPr txBox="1"/>
          <p:nvPr/>
        </p:nvSpPr>
        <p:spPr>
          <a:xfrm>
            <a:off x="6257908" y="1657880"/>
            <a:ext cx="111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hidden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CD00E2-4877-4834-A8D4-08AE67895952}"/>
              </a:ext>
            </a:extLst>
          </p:cNvPr>
          <p:cNvSpPr txBox="1"/>
          <p:nvPr/>
        </p:nvSpPr>
        <p:spPr>
          <a:xfrm>
            <a:off x="9388928" y="1657880"/>
            <a:ext cx="111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hidden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2E976B-C6AE-41CE-857D-E6EE04AE8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1734" y="2027212"/>
            <a:ext cx="5030251" cy="373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9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BFE5E-2799-49F8-98E1-ECF2C735B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38" y="341336"/>
            <a:ext cx="11136923" cy="1325563"/>
          </a:xfrm>
        </p:spPr>
        <p:txBody>
          <a:bodyPr>
            <a:noAutofit/>
          </a:bodyPr>
          <a:lstStyle/>
          <a:p>
            <a:r>
              <a:rPr lang="en-US" altLang="ko-KR" sz="3200" b="1" dirty="0"/>
              <a:t>By parameter sharing, RNN is invariant under position</a:t>
            </a:r>
            <a:endParaRPr lang="ko-KR" altLang="en-US" sz="3200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EEB62BD-61A9-439A-9012-3FE591E3F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726" y="2302465"/>
            <a:ext cx="2812911" cy="281291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B059D33-3024-41A0-B4E8-AB367AA081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8" t="4635" r="66535" b="60454"/>
          <a:stretch/>
        </p:blipFill>
        <p:spPr>
          <a:xfrm>
            <a:off x="266475" y="3119809"/>
            <a:ext cx="2389308" cy="1037492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303CD67-A49A-488A-8F84-CC58DA9381D5}"/>
              </a:ext>
            </a:extLst>
          </p:cNvPr>
          <p:cNvCxnSpPr/>
          <p:nvPr/>
        </p:nvCxnSpPr>
        <p:spPr>
          <a:xfrm flipV="1">
            <a:off x="738554" y="3429000"/>
            <a:ext cx="3736730" cy="2095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41FD902-4A31-4BF7-8A17-6AEBC324CB59}"/>
              </a:ext>
            </a:extLst>
          </p:cNvPr>
          <p:cNvCxnSpPr>
            <a:cxnSpLocks/>
          </p:cNvCxnSpPr>
          <p:nvPr/>
        </p:nvCxnSpPr>
        <p:spPr>
          <a:xfrm flipV="1">
            <a:off x="2353872" y="3688374"/>
            <a:ext cx="2631366" cy="2095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3A1C6E-6A9C-41AA-850A-C623CB3BB0A8}"/>
              </a:ext>
            </a:extLst>
          </p:cNvPr>
          <p:cNvSpPr txBox="1"/>
          <p:nvPr/>
        </p:nvSpPr>
        <p:spPr>
          <a:xfrm>
            <a:off x="3129223" y="4884543"/>
            <a:ext cx="29667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Eye must be detected as eye although it has different position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3AF5B0-CA13-4F15-8E86-27DA731F0D02}"/>
              </a:ext>
            </a:extLst>
          </p:cNvPr>
          <p:cNvSpPr txBox="1"/>
          <p:nvPr/>
        </p:nvSpPr>
        <p:spPr>
          <a:xfrm>
            <a:off x="538734" y="5791865"/>
            <a:ext cx="5030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CNN : Using same kernel (parameter sharing)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9CC3AD-F8C1-4C53-8725-F5AD839E209C}"/>
              </a:ext>
            </a:extLst>
          </p:cNvPr>
          <p:cNvSpPr txBox="1"/>
          <p:nvPr/>
        </p:nvSpPr>
        <p:spPr>
          <a:xfrm>
            <a:off x="1142108" y="6314130"/>
            <a:ext cx="3560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Same input gives same feature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2D5FE-A27C-4507-BD1A-3806E58F9FE0}"/>
              </a:ext>
            </a:extLst>
          </p:cNvPr>
          <p:cNvSpPr txBox="1"/>
          <p:nvPr/>
        </p:nvSpPr>
        <p:spPr>
          <a:xfrm>
            <a:off x="6951784" y="2750477"/>
            <a:ext cx="450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I went to Nepal in 2009 </a:t>
            </a:r>
            <a:endParaRPr lang="ko-KR" altLang="en-US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E130D-9082-453A-8D90-88048477A04F}"/>
              </a:ext>
            </a:extLst>
          </p:cNvPr>
          <p:cNvSpPr txBox="1"/>
          <p:nvPr/>
        </p:nvSpPr>
        <p:spPr>
          <a:xfrm>
            <a:off x="6951784" y="4142599"/>
            <a:ext cx="450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In 2009, I went to Nepal </a:t>
            </a:r>
            <a:endParaRPr lang="ko-KR" altLang="en-US" i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2229A7C-1FF4-4B72-B93F-93198A823F5C}"/>
              </a:ext>
            </a:extLst>
          </p:cNvPr>
          <p:cNvSpPr/>
          <p:nvPr/>
        </p:nvSpPr>
        <p:spPr>
          <a:xfrm>
            <a:off x="8877300" y="2681654"/>
            <a:ext cx="879230" cy="52753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13E395C-477E-4634-8E04-3C9DE6DB8E2A}"/>
              </a:ext>
            </a:extLst>
          </p:cNvPr>
          <p:cNvSpPr/>
          <p:nvPr/>
        </p:nvSpPr>
        <p:spPr>
          <a:xfrm>
            <a:off x="9756530" y="4063496"/>
            <a:ext cx="879230" cy="52753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4C8611-6803-4460-803E-E05270C2F8CB}"/>
              </a:ext>
            </a:extLst>
          </p:cNvPr>
          <p:cNvSpPr txBox="1"/>
          <p:nvPr/>
        </p:nvSpPr>
        <p:spPr>
          <a:xfrm>
            <a:off x="6972302" y="5594539"/>
            <a:ext cx="4643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RNN : Using same weight (parameter) for each time-step (parameter sharing)</a:t>
            </a:r>
            <a:endParaRPr lang="ko-KR" alt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E35318-4FE8-46F8-9F3F-C5B90BB60333}"/>
              </a:ext>
            </a:extLst>
          </p:cNvPr>
          <p:cNvSpPr txBox="1"/>
          <p:nvPr/>
        </p:nvSpPr>
        <p:spPr>
          <a:xfrm>
            <a:off x="7333664" y="6347387"/>
            <a:ext cx="3560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Same word gives same meaning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4762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4563-05F1-4064-8A96-3AAB0B6D5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Description of RNN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8C2C3E-54BA-4BAB-B75A-DE92426FB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61" y="1789162"/>
            <a:ext cx="8860203" cy="44100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3041CE8-FD8D-4038-821E-658C9F40A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540" y="1817298"/>
            <a:ext cx="28860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2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22719-5991-4DC5-A58F-8CB051A8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First, we consider sequence-to-sequence RNN</a:t>
            </a:r>
            <a:endParaRPr lang="ko-KR" altLang="en-US" sz="3600" b="1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ACA9638-D7AC-442E-88D6-36C4DDD0E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895" y="1877939"/>
            <a:ext cx="8892692" cy="17339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305C1D-D0B3-408E-8DE8-454BCEA38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" y="4942434"/>
            <a:ext cx="6238875" cy="742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D82B23-4608-4D38-A7BF-4690062C80EE}"/>
              </a:ext>
            </a:extLst>
          </p:cNvPr>
          <p:cNvSpPr txBox="1"/>
          <p:nvPr/>
        </p:nvSpPr>
        <p:spPr>
          <a:xfrm>
            <a:off x="6612914" y="4396397"/>
            <a:ext cx="138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2367607-D741-4C3B-97D2-AD83CBB3FF77}"/>
              </a:ext>
            </a:extLst>
          </p:cNvPr>
          <p:cNvSpPr/>
          <p:nvPr/>
        </p:nvSpPr>
        <p:spPr>
          <a:xfrm>
            <a:off x="8217876" y="4290644"/>
            <a:ext cx="571501" cy="589085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C62E21-6584-41F1-A381-13F91E6B0C0B}"/>
              </a:ext>
            </a:extLst>
          </p:cNvPr>
          <p:cNvSpPr txBox="1"/>
          <p:nvPr/>
        </p:nvSpPr>
        <p:spPr>
          <a:xfrm>
            <a:off x="8217876" y="4396397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I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6D08FF-EF3B-4AD4-98F0-28D42D833A0D}"/>
                  </a:ext>
                </a:extLst>
              </p:cNvPr>
              <p:cNvSpPr txBox="1"/>
              <p:nvPr/>
            </p:nvSpPr>
            <p:spPr>
              <a:xfrm>
                <a:off x="8244253" y="3921158"/>
                <a:ext cx="571500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6D08FF-EF3B-4AD4-98F0-28D42D833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253" y="3921158"/>
                <a:ext cx="571500" cy="3808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A7D36B6-43C2-4801-86B6-0D0E4AE2190C}"/>
              </a:ext>
            </a:extLst>
          </p:cNvPr>
          <p:cNvSpPr/>
          <p:nvPr/>
        </p:nvSpPr>
        <p:spPr>
          <a:xfrm>
            <a:off x="9132276" y="4290644"/>
            <a:ext cx="1028700" cy="589085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C327AA-D0FF-4076-8585-253E241B5CA4}"/>
              </a:ext>
            </a:extLst>
          </p:cNvPr>
          <p:cNvSpPr txBox="1"/>
          <p:nvPr/>
        </p:nvSpPr>
        <p:spPr>
          <a:xfrm>
            <a:off x="9132276" y="4396397"/>
            <a:ext cx="102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hear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218DBF-33D2-4C6D-A00C-4F9D2993CA76}"/>
                  </a:ext>
                </a:extLst>
              </p:cNvPr>
              <p:cNvSpPr txBox="1"/>
              <p:nvPr/>
            </p:nvSpPr>
            <p:spPr>
              <a:xfrm>
                <a:off x="9396043" y="3921158"/>
                <a:ext cx="571500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218DBF-33D2-4C6D-A00C-4F9D2993C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043" y="3921158"/>
                <a:ext cx="571500" cy="380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0D8A1D8-35F3-4A4B-BDA1-50407E9D2FBC}"/>
              </a:ext>
            </a:extLst>
          </p:cNvPr>
          <p:cNvSpPr/>
          <p:nvPr/>
        </p:nvSpPr>
        <p:spPr>
          <a:xfrm>
            <a:off x="10503873" y="4290644"/>
            <a:ext cx="1028700" cy="589085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9620C7-267B-43E7-8E60-904D3D243F48}"/>
              </a:ext>
            </a:extLst>
          </p:cNvPr>
          <p:cNvSpPr txBox="1"/>
          <p:nvPr/>
        </p:nvSpPr>
        <p:spPr>
          <a:xfrm>
            <a:off x="10503873" y="4396397"/>
            <a:ext cx="102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Berlin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7061F7-235F-473B-AF5E-464A886ECA49}"/>
                  </a:ext>
                </a:extLst>
              </p:cNvPr>
              <p:cNvSpPr txBox="1"/>
              <p:nvPr/>
            </p:nvSpPr>
            <p:spPr>
              <a:xfrm>
                <a:off x="10794019" y="3921158"/>
                <a:ext cx="571500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7061F7-235F-473B-AF5E-464A886EC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4019" y="3921158"/>
                <a:ext cx="571500" cy="380810"/>
              </a:xfrm>
              <a:prstGeom prst="rect">
                <a:avLst/>
              </a:prstGeom>
              <a:blipFill>
                <a:blip r:embed="rId6"/>
                <a:stretch>
                  <a:fillRect l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53E71AF-D75C-420C-BB7C-BA6562F75A72}"/>
              </a:ext>
            </a:extLst>
          </p:cNvPr>
          <p:cNvSpPr txBox="1"/>
          <p:nvPr/>
        </p:nvSpPr>
        <p:spPr>
          <a:xfrm>
            <a:off x="6612914" y="5970218"/>
            <a:ext cx="138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E3559EF-5F50-4993-8BC7-E87CD6F02120}"/>
              </a:ext>
            </a:extLst>
          </p:cNvPr>
          <p:cNvSpPr/>
          <p:nvPr/>
        </p:nvSpPr>
        <p:spPr>
          <a:xfrm>
            <a:off x="8217876" y="5864465"/>
            <a:ext cx="571501" cy="5890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BC69A8-8FA2-4E05-8227-43782BFB0C5E}"/>
              </a:ext>
            </a:extLst>
          </p:cNvPr>
          <p:cNvSpPr txBox="1"/>
          <p:nvPr/>
        </p:nvSpPr>
        <p:spPr>
          <a:xfrm>
            <a:off x="8217876" y="5970218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[ ]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21C7C1-A910-4EA0-9CCC-7AAF9D2ABE45}"/>
                  </a:ext>
                </a:extLst>
              </p:cNvPr>
              <p:cNvSpPr txBox="1"/>
              <p:nvPr/>
            </p:nvSpPr>
            <p:spPr>
              <a:xfrm>
                <a:off x="8244253" y="5494979"/>
                <a:ext cx="571500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21C7C1-A910-4EA0-9CCC-7AAF9D2AB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253" y="5494979"/>
                <a:ext cx="571500" cy="380810"/>
              </a:xfrm>
              <a:prstGeom prst="rect">
                <a:avLst/>
              </a:prstGeom>
              <a:blipFill>
                <a:blip r:embed="rId7"/>
                <a:stretch>
                  <a:fillRect l="-5319" b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1CBFAE3-D588-4E93-9B96-1F16A8EF05B4}"/>
              </a:ext>
            </a:extLst>
          </p:cNvPr>
          <p:cNvSpPr/>
          <p:nvPr/>
        </p:nvSpPr>
        <p:spPr>
          <a:xfrm>
            <a:off x="9132276" y="5864465"/>
            <a:ext cx="1028700" cy="5890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3581C2-B347-4039-94F7-EF434427E0DF}"/>
              </a:ext>
            </a:extLst>
          </p:cNvPr>
          <p:cNvSpPr txBox="1"/>
          <p:nvPr/>
        </p:nvSpPr>
        <p:spPr>
          <a:xfrm>
            <a:off x="9132276" y="5970218"/>
            <a:ext cx="102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[ ]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01E587-14AD-4C4D-9AD2-F6654F247137}"/>
                  </a:ext>
                </a:extLst>
              </p:cNvPr>
              <p:cNvSpPr txBox="1"/>
              <p:nvPr/>
            </p:nvSpPr>
            <p:spPr>
              <a:xfrm>
                <a:off x="9396043" y="5494979"/>
                <a:ext cx="571500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01E587-14AD-4C4D-9AD2-F6654F247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043" y="5494979"/>
                <a:ext cx="571500" cy="380810"/>
              </a:xfrm>
              <a:prstGeom prst="rect">
                <a:avLst/>
              </a:prstGeom>
              <a:blipFill>
                <a:blip r:embed="rId8"/>
                <a:stretch>
                  <a:fillRect l="-5319" b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10AE8BC-0291-42B9-BE1A-1D41F0FC92D2}"/>
              </a:ext>
            </a:extLst>
          </p:cNvPr>
          <p:cNvSpPr/>
          <p:nvPr/>
        </p:nvSpPr>
        <p:spPr>
          <a:xfrm>
            <a:off x="10503873" y="5864465"/>
            <a:ext cx="1028700" cy="5890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EA80CC-0FF9-416E-8CA6-CBD7229573A4}"/>
              </a:ext>
            </a:extLst>
          </p:cNvPr>
          <p:cNvSpPr txBox="1"/>
          <p:nvPr/>
        </p:nvSpPr>
        <p:spPr>
          <a:xfrm>
            <a:off x="10503873" y="5970218"/>
            <a:ext cx="102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Place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6F4B65D-4BB5-4262-A07C-5C4C8FF9DE7A}"/>
                  </a:ext>
                </a:extLst>
              </p:cNvPr>
              <p:cNvSpPr txBox="1"/>
              <p:nvPr/>
            </p:nvSpPr>
            <p:spPr>
              <a:xfrm>
                <a:off x="10794019" y="5494979"/>
                <a:ext cx="571500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6F4B65D-4BB5-4262-A07C-5C4C8FF9D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4019" y="5494979"/>
                <a:ext cx="571500" cy="380810"/>
              </a:xfrm>
              <a:prstGeom prst="rect">
                <a:avLst/>
              </a:prstGeom>
              <a:blipFill>
                <a:blip r:embed="rId9"/>
                <a:stretch>
                  <a:fillRect l="-6452" b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9365DD36-3195-4FA4-BB90-A27B914F0BC0}"/>
              </a:ext>
            </a:extLst>
          </p:cNvPr>
          <p:cNvSpPr/>
          <p:nvPr/>
        </p:nvSpPr>
        <p:spPr>
          <a:xfrm>
            <a:off x="8320450" y="4942434"/>
            <a:ext cx="325314" cy="58908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5BBF75D8-3A7B-4C3B-B682-CEE90420593A}"/>
              </a:ext>
            </a:extLst>
          </p:cNvPr>
          <p:cNvSpPr/>
          <p:nvPr/>
        </p:nvSpPr>
        <p:spPr>
          <a:xfrm>
            <a:off x="9519136" y="4942434"/>
            <a:ext cx="325314" cy="58908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16F66812-50F1-4243-B0EE-49057321EC78}"/>
              </a:ext>
            </a:extLst>
          </p:cNvPr>
          <p:cNvSpPr/>
          <p:nvPr/>
        </p:nvSpPr>
        <p:spPr>
          <a:xfrm>
            <a:off x="10917112" y="4942434"/>
            <a:ext cx="325314" cy="58908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E7EFAB01-E5CB-4BCE-BDDF-371929BA1A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43025" y="1466473"/>
            <a:ext cx="9084652" cy="4225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2D3EE7-0A91-4332-A547-70E01E54C99A}"/>
              </a:ext>
            </a:extLst>
          </p:cNvPr>
          <p:cNvSpPr txBox="1"/>
          <p:nvPr/>
        </p:nvSpPr>
        <p:spPr>
          <a:xfrm>
            <a:off x="1799127" y="5785552"/>
            <a:ext cx="309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&lt;Name entity recognition&gt;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3230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8C57A46C-0568-47BA-BB73-10D38502FF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7522" y="365125"/>
                <a:ext cx="10794023" cy="1325563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3600" b="1" dirty="0"/>
                  <a:t>Such RNN can be defined as recurrent form from </a:t>
                </a:r>
                <a14:m>
                  <m:oMath xmlns:m="http://schemas.openxmlformats.org/officeDocument/2006/math">
                    <m:r>
                      <a:rPr lang="en-US" altLang="ko-KR" sz="36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sz="36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6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36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3600" b="1" dirty="0"/>
                  <a:t>to </a:t>
                </a:r>
                <a14:m>
                  <m:oMath xmlns:m="http://schemas.openxmlformats.org/officeDocument/2006/math">
                    <m:r>
                      <a:rPr lang="en-US" altLang="ko-KR" sz="36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sz="36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3600" b="1" i="1" smtClean="0"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8C57A46C-0568-47BA-BB73-10D38502F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7522" y="365125"/>
                <a:ext cx="10794023" cy="1325563"/>
              </a:xfrm>
              <a:blipFill>
                <a:blip r:embed="rId2"/>
                <a:stretch>
                  <a:fillRect l="-1694" t="-1843" b="-78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6AB10AAC-2117-441F-B6E5-886AABE6D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78" y="1881556"/>
            <a:ext cx="5729360" cy="4095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45C22F-481F-4CEC-BC2E-DAA4AAD42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623" y="1887806"/>
            <a:ext cx="3139954" cy="13992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558815-141F-43A1-A3D5-7464D19F1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7854" y="1547897"/>
            <a:ext cx="1257299" cy="2703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20BE87-5EAB-4688-9007-EA2F007F3B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4371" y="3662935"/>
            <a:ext cx="3613639" cy="14894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E61DE9-6250-41A5-9461-8044ABEBC46B}"/>
              </a:ext>
            </a:extLst>
          </p:cNvPr>
          <p:cNvSpPr txBox="1"/>
          <p:nvPr/>
        </p:nvSpPr>
        <p:spPr>
          <a:xfrm>
            <a:off x="8510955" y="2420610"/>
            <a:ext cx="2189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Same parameter!!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7CE059-E014-4FDC-B00A-060D10640FA1}"/>
              </a:ext>
            </a:extLst>
          </p:cNvPr>
          <p:cNvSpPr txBox="1"/>
          <p:nvPr/>
        </p:nvSpPr>
        <p:spPr>
          <a:xfrm>
            <a:off x="5274542" y="5521569"/>
            <a:ext cx="756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Input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37EFDA-D59F-4EC1-AA79-06C075410402}"/>
              </a:ext>
            </a:extLst>
          </p:cNvPr>
          <p:cNvSpPr txBox="1"/>
          <p:nvPr/>
        </p:nvSpPr>
        <p:spPr>
          <a:xfrm>
            <a:off x="5135660" y="3823963"/>
            <a:ext cx="1033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Output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FF6C75-2694-4142-81DA-223A4796C4DD}"/>
              </a:ext>
            </a:extLst>
          </p:cNvPr>
          <p:cNvSpPr txBox="1"/>
          <p:nvPr/>
        </p:nvSpPr>
        <p:spPr>
          <a:xfrm>
            <a:off x="272746" y="6104924"/>
            <a:ext cx="5379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Previous information influenced on current information only through hidden state (</a:t>
            </a:r>
            <a:r>
              <a:rPr lang="en-US" altLang="ko-KR" sz="1600" i="1" dirty="0"/>
              <a:t>h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2A93B2-6F03-4400-9924-E4C246227E5A}"/>
              </a:ext>
            </a:extLst>
          </p:cNvPr>
          <p:cNvSpPr txBox="1"/>
          <p:nvPr/>
        </p:nvSpPr>
        <p:spPr>
          <a:xfrm>
            <a:off x="7825153" y="4002057"/>
            <a:ext cx="2409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Total loss is sum of losses over all the time steps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A0C1E1-5E73-498E-B660-B6B9681FA407}"/>
              </a:ext>
            </a:extLst>
          </p:cNvPr>
          <p:cNvSpPr txBox="1"/>
          <p:nvPr/>
        </p:nvSpPr>
        <p:spPr>
          <a:xfrm>
            <a:off x="10564504" y="5902664"/>
            <a:ext cx="115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Gradient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11C4531-484B-4489-AA39-DCA784ECE533}"/>
              </a:ext>
            </a:extLst>
          </p:cNvPr>
          <p:cNvSpPr/>
          <p:nvPr/>
        </p:nvSpPr>
        <p:spPr>
          <a:xfrm>
            <a:off x="6400801" y="1526750"/>
            <a:ext cx="4299438" cy="1760311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2C48EE1-64D6-4B52-8A52-7AFADB78DC7B}"/>
              </a:ext>
            </a:extLst>
          </p:cNvPr>
          <p:cNvSpPr/>
          <p:nvPr/>
        </p:nvSpPr>
        <p:spPr>
          <a:xfrm>
            <a:off x="6400801" y="3489355"/>
            <a:ext cx="4047209" cy="172887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7B6D8EF-71A4-453C-813A-AD9817B013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7623" y="3625567"/>
            <a:ext cx="3613639" cy="148940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8DFE798-A90D-44CB-9BC5-D888CBB4868D}"/>
              </a:ext>
            </a:extLst>
          </p:cNvPr>
          <p:cNvSpPr txBox="1"/>
          <p:nvPr/>
        </p:nvSpPr>
        <p:spPr>
          <a:xfrm>
            <a:off x="7478405" y="3964689"/>
            <a:ext cx="2409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Total loss is sum of losses over all the time steps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0F052A-52DB-4B7B-BE0D-A3B8E3847376}"/>
              </a:ext>
            </a:extLst>
          </p:cNvPr>
          <p:cNvSpPr txBox="1"/>
          <p:nvPr/>
        </p:nvSpPr>
        <p:spPr>
          <a:xfrm>
            <a:off x="10805745" y="2253530"/>
            <a:ext cx="67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RNN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A2BD49-AE1F-45D8-8F3B-E25FF6BF2E72}"/>
              </a:ext>
            </a:extLst>
          </p:cNvPr>
          <p:cNvSpPr txBox="1"/>
          <p:nvPr/>
        </p:nvSpPr>
        <p:spPr>
          <a:xfrm>
            <a:off x="10805745" y="4186714"/>
            <a:ext cx="67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Loss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7641A69-6E17-45E8-8BB0-B68AEF6951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1586" y="5626293"/>
            <a:ext cx="2076083" cy="923765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D91D687-1220-45A0-B634-43A7800422B0}"/>
              </a:ext>
            </a:extLst>
          </p:cNvPr>
          <p:cNvSpPr/>
          <p:nvPr/>
        </p:nvSpPr>
        <p:spPr>
          <a:xfrm>
            <a:off x="6444762" y="5398406"/>
            <a:ext cx="3656500" cy="132615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ADF1D8C-CE53-424B-8C2A-FC42366C6997}"/>
                  </a:ext>
                </a:extLst>
              </p:cNvPr>
              <p:cNvSpPr txBox="1"/>
              <p:nvPr/>
            </p:nvSpPr>
            <p:spPr>
              <a:xfrm>
                <a:off x="8682951" y="5626293"/>
                <a:ext cx="14183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Runtime :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ADF1D8C-CE53-424B-8C2A-FC42366C6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951" y="5626293"/>
                <a:ext cx="1418311" cy="307777"/>
              </a:xfrm>
              <a:prstGeom prst="rect">
                <a:avLst/>
              </a:prstGeom>
              <a:blipFill>
                <a:blip r:embed="rId8"/>
                <a:stretch>
                  <a:fillRect l="-1288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BC63C3-C875-43C7-804C-3559F52C1A10}"/>
                  </a:ext>
                </a:extLst>
              </p:cNvPr>
              <p:cNvSpPr txBox="1"/>
              <p:nvPr/>
            </p:nvSpPr>
            <p:spPr>
              <a:xfrm>
                <a:off x="8682951" y="6135701"/>
                <a:ext cx="14183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Memory :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BC63C3-C875-43C7-804C-3559F52C1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951" y="6135701"/>
                <a:ext cx="1418311" cy="307777"/>
              </a:xfrm>
              <a:prstGeom prst="rect">
                <a:avLst/>
              </a:prstGeom>
              <a:blipFill>
                <a:blip r:embed="rId9"/>
                <a:stretch>
                  <a:fillRect l="-1288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D80CC73C-9DD8-4868-8BBE-8C2EA2CD44AB}"/>
              </a:ext>
            </a:extLst>
          </p:cNvPr>
          <p:cNvSpPr txBox="1"/>
          <p:nvPr/>
        </p:nvSpPr>
        <p:spPr>
          <a:xfrm>
            <a:off x="10293025" y="6271996"/>
            <a:ext cx="1776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(Backpropagation through time : BPTT)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93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16" grpId="0" animBg="1"/>
      <p:bldP spid="17" grpId="0" animBg="1"/>
      <p:bldP spid="19" grpId="0"/>
      <p:bldP spid="20" grpId="0"/>
      <p:bldP spid="21" grpId="0"/>
      <p:bldP spid="23" grpId="0" animBg="1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F4B22400-39D7-49A1-A6CE-13AA5A430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611" y="3376976"/>
            <a:ext cx="5170244" cy="90185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C57A46C-0568-47BA-BB73-10D38502F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22" y="365125"/>
            <a:ext cx="10794023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Example of calculation of BPTT 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B10AAC-2117-441F-B6E5-886AABE6D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51893"/>
            <a:ext cx="5729360" cy="4095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7CE059-E014-4FDC-B00A-060D10640FA1}"/>
              </a:ext>
            </a:extLst>
          </p:cNvPr>
          <p:cNvSpPr txBox="1"/>
          <p:nvPr/>
        </p:nvSpPr>
        <p:spPr>
          <a:xfrm>
            <a:off x="5133864" y="5591906"/>
            <a:ext cx="756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Input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37EFDA-D59F-4EC1-AA79-06C075410402}"/>
              </a:ext>
            </a:extLst>
          </p:cNvPr>
          <p:cNvSpPr txBox="1"/>
          <p:nvPr/>
        </p:nvSpPr>
        <p:spPr>
          <a:xfrm>
            <a:off x="4994982" y="3894300"/>
            <a:ext cx="1033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Output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FF6C75-2694-4142-81DA-223A4796C4DD}"/>
              </a:ext>
            </a:extLst>
          </p:cNvPr>
          <p:cNvSpPr txBox="1"/>
          <p:nvPr/>
        </p:nvSpPr>
        <p:spPr>
          <a:xfrm>
            <a:off x="6345336" y="2497129"/>
            <a:ext cx="5379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Follow the arrow</a:t>
            </a:r>
            <a:endParaRPr lang="ko-KR" altLang="en-US" sz="14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9B7703-0662-40E4-AF0B-9F74CE258460}"/>
              </a:ext>
            </a:extLst>
          </p:cNvPr>
          <p:cNvSpPr/>
          <p:nvPr/>
        </p:nvSpPr>
        <p:spPr>
          <a:xfrm>
            <a:off x="3279530" y="2892668"/>
            <a:ext cx="905607" cy="615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D03372-F3ED-4608-8F58-6C1FBAF71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818" y="2825264"/>
            <a:ext cx="1148129" cy="67022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DBC76CC-1750-48FC-A1E5-2085AD55C985}"/>
              </a:ext>
            </a:extLst>
          </p:cNvPr>
          <p:cNvSpPr txBox="1"/>
          <p:nvPr/>
        </p:nvSpPr>
        <p:spPr>
          <a:xfrm>
            <a:off x="6345336" y="2968398"/>
            <a:ext cx="42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419C535-BFC9-43BF-B790-370BB362B30C}"/>
              </a:ext>
            </a:extLst>
          </p:cNvPr>
          <p:cNvSpPr/>
          <p:nvPr/>
        </p:nvSpPr>
        <p:spPr>
          <a:xfrm>
            <a:off x="3279530" y="3755846"/>
            <a:ext cx="905607" cy="615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303D3CA-0DB8-4C2E-A6AF-DA14A5B5A568}"/>
              </a:ext>
            </a:extLst>
          </p:cNvPr>
          <p:cNvSpPr/>
          <p:nvPr/>
        </p:nvSpPr>
        <p:spPr>
          <a:xfrm>
            <a:off x="3942156" y="3553624"/>
            <a:ext cx="160679" cy="149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667A23-5267-4CCB-AA03-C7D6D3608837}"/>
              </a:ext>
            </a:extLst>
          </p:cNvPr>
          <p:cNvSpPr txBox="1"/>
          <p:nvPr/>
        </p:nvSpPr>
        <p:spPr>
          <a:xfrm>
            <a:off x="6345336" y="3631336"/>
            <a:ext cx="42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90B909-3409-4747-AD6F-AB9612074427}"/>
              </a:ext>
            </a:extLst>
          </p:cNvPr>
          <p:cNvSpPr txBox="1"/>
          <p:nvPr/>
        </p:nvSpPr>
        <p:spPr>
          <a:xfrm>
            <a:off x="6345336" y="4318081"/>
            <a:ext cx="42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AF7CF80-42FF-42C5-B41B-C5EBB067358C}"/>
              </a:ext>
            </a:extLst>
          </p:cNvPr>
          <p:cNvSpPr/>
          <p:nvPr/>
        </p:nvSpPr>
        <p:spPr>
          <a:xfrm>
            <a:off x="3293194" y="4594013"/>
            <a:ext cx="905607" cy="615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4D83EAF-D906-45C2-9AA2-033B11016A1F}"/>
              </a:ext>
            </a:extLst>
          </p:cNvPr>
          <p:cNvSpPr/>
          <p:nvPr/>
        </p:nvSpPr>
        <p:spPr>
          <a:xfrm>
            <a:off x="4022495" y="4950135"/>
            <a:ext cx="160679" cy="149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43F0508-2134-43D5-93F8-2479882F1942}"/>
              </a:ext>
            </a:extLst>
          </p:cNvPr>
          <p:cNvSpPr/>
          <p:nvPr/>
        </p:nvSpPr>
        <p:spPr>
          <a:xfrm>
            <a:off x="3942156" y="4407926"/>
            <a:ext cx="160679" cy="149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20E67416-50EA-42A9-B399-34302AC369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367" y="4336336"/>
            <a:ext cx="2016150" cy="35484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45334B8-B1D0-4305-B310-2924A90EFF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7367" y="4687413"/>
            <a:ext cx="5387199" cy="1247508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68E97B0D-5E71-4DF4-B89F-8042551F9F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1173" y="1458540"/>
            <a:ext cx="3139954" cy="139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0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/>
      <p:bldP spid="29" grpId="0" animBg="1"/>
      <p:bldP spid="30" grpId="0" animBg="1"/>
      <p:bldP spid="31" grpId="0"/>
      <p:bldP spid="33" grpId="0"/>
      <p:bldP spid="34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7A46C-0568-47BA-BB73-10D38502F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22" y="365125"/>
            <a:ext cx="10794023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Example of calculation of BPTT 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B10AAC-2117-441F-B6E5-886AABE6D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51893"/>
            <a:ext cx="5729360" cy="4095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7CE059-E014-4FDC-B00A-060D10640FA1}"/>
              </a:ext>
            </a:extLst>
          </p:cNvPr>
          <p:cNvSpPr txBox="1"/>
          <p:nvPr/>
        </p:nvSpPr>
        <p:spPr>
          <a:xfrm>
            <a:off x="5133864" y="5591906"/>
            <a:ext cx="756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Input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37EFDA-D59F-4EC1-AA79-06C075410402}"/>
              </a:ext>
            </a:extLst>
          </p:cNvPr>
          <p:cNvSpPr txBox="1"/>
          <p:nvPr/>
        </p:nvSpPr>
        <p:spPr>
          <a:xfrm>
            <a:off x="4994982" y="3894300"/>
            <a:ext cx="1033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Output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FF6C75-2694-4142-81DA-223A4796C4DD}"/>
              </a:ext>
            </a:extLst>
          </p:cNvPr>
          <p:cNvSpPr txBox="1"/>
          <p:nvPr/>
        </p:nvSpPr>
        <p:spPr>
          <a:xfrm>
            <a:off x="6345336" y="2029649"/>
            <a:ext cx="5379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Follow the arrow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9B7703-0662-40E4-AF0B-9F74CE258460}"/>
              </a:ext>
            </a:extLst>
          </p:cNvPr>
          <p:cNvSpPr/>
          <p:nvPr/>
        </p:nvSpPr>
        <p:spPr>
          <a:xfrm>
            <a:off x="3279530" y="2892668"/>
            <a:ext cx="905607" cy="615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419C535-BFC9-43BF-B790-370BB362B30C}"/>
              </a:ext>
            </a:extLst>
          </p:cNvPr>
          <p:cNvSpPr/>
          <p:nvPr/>
        </p:nvSpPr>
        <p:spPr>
          <a:xfrm>
            <a:off x="3279530" y="3755846"/>
            <a:ext cx="905607" cy="615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303D3CA-0DB8-4C2E-A6AF-DA14A5B5A568}"/>
              </a:ext>
            </a:extLst>
          </p:cNvPr>
          <p:cNvSpPr/>
          <p:nvPr/>
        </p:nvSpPr>
        <p:spPr>
          <a:xfrm>
            <a:off x="3942156" y="3553624"/>
            <a:ext cx="160679" cy="149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AF7CF80-42FF-42C5-B41B-C5EBB067358C}"/>
              </a:ext>
            </a:extLst>
          </p:cNvPr>
          <p:cNvSpPr/>
          <p:nvPr/>
        </p:nvSpPr>
        <p:spPr>
          <a:xfrm>
            <a:off x="3293194" y="4594013"/>
            <a:ext cx="905607" cy="615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4D83EAF-D906-45C2-9AA2-033B11016A1F}"/>
              </a:ext>
            </a:extLst>
          </p:cNvPr>
          <p:cNvSpPr/>
          <p:nvPr/>
        </p:nvSpPr>
        <p:spPr>
          <a:xfrm>
            <a:off x="4022495" y="4950135"/>
            <a:ext cx="160679" cy="149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43F0508-2134-43D5-93F8-2479882F1942}"/>
              </a:ext>
            </a:extLst>
          </p:cNvPr>
          <p:cNvSpPr/>
          <p:nvPr/>
        </p:nvSpPr>
        <p:spPr>
          <a:xfrm>
            <a:off x="3942156" y="4407926"/>
            <a:ext cx="160679" cy="149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68E97B0D-5E71-4DF4-B89F-8042551F9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539" y="1064752"/>
            <a:ext cx="2974588" cy="13255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59DF49-B699-416B-82B5-A7E62FD6C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229" y="2334064"/>
            <a:ext cx="5038309" cy="40489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7FABD2-2C50-4D31-950D-04628B33307C}"/>
                  </a:ext>
                </a:extLst>
              </p:cNvPr>
              <p:cNvSpPr txBox="1"/>
              <p:nvPr/>
            </p:nvSpPr>
            <p:spPr>
              <a:xfrm>
                <a:off x="6224954" y="6471138"/>
                <a:ext cx="5785338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=…=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=…=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=…=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7FABD2-2C50-4D31-950D-04628B333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954" y="6471138"/>
                <a:ext cx="5785338" cy="316690"/>
              </a:xfrm>
              <a:prstGeom prst="rect">
                <a:avLst/>
              </a:prstGeom>
              <a:blipFill>
                <a:blip r:embed="rId5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3FCDA99-58BA-4755-A946-68EAB8E241FC}"/>
              </a:ext>
            </a:extLst>
          </p:cNvPr>
          <p:cNvSpPr txBox="1"/>
          <p:nvPr/>
        </p:nvSpPr>
        <p:spPr>
          <a:xfrm>
            <a:off x="10506808" y="5477608"/>
            <a:ext cx="168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Bad Result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22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674</Words>
  <Application>Microsoft Office PowerPoint</Application>
  <PresentationFormat>와이드스크린</PresentationFormat>
  <Paragraphs>128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Cambria Math</vt:lpstr>
      <vt:lpstr>Wingdings</vt:lpstr>
      <vt:lpstr>Office 테마</vt:lpstr>
      <vt:lpstr>Sequence Modeling:  Recurrent and Recursive Nets  (10.1-10.5)</vt:lpstr>
      <vt:lpstr>Recurrent neural network(RNN) is specialized for sequence-like input</vt:lpstr>
      <vt:lpstr>Like CNN, RNN can handle various length of sequence by using parameter sharing </vt:lpstr>
      <vt:lpstr>By parameter sharing, RNN is invariant under position</vt:lpstr>
      <vt:lpstr>Description of RNN</vt:lpstr>
      <vt:lpstr>First, we consider sequence-to-sequence RNN</vt:lpstr>
      <vt:lpstr>Such RNN can be defined as recurrent form from t=1 to t=τ</vt:lpstr>
      <vt:lpstr>Example of calculation of BPTT </vt:lpstr>
      <vt:lpstr>Example of calculation of BPTT </vt:lpstr>
      <vt:lpstr>We can use previous information from output to better trained the RNN (Teacher forcing)</vt:lpstr>
      <vt:lpstr>We can use previous information from output to better trained the RNN (Teacher forcing)</vt:lpstr>
      <vt:lpstr>RNN which takes single vector as input</vt:lpstr>
      <vt:lpstr>Variant type of RNN : Depending on Input and Output</vt:lpstr>
      <vt:lpstr>Variant type of RNN : Depending on Input and Output</vt:lpstr>
      <vt:lpstr>Various type of RNN : Bidirectional RNNs using future information</vt:lpstr>
      <vt:lpstr>Encoder-Decoder Sequence-to-Sequence RNN  provide output having different length with input</vt:lpstr>
      <vt:lpstr>RNN has opportunities to make deep RNN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Modeling:  Recurrent and Recursive Nets  (10.1-10.5)</dc:title>
  <dc:creator>HongJae Hyoung</dc:creator>
  <cp:lastModifiedBy>Jae Hyoung Hong</cp:lastModifiedBy>
  <cp:revision>218</cp:revision>
  <dcterms:created xsi:type="dcterms:W3CDTF">2020-05-27T14:16:43Z</dcterms:created>
  <dcterms:modified xsi:type="dcterms:W3CDTF">2020-05-28T06:52:12Z</dcterms:modified>
</cp:coreProperties>
</file>