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C3E2-E145-4590-A167-D79F15B4E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AFB9F-10DC-4833-80DE-5B614506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12135-4533-4F0C-86AA-DE4D32BB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9C0A-EB97-4324-99D5-D90042B1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87250-00D0-4C4D-A0DE-D716D472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4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8CA0-2177-4EEB-987C-81B1C57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83CC8-12E9-4F9D-95BE-DCCB677C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A7224-B4AA-4537-B512-FCABA5A6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A6AA7-0C9A-4713-AF5F-B3E55E75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F27A5-53EE-43BA-A70A-8851B54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649E0-670B-4066-BE3A-1445E52E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FF0D8-76D0-44DF-9F44-B3A977AC0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FF62-E2AF-4875-89D9-024D148D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1B3E3-B8AF-4F23-ACEA-6A8EA214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1A419-0B6F-424A-A064-41B05165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D2C89-E5E9-4BC7-9CDC-BC5CFD3A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9C1E3-53FC-412F-B426-D2FE3CF6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7B1DA-148A-453A-A711-75466399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FD832-4EDD-4450-BB58-512C4466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A9C22-68FD-4CBB-8A54-6F999A8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EFAA-6D8A-4B10-B199-19110DC4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01BAA-1879-4082-986A-FE0AB9C7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A8AE3-689D-4130-89D7-8C02365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E319F-2FC2-4963-B5CB-D22EB1C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90376-8E4B-4594-9CA0-FFA74BF9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9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DE7B-E9AA-47F6-ABE3-EDBEE774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B016D-3D9A-4938-BC4E-55DDDCA5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1E87B-BE36-420E-A768-CFD13B1E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78CF4-149C-4279-8D5D-17407474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DAC93-630D-486E-8642-24A4AB9E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8DEDF-9C4D-4208-8995-702017A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FA852-0783-482F-9EAF-09246E8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C0E26-8D58-41BD-AFC0-0475302B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3C874-940A-48B4-AC82-B91B4029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9DCCFA-FA8D-46D6-BCAB-4BBD3F33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9EC23-702A-4E1C-8C10-49509603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B6177B-A722-4107-A726-3C2E8B46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2F434-9897-49A3-937F-34885DF9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38C2C-45B6-4B98-AC05-79C4D1D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FF884-CFF7-46B7-90EA-846598A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5FBF2-40B9-4C82-A1D7-EF3B5C5F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BAF70-5307-4144-A8F4-41A77F4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A1CC80-F628-4EA2-B2A4-14F5223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1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20449-B2EB-45A5-8FBD-CB4796C9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24FF7-3B0B-432B-AA3A-739D5676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336AA-C4D2-4650-AA7D-BCE710E4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1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78877-7239-4339-A35D-CF658DA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E7890-5911-42B9-A623-0EAE6B58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2240D-8CF9-42D1-A1DB-DCDA324F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CB3DC-EFCF-443E-9CCF-E74E83A8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D899D-9188-42BE-A767-81368F39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B8ED1-089A-4A26-B838-0B662DF5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2F3DB-5FC4-48B2-A30B-AE446DCD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2582D-F0D4-4CDE-A983-D3BA3579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9D6D5B-8864-43D5-A6A8-D4B08F97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CCA05-0CFC-4698-A20F-C1C8E4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51C86-0CD3-4007-97B9-ABE2155B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295FB-DABC-4051-A165-DD6A32AE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8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C74A33-90C0-46D3-8B52-C24DB75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C2561-3D11-40D3-9657-AF250B10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DFEA6-EE36-4F06-AC9E-793C63885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C1E1-911E-4038-B39F-5A9CF0FB347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D2F05-FE7D-48FF-9CB5-D3EBCA5D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34BDA-93BB-45B1-8970-91F5CFA5E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099D-306C-42BA-BAA4-32D1AF3F3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0B44-CC02-4E7C-8327-A258A2A86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Stochastic Convergence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91B2A-4306-4560-AF02-AB8539E34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Jaehyoung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7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578C096-777C-496F-B22A-9813E88EE4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b="1" dirty="0"/>
                  <a:t>The weak convergence is uniform if the limit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has a continuous distribution function</a:t>
                </a:r>
                <a:endParaRPr lang="ko-KR" altLang="en-US" sz="28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578C096-777C-496F-B22A-9813E88EE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188466E-10EC-44AD-93A0-EE863C8B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3167062"/>
            <a:ext cx="6753225" cy="5238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16A1614-6724-45E3-8502-24F7CBF94B27}"/>
              </a:ext>
            </a:extLst>
          </p:cNvPr>
          <p:cNvSpPr/>
          <p:nvPr/>
        </p:nvSpPr>
        <p:spPr>
          <a:xfrm>
            <a:off x="2535115" y="2839915"/>
            <a:ext cx="7121769" cy="1169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0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C5D6-7E11-413C-9230-99DF9AF1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Stochastic </a:t>
            </a:r>
            <a:r>
              <a:rPr lang="en-US" altLang="ko-KR" sz="4000" b="1" i="1" dirty="0"/>
              <a:t>o</a:t>
            </a:r>
            <a:r>
              <a:rPr lang="en-US" altLang="ko-KR" sz="4000" b="1" dirty="0"/>
              <a:t> and </a:t>
            </a:r>
            <a:r>
              <a:rPr lang="en-US" altLang="ko-KR" sz="4000" b="1" i="1" dirty="0"/>
              <a:t>O</a:t>
            </a:r>
            <a:r>
              <a:rPr lang="en-US" altLang="ko-KR" sz="4000" b="1" dirty="0"/>
              <a:t> symbols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1DB10-3BB2-41AE-A7A6-63D73373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792530"/>
            <a:ext cx="4762500" cy="6000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79D1CD-69E2-4E9C-9A4D-D251F9616E72}"/>
              </a:ext>
            </a:extLst>
          </p:cNvPr>
          <p:cNvSpPr/>
          <p:nvPr/>
        </p:nvSpPr>
        <p:spPr>
          <a:xfrm>
            <a:off x="2535115" y="1503483"/>
            <a:ext cx="7121769" cy="1169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A3728-EF77-4CEB-9DE7-648E94F41E55}"/>
              </a:ext>
            </a:extLst>
          </p:cNvPr>
          <p:cNvSpPr txBox="1"/>
          <p:nvPr/>
        </p:nvSpPr>
        <p:spPr>
          <a:xfrm>
            <a:off x="7916008" y="1551840"/>
            <a:ext cx="197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Converges in probability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25267-39D1-4694-A939-2CABCA04E7D9}"/>
              </a:ext>
            </a:extLst>
          </p:cNvPr>
          <p:cNvSpPr txBox="1"/>
          <p:nvPr/>
        </p:nvSpPr>
        <p:spPr>
          <a:xfrm>
            <a:off x="7916008" y="2103952"/>
            <a:ext cx="197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Bounded in probability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6A2997-9709-4712-8F17-CDE0E3FD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2" y="2772878"/>
            <a:ext cx="2085975" cy="933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0FC3B1-063C-489E-A3FC-F294253E0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706328"/>
            <a:ext cx="2133600" cy="13430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187219-53ED-406A-B923-F8664B64C7DE}"/>
              </a:ext>
            </a:extLst>
          </p:cNvPr>
          <p:cNvSpPr/>
          <p:nvPr/>
        </p:nvSpPr>
        <p:spPr>
          <a:xfrm>
            <a:off x="2535115" y="2709862"/>
            <a:ext cx="7121769" cy="24160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76461AF-5BCE-4367-AAAB-AF5F4B4AD97D}"/>
              </a:ext>
            </a:extLst>
          </p:cNvPr>
          <p:cNvSpPr/>
          <p:nvPr/>
        </p:nvSpPr>
        <p:spPr>
          <a:xfrm>
            <a:off x="2535115" y="5162921"/>
            <a:ext cx="7121769" cy="14507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358491-68E1-45AF-95BA-4AC6B4F7C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323" y="5269680"/>
            <a:ext cx="6377354" cy="1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4D9C-5FDF-43C5-A9AA-80991B5F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Levy’s continuity theorem: Pointwise convergence of characteristic functions is equivalent to weak convergence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B4BA1-3195-44B2-AAC4-EC68192D040B}"/>
                  </a:ext>
                </a:extLst>
              </p:cNvPr>
              <p:cNvSpPr txBox="1"/>
              <p:nvPr/>
            </p:nvSpPr>
            <p:spPr>
              <a:xfrm>
                <a:off x="838200" y="2301340"/>
                <a:ext cx="537210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Characteristic function: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B4BA1-3195-44B2-AAC4-EC68192D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01340"/>
                <a:ext cx="5372100" cy="379912"/>
              </a:xfrm>
              <a:prstGeom prst="rect">
                <a:avLst/>
              </a:prstGeom>
              <a:blipFill>
                <a:blip r:embed="rId2"/>
                <a:stretch>
                  <a:fillRect l="-454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BE1E316-C69C-4E1F-8953-3CA967C2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093854"/>
            <a:ext cx="6819900" cy="10287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FB8916-8FF6-45E9-AF21-A54FFC140447}"/>
              </a:ext>
            </a:extLst>
          </p:cNvPr>
          <p:cNvSpPr/>
          <p:nvPr/>
        </p:nvSpPr>
        <p:spPr>
          <a:xfrm>
            <a:off x="2338755" y="2945423"/>
            <a:ext cx="7508630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640B873-5251-40DB-8BEF-FB5F1A9341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5123" y="365125"/>
                <a:ext cx="11101754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b="1" dirty="0"/>
                  <a:t>Example: Characteristic function of</a:t>
                </a:r>
                <a14:m>
                  <m:oMath xmlns:m="http://schemas.openxmlformats.org/officeDocument/2006/math">
                    <m:r>
                      <a:rPr lang="en-US" altLang="ko-KR" sz="3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ko-K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640B873-5251-40DB-8BEF-FB5F1A934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5123" y="365125"/>
                <a:ext cx="11101754" cy="1325563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09268-F428-4090-A462-5C3E74D4A454}"/>
                  </a:ext>
                </a:extLst>
              </p:cNvPr>
              <p:cNvSpPr txBox="1"/>
              <p:nvPr/>
            </p:nvSpPr>
            <p:spPr>
              <a:xfrm>
                <a:off x="3533042" y="1676644"/>
                <a:ext cx="5125915" cy="6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ko-KR" sz="1600" b="0" dirty="0"/>
                  <a:t>The characteristic function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/>
                  <a:t> distribution is the function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09268-F428-4090-A462-5C3E74D4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042" y="1676644"/>
                <a:ext cx="5125915" cy="674672"/>
              </a:xfrm>
              <a:prstGeom prst="rect">
                <a:avLst/>
              </a:prstGeom>
              <a:blipFill>
                <a:blip r:embed="rId3"/>
                <a:stretch>
                  <a:fillRect t="-2703" b="-9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329CFB-F135-4D69-9A5C-E8807323ED04}"/>
              </a:ext>
            </a:extLst>
          </p:cNvPr>
          <p:cNvSpPr/>
          <p:nvPr/>
        </p:nvSpPr>
        <p:spPr>
          <a:xfrm>
            <a:off x="2341684" y="1578220"/>
            <a:ext cx="7508630" cy="9047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7AAD2-C2B7-436E-ACAF-6E5C511EBB93}"/>
                  </a:ext>
                </a:extLst>
              </p:cNvPr>
              <p:cNvSpPr txBox="1"/>
              <p:nvPr/>
            </p:nvSpPr>
            <p:spPr>
              <a:xfrm>
                <a:off x="2936081" y="2690532"/>
                <a:ext cx="6319838" cy="11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Proof</a:t>
                </a:r>
                <a:r>
                  <a:rPr lang="en-US" altLang="ko-KR" dirty="0"/>
                  <a:t>.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7AAD2-C2B7-436E-ACAF-6E5C511E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81" y="2690532"/>
                <a:ext cx="6319838" cy="1166666"/>
              </a:xfrm>
              <a:prstGeom prst="rect">
                <a:avLst/>
              </a:prstGeom>
              <a:blipFill>
                <a:blip r:embed="rId4"/>
                <a:stretch>
                  <a:fillRect l="-869" t="-2083" r="-483" b="-6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CDC99AF-E235-4F7A-9DA8-9922E253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12" y="4323008"/>
            <a:ext cx="6810375" cy="6000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937718-27F6-4E4C-8153-1253DDA0E33C}"/>
              </a:ext>
            </a:extLst>
          </p:cNvPr>
          <p:cNvSpPr/>
          <p:nvPr/>
        </p:nvSpPr>
        <p:spPr>
          <a:xfrm>
            <a:off x="2341684" y="4064733"/>
            <a:ext cx="7508630" cy="1116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78815-8EF7-406B-9627-958ACD5F0A76}"/>
                  </a:ext>
                </a:extLst>
              </p:cNvPr>
              <p:cNvSpPr txBox="1"/>
              <p:nvPr/>
            </p:nvSpPr>
            <p:spPr>
              <a:xfrm>
                <a:off x="1723292" y="5439631"/>
                <a:ext cx="8745416" cy="81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Proof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/>
                  <a:t> have the same density: equal in distribution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78815-8EF7-406B-9627-958ACD5F0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92" y="5439631"/>
                <a:ext cx="8745416" cy="819904"/>
              </a:xfrm>
              <a:prstGeom prst="rect">
                <a:avLst/>
              </a:prstGeom>
              <a:blipFill>
                <a:blip r:embed="rId6"/>
                <a:stretch>
                  <a:fillRect l="-628" b="-1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5D183D-BCD6-41FE-AFC7-1CD212FCCF0D}"/>
              </a:ext>
            </a:extLst>
          </p:cNvPr>
          <p:cNvSpPr/>
          <p:nvPr/>
        </p:nvSpPr>
        <p:spPr>
          <a:xfrm>
            <a:off x="7640516" y="5439019"/>
            <a:ext cx="2549771" cy="569894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BEA45-A91D-4ECC-81C1-AC1325216070}"/>
                  </a:ext>
                </a:extLst>
              </p:cNvPr>
              <p:cNvSpPr txBox="1"/>
              <p:nvPr/>
            </p:nvSpPr>
            <p:spPr>
              <a:xfrm>
                <a:off x="10190287" y="5505179"/>
                <a:ext cx="180242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BEA45-A91D-4ECC-81C1-AC132521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287" y="5505179"/>
                <a:ext cx="1802423" cy="374270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1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6A0A-61AD-419E-8677-217CBFA3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Example: Simple proof of weak law of large number and central limit theorem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45CE04-8239-4480-9685-5FE10DA3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308211"/>
            <a:ext cx="6867525" cy="8096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F81A74-5299-4ADA-9F33-1A2BFFAA898B}"/>
              </a:ext>
            </a:extLst>
          </p:cNvPr>
          <p:cNvSpPr/>
          <p:nvPr/>
        </p:nvSpPr>
        <p:spPr>
          <a:xfrm>
            <a:off x="2341684" y="2199272"/>
            <a:ext cx="7508630" cy="10275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4FC5C-EA06-4480-AC89-29C941D17F44}"/>
              </a:ext>
            </a:extLst>
          </p:cNvPr>
          <p:cNvSpPr txBox="1"/>
          <p:nvPr/>
        </p:nvSpPr>
        <p:spPr>
          <a:xfrm>
            <a:off x="2799158" y="3462799"/>
            <a:ext cx="65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“if’ part becomes simple.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A48A4-AA7B-48B8-82FF-C54BD803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396155"/>
            <a:ext cx="6781800" cy="74295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9370E1-241E-4D92-BC3D-A39748EC02F8}"/>
              </a:ext>
            </a:extLst>
          </p:cNvPr>
          <p:cNvSpPr/>
          <p:nvPr/>
        </p:nvSpPr>
        <p:spPr>
          <a:xfrm>
            <a:off x="2341684" y="4253878"/>
            <a:ext cx="7508630" cy="10275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6792-F2E3-4CF4-B913-D6AF302D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Cramer-</a:t>
            </a:r>
            <a:r>
              <a:rPr lang="en-US" altLang="ko-KR" sz="4000" b="1" dirty="0" err="1"/>
              <a:t>Wold</a:t>
            </a:r>
            <a:r>
              <a:rPr lang="en-US" altLang="ko-KR" sz="4000" b="1" dirty="0"/>
              <a:t> device and reduction of high-dimensional problem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FF21B-6482-4BBB-BB78-2BAAAC7AC720}"/>
              </a:ext>
            </a:extLst>
          </p:cNvPr>
          <p:cNvSpPr txBox="1"/>
          <p:nvPr/>
        </p:nvSpPr>
        <p:spPr>
          <a:xfrm>
            <a:off x="2425212" y="2269608"/>
            <a:ext cx="700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Cramer-</a:t>
            </a:r>
            <a:r>
              <a:rPr lang="en-US" altLang="ko-KR" sz="1600" dirty="0" err="1"/>
              <a:t>Wold</a:t>
            </a:r>
            <a:r>
              <a:rPr lang="en-US" altLang="ko-KR" sz="1600" dirty="0"/>
              <a:t> device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7ECD6C-D30B-47AD-8508-0D9F29639785}"/>
              </a:ext>
            </a:extLst>
          </p:cNvPr>
          <p:cNvSpPr/>
          <p:nvPr/>
        </p:nvSpPr>
        <p:spPr>
          <a:xfrm>
            <a:off x="2341684" y="2199272"/>
            <a:ext cx="7508630" cy="9747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6877B-1A76-4A87-B499-12499005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678498"/>
            <a:ext cx="4438650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92F52-C985-4CFB-A597-2786D8F07F5A}"/>
                  </a:ext>
                </a:extLst>
              </p:cNvPr>
              <p:cNvSpPr txBox="1"/>
              <p:nvPr/>
            </p:nvSpPr>
            <p:spPr>
              <a:xfrm>
                <a:off x="2702167" y="3349869"/>
                <a:ext cx="67876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Weak convergence is maintained for linear transform 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lang="en-US" altLang="ko-KR" sz="1600" dirty="0"/>
                  <a:t>embedding)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92F52-C985-4CFB-A597-2786D8F0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67" y="3349869"/>
                <a:ext cx="6787663" cy="338554"/>
              </a:xfrm>
              <a:prstGeom prst="rect">
                <a:avLst/>
              </a:prstGeom>
              <a:blipFill>
                <a:blip r:embed="rId3"/>
                <a:stretch>
                  <a:fillRect l="-359" t="-5455" r="-1436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3B3039B-8740-4614-B510-3C010802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4396155"/>
            <a:ext cx="6781800" cy="7429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EA9D59-DD95-4AEE-819E-07E2BDB5EE98}"/>
              </a:ext>
            </a:extLst>
          </p:cNvPr>
          <p:cNvSpPr/>
          <p:nvPr/>
        </p:nvSpPr>
        <p:spPr>
          <a:xfrm>
            <a:off x="2341684" y="4253878"/>
            <a:ext cx="7508630" cy="10275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AA00D-37D2-4541-ADCA-83819BB748C0}"/>
                  </a:ext>
                </a:extLst>
              </p:cNvPr>
              <p:cNvSpPr txBox="1"/>
              <p:nvPr/>
            </p:nvSpPr>
            <p:spPr>
              <a:xfrm>
                <a:off x="2011971" y="5477505"/>
                <a:ext cx="8168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Although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becomes random ‘vector’, our proof is suffice to prove in 1D.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AA00D-37D2-4541-ADCA-83819BB7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71" y="5477505"/>
                <a:ext cx="8168054" cy="369332"/>
              </a:xfrm>
              <a:prstGeom prst="rect">
                <a:avLst/>
              </a:prstGeom>
              <a:blipFill>
                <a:blip r:embed="rId5"/>
                <a:stretch>
                  <a:fillRect l="-448" t="-10000" r="-14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5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49CD6-B73C-40FA-BB39-3118FCF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Almost-sure representations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E9A5E-1104-41F9-805A-F5E80DF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710183"/>
            <a:ext cx="6496050" cy="410938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3994F0-7506-4172-919A-0E7E29BC27E8}"/>
              </a:ext>
            </a:extLst>
          </p:cNvPr>
          <p:cNvSpPr/>
          <p:nvPr/>
        </p:nvSpPr>
        <p:spPr>
          <a:xfrm>
            <a:off x="2341684" y="1600200"/>
            <a:ext cx="7508630" cy="44225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F1764-EF82-452F-A658-CF1274A966DF}"/>
              </a:ext>
            </a:extLst>
          </p:cNvPr>
          <p:cNvSpPr txBox="1"/>
          <p:nvPr/>
        </p:nvSpPr>
        <p:spPr>
          <a:xfrm>
            <a:off x="3651736" y="6138940"/>
            <a:ext cx="488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We can make any weak converged sequence as almost surely converged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848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D4627-C67A-436E-9CD5-0CFDC158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Asymptotically uniformly integrable: </a:t>
            </a:r>
            <a:br>
              <a:rPr lang="en-US" altLang="ko-KR" sz="3600" b="1" dirty="0"/>
            </a:br>
            <a:r>
              <a:rPr lang="en-US" altLang="ko-KR" sz="3600" b="1" dirty="0"/>
              <a:t>To make “moments” converge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97CA4-E0CB-4A84-AEAB-3BDB42B3C4F6}"/>
              </a:ext>
            </a:extLst>
          </p:cNvPr>
          <p:cNvSpPr txBox="1"/>
          <p:nvPr/>
        </p:nvSpPr>
        <p:spPr>
          <a:xfrm>
            <a:off x="2425212" y="2190477"/>
            <a:ext cx="700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Asymptotically uniformly integrable</a:t>
            </a:r>
            <a:endParaRPr lang="ko-KR" altLang="en-US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69A012-0355-4991-ABF7-85357076F6FF}"/>
              </a:ext>
            </a:extLst>
          </p:cNvPr>
          <p:cNvSpPr/>
          <p:nvPr/>
        </p:nvSpPr>
        <p:spPr>
          <a:xfrm>
            <a:off x="2341684" y="2120141"/>
            <a:ext cx="7508630" cy="9747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F3661A-9ED5-4E7A-9DBE-8BDBEFF0317F}"/>
              </a:ext>
            </a:extLst>
          </p:cNvPr>
          <p:cNvSpPr/>
          <p:nvPr/>
        </p:nvSpPr>
        <p:spPr>
          <a:xfrm>
            <a:off x="2341684" y="4033220"/>
            <a:ext cx="7508630" cy="10275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BE447-575C-4BD8-8AF9-45E48E85BE98}"/>
                  </a:ext>
                </a:extLst>
              </p:cNvPr>
              <p:cNvSpPr txBox="1"/>
              <p:nvPr/>
            </p:nvSpPr>
            <p:spPr>
              <a:xfrm>
                <a:off x="4079631" y="2540977"/>
                <a:ext cx="4211515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limsup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BE447-575C-4BD8-8AF9-45E48E85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31" y="2540977"/>
                <a:ext cx="4211515" cy="501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4AE520-419E-49E3-B87F-B595F89152A2}"/>
              </a:ext>
            </a:extLst>
          </p:cNvPr>
          <p:cNvSpPr txBox="1"/>
          <p:nvPr/>
        </p:nvSpPr>
        <p:spPr>
          <a:xfrm>
            <a:off x="3889131" y="3326239"/>
            <a:ext cx="44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dirty="0"/>
              <a:t>“Thin” tail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5A15C6-5646-4B45-B5E7-06557E22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4169268"/>
            <a:ext cx="680085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5E38B-6A85-4C1F-B6C6-F407756F156A}"/>
                  </a:ext>
                </a:extLst>
              </p:cNvPr>
              <p:cNvSpPr txBox="1"/>
              <p:nvPr/>
            </p:nvSpPr>
            <p:spPr>
              <a:xfrm>
                <a:off x="2002447" y="5303821"/>
                <a:ext cx="818710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limsup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5E38B-6A85-4C1F-B6C6-F407756F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47" y="5303821"/>
                <a:ext cx="8187103" cy="374270"/>
              </a:xfrm>
              <a:prstGeom prst="rect">
                <a:avLst/>
              </a:prstGeom>
              <a:blipFill>
                <a:blip r:embed="rId4"/>
                <a:stretch>
                  <a:fillRect l="-446" t="-8197" r="-44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3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61CD-8DE1-4885-8224-02F5A22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Limit distribution is uniquely determined by its moments, moment convergence implies weak convergence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854BC-8205-4C03-942A-C01BE467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3143250"/>
            <a:ext cx="6810375" cy="5715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8F5B35-4B18-4906-92DF-A25058F466A9}"/>
              </a:ext>
            </a:extLst>
          </p:cNvPr>
          <p:cNvSpPr/>
          <p:nvPr/>
        </p:nvSpPr>
        <p:spPr>
          <a:xfrm>
            <a:off x="2341684" y="2915248"/>
            <a:ext cx="7508630" cy="10275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0EEF-734C-4D71-8572-C237FC9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Basic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theory: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Three types of convergence of random vectors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A60C8-0F9A-438A-A1BD-75457E62BC8D}"/>
                  </a:ext>
                </a:extLst>
              </p:cNvPr>
              <p:cNvSpPr txBox="1"/>
              <p:nvPr/>
            </p:nvSpPr>
            <p:spPr>
              <a:xfrm>
                <a:off x="838201" y="1907931"/>
                <a:ext cx="732802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Definition: Random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vector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of real random variables.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A60C8-0F9A-438A-A1BD-75457E62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907931"/>
                <a:ext cx="7328026" cy="311560"/>
              </a:xfrm>
              <a:prstGeom prst="rect">
                <a:avLst/>
              </a:prstGeom>
              <a:blipFill>
                <a:blip r:embed="rId2"/>
                <a:stretch>
                  <a:fillRect l="-166" t="-3922" r="-250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C51C2-28A2-4213-9CA6-391E208B3766}"/>
                  </a:ext>
                </a:extLst>
              </p:cNvPr>
              <p:cNvSpPr txBox="1"/>
              <p:nvPr/>
            </p:nvSpPr>
            <p:spPr>
              <a:xfrm>
                <a:off x="838201" y="2365062"/>
                <a:ext cx="73280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Definition2: The distribution function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map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C51C2-28A2-4213-9CA6-391E208B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365062"/>
                <a:ext cx="7328026" cy="307777"/>
              </a:xfrm>
              <a:prstGeom prst="rect">
                <a:avLst/>
              </a:prstGeom>
              <a:blipFill>
                <a:blip r:embed="rId3"/>
                <a:stretch>
                  <a:fillRect l="-166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7EC219-B7D6-45A9-82CF-4BCA9134B60F}"/>
              </a:ext>
            </a:extLst>
          </p:cNvPr>
          <p:cNvSpPr/>
          <p:nvPr/>
        </p:nvSpPr>
        <p:spPr>
          <a:xfrm>
            <a:off x="914400" y="2946293"/>
            <a:ext cx="4445251" cy="22763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DD591-DF81-44C7-93DD-FF3F6A38C881}"/>
              </a:ext>
            </a:extLst>
          </p:cNvPr>
          <p:cNvSpPr txBox="1"/>
          <p:nvPr/>
        </p:nvSpPr>
        <p:spPr>
          <a:xfrm>
            <a:off x="1004933" y="2989339"/>
            <a:ext cx="402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Converge in distribution </a:t>
            </a:r>
          </a:p>
          <a:p>
            <a:r>
              <a:rPr lang="en-US" altLang="ko-KR" sz="1400" b="1" dirty="0"/>
              <a:t>    (Weak convergence, Convergence in law)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B00383-D6B5-4056-9B91-FD4F426DE1A6}"/>
                  </a:ext>
                </a:extLst>
              </p:cNvPr>
              <p:cNvSpPr txBox="1"/>
              <p:nvPr/>
            </p:nvSpPr>
            <p:spPr>
              <a:xfrm>
                <a:off x="1692998" y="3558985"/>
                <a:ext cx="2888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B00383-D6B5-4056-9B91-FD4F426D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98" y="3558985"/>
                <a:ext cx="28880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BD784E-0ABB-4594-9908-AE0A7B602A0A}"/>
                  </a:ext>
                </a:extLst>
              </p:cNvPr>
              <p:cNvSpPr txBox="1"/>
              <p:nvPr/>
            </p:nvSpPr>
            <p:spPr>
              <a:xfrm>
                <a:off x="1244851" y="3974742"/>
                <a:ext cx="378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for every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at which the limit distribution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continuous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BD784E-0ABB-4594-9908-AE0A7B60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51" y="3974742"/>
                <a:ext cx="3784349" cy="523220"/>
              </a:xfrm>
              <a:prstGeom prst="rect">
                <a:avLst/>
              </a:prstGeom>
              <a:blipFill>
                <a:blip r:embed="rId5"/>
                <a:stretch>
                  <a:fillRect l="-483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74B14D-0FAE-4FD5-A6C8-A48C282BD1ED}"/>
                  </a:ext>
                </a:extLst>
              </p:cNvPr>
              <p:cNvSpPr txBox="1"/>
              <p:nvPr/>
            </p:nvSpPr>
            <p:spPr>
              <a:xfrm>
                <a:off x="1065130" y="4567926"/>
                <a:ext cx="4143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/>
                  <a:t>Notation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(where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400" dirty="0"/>
                  <a:t> has the distribution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400" dirty="0"/>
                  <a:t>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74B14D-0FAE-4FD5-A6C8-A48C282B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30" y="4567926"/>
                <a:ext cx="4143790" cy="523220"/>
              </a:xfrm>
              <a:prstGeom prst="rect">
                <a:avLst/>
              </a:prstGeom>
              <a:blipFill>
                <a:blip r:embed="rId6"/>
                <a:stretch>
                  <a:fillRect l="-442" t="-1163" r="-1325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608F7D-A8E6-4C30-81CC-2D64CDA28989}"/>
              </a:ext>
            </a:extLst>
          </p:cNvPr>
          <p:cNvSpPr/>
          <p:nvPr/>
        </p:nvSpPr>
        <p:spPr>
          <a:xfrm>
            <a:off x="6832349" y="2818410"/>
            <a:ext cx="4445251" cy="179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FEA67-6870-40B9-9C57-08267369AAC2}"/>
              </a:ext>
            </a:extLst>
          </p:cNvPr>
          <p:cNvSpPr txBox="1"/>
          <p:nvPr/>
        </p:nvSpPr>
        <p:spPr>
          <a:xfrm>
            <a:off x="6922882" y="2861455"/>
            <a:ext cx="402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Converge in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B1E293-58BE-4434-B0A6-5B7ECFE855C3}"/>
                  </a:ext>
                </a:extLst>
              </p:cNvPr>
              <p:cNvSpPr txBox="1"/>
              <p:nvPr/>
            </p:nvSpPr>
            <p:spPr>
              <a:xfrm>
                <a:off x="7610947" y="3202869"/>
                <a:ext cx="2888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)→0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B1E293-58BE-4434-B0A6-5B7ECFE8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7" y="3202869"/>
                <a:ext cx="2888055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A1B21F-AE76-48A8-A05B-F137045CF69F}"/>
                  </a:ext>
                </a:extLst>
              </p:cNvPr>
              <p:cNvSpPr txBox="1"/>
              <p:nvPr/>
            </p:nvSpPr>
            <p:spPr>
              <a:xfrm>
                <a:off x="7347801" y="3605838"/>
                <a:ext cx="3414346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distance function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A1B21F-AE76-48A8-A05B-F137045C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01" y="3605838"/>
                <a:ext cx="3414346" cy="527004"/>
              </a:xfrm>
              <a:prstGeom prst="rect">
                <a:avLst/>
              </a:prstGeom>
              <a:blipFill>
                <a:blip r:embed="rId8"/>
                <a:stretch>
                  <a:fillRect l="-536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B474A-F8CC-47F0-8EA1-8F350B5B4067}"/>
                  </a:ext>
                </a:extLst>
              </p:cNvPr>
              <p:cNvSpPr txBox="1"/>
              <p:nvPr/>
            </p:nvSpPr>
            <p:spPr>
              <a:xfrm>
                <a:off x="6983079" y="4144717"/>
                <a:ext cx="4143790" cy="38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/>
                  <a:t>Notation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400" dirty="0"/>
                  <a:t> 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B474A-F8CC-47F0-8EA1-8F350B5B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79" y="4144717"/>
                <a:ext cx="4143790" cy="381771"/>
              </a:xfrm>
              <a:prstGeom prst="rect">
                <a:avLst/>
              </a:prstGeom>
              <a:blipFill>
                <a:blip r:embed="rId9"/>
                <a:stretch>
                  <a:fillRect l="-442" b="-41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172023-6BAB-44E5-BFF5-040ECEA0338B}"/>
                  </a:ext>
                </a:extLst>
              </p:cNvPr>
              <p:cNvSpPr txBox="1"/>
              <p:nvPr/>
            </p:nvSpPr>
            <p:spPr>
              <a:xfrm>
                <a:off x="1217734" y="5380981"/>
                <a:ext cx="3838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: A sequence of random vectors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172023-6BAB-44E5-BFF5-040ECEA03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4" y="5380981"/>
                <a:ext cx="3838582" cy="33855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240C53-2B8B-496A-824A-A3E12514B8DB}"/>
              </a:ext>
            </a:extLst>
          </p:cNvPr>
          <p:cNvSpPr/>
          <p:nvPr/>
        </p:nvSpPr>
        <p:spPr>
          <a:xfrm>
            <a:off x="6832349" y="4868190"/>
            <a:ext cx="4445251" cy="116385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113B8-410B-41EF-9BAC-B6A6AD5D0471}"/>
              </a:ext>
            </a:extLst>
          </p:cNvPr>
          <p:cNvSpPr txBox="1"/>
          <p:nvPr/>
        </p:nvSpPr>
        <p:spPr>
          <a:xfrm>
            <a:off x="6922882" y="4911235"/>
            <a:ext cx="402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Converge almost surely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7FEF9-6F67-4B3E-970D-798DE04F783D}"/>
                  </a:ext>
                </a:extLst>
              </p:cNvPr>
              <p:cNvSpPr txBox="1"/>
              <p:nvPr/>
            </p:nvSpPr>
            <p:spPr>
              <a:xfrm>
                <a:off x="7610947" y="5252649"/>
                <a:ext cx="2888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=0)=1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7FEF9-6F67-4B3E-970D-798DE04F7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7" y="5252649"/>
                <a:ext cx="2888055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F4326E-8AE7-4FE0-8494-0EE0EC75624B}"/>
                  </a:ext>
                </a:extLst>
              </p:cNvPr>
              <p:cNvSpPr txBox="1"/>
              <p:nvPr/>
            </p:nvSpPr>
            <p:spPr>
              <a:xfrm>
                <a:off x="6983079" y="5655618"/>
                <a:ext cx="4143790" cy="364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/>
                  <a:t>Notation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F4326E-8AE7-4FE0-8494-0EE0EC75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79" y="5655618"/>
                <a:ext cx="4143790" cy="364139"/>
              </a:xfrm>
              <a:prstGeom prst="rect">
                <a:avLst/>
              </a:prstGeom>
              <a:blipFill>
                <a:blip r:embed="rId12"/>
                <a:stretch>
                  <a:fillRect l="-442" b="-45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1FBD46-657B-482F-881E-0842D0818E94}"/>
                  </a:ext>
                </a:extLst>
              </p:cNvPr>
              <p:cNvSpPr txBox="1"/>
              <p:nvPr/>
            </p:nvSpPr>
            <p:spPr>
              <a:xfrm>
                <a:off x="7135683" y="6130097"/>
                <a:ext cx="3838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: A sequence of random variables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1FBD46-657B-482F-881E-0842D0818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83" y="6130097"/>
                <a:ext cx="3838582" cy="338554"/>
              </a:xfrm>
              <a:prstGeom prst="rect">
                <a:avLst/>
              </a:prstGeom>
              <a:blipFill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47B324-7963-486F-9029-271DEF33313B}"/>
                  </a:ext>
                </a:extLst>
              </p:cNvPr>
              <p:cNvSpPr txBox="1"/>
              <p:nvPr/>
            </p:nvSpPr>
            <p:spPr>
              <a:xfrm>
                <a:off x="689832" y="5883876"/>
                <a:ext cx="4894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</a:rPr>
                  <a:t>Convergence in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can defined on the different probability space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47B324-7963-486F-9029-271DEF33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2" y="5883876"/>
                <a:ext cx="4894385" cy="584775"/>
              </a:xfrm>
              <a:prstGeom prst="rect">
                <a:avLst/>
              </a:prstGeom>
              <a:blipFill>
                <a:blip r:embed="rId14"/>
                <a:stretch>
                  <a:fillRect l="-623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AF0DB-66BD-4BA9-95E2-E4D6583A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Classical example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8E8AB-C3E9-4CD6-98AB-A5FE1B8EDA52}"/>
                  </a:ext>
                </a:extLst>
              </p:cNvPr>
              <p:cNvSpPr txBox="1"/>
              <p:nvPr/>
            </p:nvSpPr>
            <p:spPr>
              <a:xfrm>
                <a:off x="655026" y="2462326"/>
                <a:ext cx="8763000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the average of the first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a sequence of independent, identically distributed random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8E8AB-C3E9-4CD6-98AB-A5FE1B8E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6" y="2462326"/>
                <a:ext cx="8763000" cy="670761"/>
              </a:xfrm>
              <a:prstGeom prst="rect">
                <a:avLst/>
              </a:prstGeom>
              <a:blipFill>
                <a:blip r:embed="rId2"/>
                <a:stretch>
                  <a:fillRect l="-417" t="-545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95F81-212F-47F3-9FD1-4C487C724430}"/>
                  </a:ext>
                </a:extLst>
              </p:cNvPr>
              <p:cNvSpPr txBox="1"/>
              <p:nvPr/>
            </p:nvSpPr>
            <p:spPr>
              <a:xfrm>
                <a:off x="2432540" y="3501157"/>
                <a:ext cx="7321062" cy="44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by </a:t>
                </a:r>
                <a:r>
                  <a:rPr lang="en-US" altLang="ko-KR" i="1" dirty="0"/>
                  <a:t>the strong law of large numbers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95F81-212F-47F3-9FD1-4C487C72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40" y="3501157"/>
                <a:ext cx="7321062" cy="441788"/>
              </a:xfrm>
              <a:prstGeom prst="rect">
                <a:avLst/>
              </a:prstGeom>
              <a:blipFill>
                <a:blip r:embed="rId3"/>
                <a:stretch>
                  <a:fillRect b="-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2302-EEB0-42DC-AE70-3297697C6E6F}"/>
                  </a:ext>
                </a:extLst>
              </p:cNvPr>
              <p:cNvSpPr txBox="1"/>
              <p:nvPr/>
            </p:nvSpPr>
            <p:spPr>
              <a:xfrm>
                <a:off x="1600200" y="4200924"/>
                <a:ext cx="899160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by </a:t>
                </a:r>
                <a:r>
                  <a:rPr lang="en-US" altLang="ko-KR" i="1" dirty="0"/>
                  <a:t>the central limit theorem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2302-EEB0-42DC-AE70-3297697C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200924"/>
                <a:ext cx="8991600" cy="372410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42B07A1-B512-492B-9A32-B2DD6AF4CD99}"/>
              </a:ext>
            </a:extLst>
          </p:cNvPr>
          <p:cNvSpPr/>
          <p:nvPr/>
        </p:nvSpPr>
        <p:spPr>
          <a:xfrm>
            <a:off x="655026" y="3391066"/>
            <a:ext cx="10881947" cy="14095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B243F-5E65-4872-B74B-FD96637D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7" y="365125"/>
            <a:ext cx="11148646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Portmanteau lemma: Equivalence of weak convergence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6515C-F484-41F6-804C-13A87C5D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865435"/>
            <a:ext cx="6829425" cy="24765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AB581E-4D25-4515-8954-B7BC59A7584A}"/>
              </a:ext>
            </a:extLst>
          </p:cNvPr>
          <p:cNvSpPr/>
          <p:nvPr/>
        </p:nvSpPr>
        <p:spPr>
          <a:xfrm>
            <a:off x="2329962" y="1690688"/>
            <a:ext cx="7535007" cy="27933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DB9E2-C349-4942-8F33-5F9FC46BEF52}"/>
              </a:ext>
            </a:extLst>
          </p:cNvPr>
          <p:cNvSpPr txBox="1"/>
          <p:nvPr/>
        </p:nvSpPr>
        <p:spPr>
          <a:xfrm>
            <a:off x="8484577" y="2294793"/>
            <a:ext cx="1116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Weak convergence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C1E55-92AA-49E7-9DAF-B9D64FC93257}"/>
              </a:ext>
            </a:extLst>
          </p:cNvPr>
          <p:cNvSpPr txBox="1"/>
          <p:nvPr/>
        </p:nvSpPr>
        <p:spPr>
          <a:xfrm>
            <a:off x="3472961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F1DE3-F9EB-4C98-974B-1FF863316CCA}"/>
              </a:ext>
            </a:extLst>
          </p:cNvPr>
          <p:cNvSpPr txBox="1"/>
          <p:nvPr/>
        </p:nvSpPr>
        <p:spPr>
          <a:xfrm>
            <a:off x="4658457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FE8B8-B035-4014-98E3-5148184225D1}"/>
              </a:ext>
            </a:extLst>
          </p:cNvPr>
          <p:cNvSpPr txBox="1"/>
          <p:nvPr/>
        </p:nvSpPr>
        <p:spPr>
          <a:xfrm>
            <a:off x="5704742" y="6086047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756FA-BF80-4EA9-9F4F-F6E20008D2ED}"/>
              </a:ext>
            </a:extLst>
          </p:cNvPr>
          <p:cNvSpPr txBox="1"/>
          <p:nvPr/>
        </p:nvSpPr>
        <p:spPr>
          <a:xfrm>
            <a:off x="5704742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4DE00-8D76-462F-8D67-C18691C36E08}"/>
              </a:ext>
            </a:extLst>
          </p:cNvPr>
          <p:cNvSpPr txBox="1"/>
          <p:nvPr/>
        </p:nvSpPr>
        <p:spPr>
          <a:xfrm>
            <a:off x="6749562" y="6086047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7C268-6F56-4E37-8165-34FA7AF99A52}"/>
              </a:ext>
            </a:extLst>
          </p:cNvPr>
          <p:cNvSpPr txBox="1"/>
          <p:nvPr/>
        </p:nvSpPr>
        <p:spPr>
          <a:xfrm>
            <a:off x="8012723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D4D77-FF1A-47E0-82F5-894270058685}"/>
              </a:ext>
            </a:extLst>
          </p:cNvPr>
          <p:cNvSpPr txBox="1"/>
          <p:nvPr/>
        </p:nvSpPr>
        <p:spPr>
          <a:xfrm>
            <a:off x="6749562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09883-0B13-4B09-9866-586261654726}"/>
                  </a:ext>
                </a:extLst>
              </p:cNvPr>
              <p:cNvSpPr txBox="1"/>
              <p:nvPr/>
            </p:nvSpPr>
            <p:spPr>
              <a:xfrm>
                <a:off x="4136048" y="5222814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09883-0B13-4B09-9866-586261654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48" y="5222814"/>
                <a:ext cx="6418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E583D-B43C-45CA-A5A9-F25D2243F602}"/>
                  </a:ext>
                </a:extLst>
              </p:cNvPr>
              <p:cNvSpPr txBox="1"/>
              <p:nvPr/>
            </p:nvSpPr>
            <p:spPr>
              <a:xfrm>
                <a:off x="5240946" y="5222814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E583D-B43C-45CA-A5A9-F25D2243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946" y="5222814"/>
                <a:ext cx="6418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C0FDD8A-132E-4361-BC8C-7FFD30CDDDCC}"/>
              </a:ext>
            </a:extLst>
          </p:cNvPr>
          <p:cNvSpPr txBox="1"/>
          <p:nvPr/>
        </p:nvSpPr>
        <p:spPr>
          <a:xfrm>
            <a:off x="5081220" y="4896006"/>
            <a:ext cx="9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Trivial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894F0D-3C9E-4EB5-8048-B5BF77AF7920}"/>
                  </a:ext>
                </a:extLst>
              </p:cNvPr>
              <p:cNvSpPr txBox="1"/>
              <p:nvPr/>
            </p:nvSpPr>
            <p:spPr>
              <a:xfrm rot="2650885">
                <a:off x="5262021" y="5705596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894F0D-3C9E-4EB5-8048-B5BF77AF7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0885">
                <a:off x="5262021" y="5705596"/>
                <a:ext cx="6418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28F0A2-D56B-47B4-9246-F5718E49DC02}"/>
                  </a:ext>
                </a:extLst>
              </p:cNvPr>
              <p:cNvSpPr txBox="1"/>
              <p:nvPr/>
            </p:nvSpPr>
            <p:spPr>
              <a:xfrm>
                <a:off x="6258658" y="5222814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28F0A2-D56B-47B4-9246-F5718E49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58" y="5222814"/>
                <a:ext cx="641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9F4CC-5BC0-475C-905E-249BB0278AD7}"/>
                  </a:ext>
                </a:extLst>
              </p:cNvPr>
              <p:cNvSpPr txBox="1"/>
              <p:nvPr/>
            </p:nvSpPr>
            <p:spPr>
              <a:xfrm>
                <a:off x="7451482" y="5222814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09F4CC-5BC0-475C-905E-249BB027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482" y="5222814"/>
                <a:ext cx="6418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AD46DD-F9C7-4E64-B676-5A3FDAD64D3A}"/>
                  </a:ext>
                </a:extLst>
              </p:cNvPr>
              <p:cNvSpPr txBox="1"/>
              <p:nvPr/>
            </p:nvSpPr>
            <p:spPr>
              <a:xfrm rot="16200000">
                <a:off x="6819901" y="5654430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AD46DD-F9C7-4E64-B676-5A3FDAD6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19901" y="5654430"/>
                <a:ext cx="641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5DD261C-8B80-48DA-AF94-99A67D8BB250}"/>
              </a:ext>
            </a:extLst>
          </p:cNvPr>
          <p:cNvSpPr txBox="1"/>
          <p:nvPr/>
        </p:nvSpPr>
        <p:spPr>
          <a:xfrm>
            <a:off x="8884626" y="5222814"/>
            <a:ext cx="782516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F344-3C98-47BF-980F-73F9247614CD}"/>
                  </a:ext>
                </a:extLst>
              </p:cNvPr>
              <p:cNvSpPr txBox="1"/>
              <p:nvPr/>
            </p:nvSpPr>
            <p:spPr>
              <a:xfrm>
                <a:off x="8546449" y="5222814"/>
                <a:ext cx="64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F344-3C98-47BF-980F-73F92476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49" y="5222814"/>
                <a:ext cx="6418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44BD6DC-6934-412E-83A5-F43AD2525A75}"/>
              </a:ext>
            </a:extLst>
          </p:cNvPr>
          <p:cNvSpPr txBox="1"/>
          <p:nvPr/>
        </p:nvSpPr>
        <p:spPr>
          <a:xfrm>
            <a:off x="7130211" y="5654429"/>
            <a:ext cx="9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Trivial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053C56-DB22-484D-8BAF-A3AB5B0314EC}"/>
                  </a:ext>
                </a:extLst>
              </p:cNvPr>
              <p:cNvSpPr txBox="1"/>
              <p:nvPr/>
            </p:nvSpPr>
            <p:spPr>
              <a:xfrm>
                <a:off x="7659735" y="4878605"/>
                <a:ext cx="1649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=(−∞,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053C56-DB22-484D-8BAF-A3AB5B03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735" y="4878605"/>
                <a:ext cx="1649683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510EBC-D635-4562-99B1-4BF9257E27C3}"/>
              </a:ext>
            </a:extLst>
          </p:cNvPr>
          <p:cNvSpPr/>
          <p:nvPr/>
        </p:nvSpPr>
        <p:spPr>
          <a:xfrm>
            <a:off x="3681806" y="5222815"/>
            <a:ext cx="1588042" cy="369332"/>
          </a:xfrm>
          <a:prstGeom prst="round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0AF16-1D1F-4924-9460-4AA9DC0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Continuous mapping theorem: We can apply many transforms to convergence sequence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93051-73FA-456D-8C1F-C3651D53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743200"/>
            <a:ext cx="6772275" cy="13716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1F978E-9428-4A57-B979-21DA2E4A5246}"/>
              </a:ext>
            </a:extLst>
          </p:cNvPr>
          <p:cNvSpPr/>
          <p:nvPr/>
        </p:nvSpPr>
        <p:spPr>
          <a:xfrm>
            <a:off x="2329962" y="2532185"/>
            <a:ext cx="7535007" cy="17848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7686C-7397-4199-9357-0E7D53631B94}"/>
              </a:ext>
            </a:extLst>
          </p:cNvPr>
          <p:cNvSpPr txBox="1"/>
          <p:nvPr/>
        </p:nvSpPr>
        <p:spPr>
          <a:xfrm>
            <a:off x="3234104" y="4853353"/>
            <a:ext cx="57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(1): Portmanteau lemma (5) and (6)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15C4A-A895-42E9-80EB-67067A18243A}"/>
              </a:ext>
            </a:extLst>
          </p:cNvPr>
          <p:cNvSpPr txBox="1"/>
          <p:nvPr/>
        </p:nvSpPr>
        <p:spPr>
          <a:xfrm>
            <a:off x="3234104" y="5319373"/>
            <a:ext cx="57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(3): Trivial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1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AB4F3-B94B-47B1-86E1-78CF51A3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Uniformly tight (Bounded in probability)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49F7A-C8DA-4475-AB80-54E712A16A57}"/>
                  </a:ext>
                </a:extLst>
              </p:cNvPr>
              <p:cNvSpPr txBox="1"/>
              <p:nvPr/>
            </p:nvSpPr>
            <p:spPr>
              <a:xfrm>
                <a:off x="3159369" y="2443303"/>
                <a:ext cx="5873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Definition (Uniformly tight): For every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600" dirty="0"/>
                  <a:t>, there exist a constant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49F7A-C8DA-4475-AB80-54E712A1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2443303"/>
                <a:ext cx="5873261" cy="584775"/>
              </a:xfrm>
              <a:prstGeom prst="rect">
                <a:avLst/>
              </a:prstGeom>
              <a:blipFill>
                <a:blip r:embed="rId2"/>
                <a:stretch>
                  <a:fillRect l="-415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585BE2E-DA08-4B97-9714-6A0B2AB7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3819385"/>
            <a:ext cx="6762750" cy="10668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02A265-19A8-40CA-A64E-B849B88F9AE1}"/>
              </a:ext>
            </a:extLst>
          </p:cNvPr>
          <p:cNvSpPr/>
          <p:nvPr/>
        </p:nvSpPr>
        <p:spPr>
          <a:xfrm>
            <a:off x="2329962" y="3692770"/>
            <a:ext cx="7535007" cy="12863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832D7E-9E0F-40F1-BE30-07EB04202B88}"/>
              </a:ext>
            </a:extLst>
          </p:cNvPr>
          <p:cNvSpPr/>
          <p:nvPr/>
        </p:nvSpPr>
        <p:spPr>
          <a:xfrm>
            <a:off x="2329962" y="2092500"/>
            <a:ext cx="7535007" cy="12863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585CD-94A2-4265-A492-0DCEA7AD860B}"/>
              </a:ext>
            </a:extLst>
          </p:cNvPr>
          <p:cNvSpPr txBox="1"/>
          <p:nvPr/>
        </p:nvSpPr>
        <p:spPr>
          <a:xfrm>
            <a:off x="3458425" y="5459239"/>
            <a:ext cx="222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Weak convergence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98CE-5463-45A2-BFE6-992545D23F6B}"/>
              </a:ext>
            </a:extLst>
          </p:cNvPr>
          <p:cNvSpPr txBox="1"/>
          <p:nvPr/>
        </p:nvSpPr>
        <p:spPr>
          <a:xfrm>
            <a:off x="6506425" y="5459239"/>
            <a:ext cx="222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Uniformly tight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99080-4502-4C83-91A8-0685E1BA3EFC}"/>
                  </a:ext>
                </a:extLst>
              </p:cNvPr>
              <p:cNvSpPr txBox="1"/>
              <p:nvPr/>
            </p:nvSpPr>
            <p:spPr>
              <a:xfrm>
                <a:off x="5864454" y="5293040"/>
                <a:ext cx="463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99080-4502-4C83-91A8-0685E1BA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54" y="5293040"/>
                <a:ext cx="463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A1A44-0148-40C1-99EE-DC7187084C46}"/>
                  </a:ext>
                </a:extLst>
              </p:cNvPr>
              <p:cNvSpPr txBox="1"/>
              <p:nvPr/>
            </p:nvSpPr>
            <p:spPr>
              <a:xfrm rot="10800000">
                <a:off x="5864454" y="5673901"/>
                <a:ext cx="463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A1A44-0148-40C1-99EE-DC718708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64454" y="5673901"/>
                <a:ext cx="463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B53F444-6D35-4E03-9950-04C8D417E458}"/>
              </a:ext>
            </a:extLst>
          </p:cNvPr>
          <p:cNvSpPr txBox="1"/>
          <p:nvPr/>
        </p:nvSpPr>
        <p:spPr>
          <a:xfrm>
            <a:off x="5235918" y="5898848"/>
            <a:ext cx="172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Almost (Subsequence)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2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8B1CB-2F08-42C5-9163-ABAD2A4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Example of Uniformly tight sequence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4DD28D-071E-4232-B5A4-6FAA1BFA42E1}"/>
                  </a:ext>
                </a:extLst>
              </p:cNvPr>
              <p:cNvSpPr txBox="1"/>
              <p:nvPr/>
            </p:nvSpPr>
            <p:spPr>
              <a:xfrm>
                <a:off x="3159369" y="2789282"/>
                <a:ext cx="5873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of random variables with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600" dirty="0"/>
                  <a:t>, is </a:t>
                </a:r>
                <a:r>
                  <a:rPr lang="en-US" altLang="ko-KR" sz="1600" i="1" dirty="0"/>
                  <a:t>uniformly tight</a:t>
                </a:r>
                <a:endParaRPr lang="ko-KR" altLang="en-US" sz="16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4DD28D-071E-4232-B5A4-6FAA1BFA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2789282"/>
                <a:ext cx="5873261" cy="584775"/>
              </a:xfrm>
              <a:prstGeom prst="rect">
                <a:avLst/>
              </a:prstGeom>
              <a:blipFill>
                <a:blip r:embed="rId2"/>
                <a:stretch>
                  <a:fillRect l="-415" t="-3158" b="-1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ED48A1-2DEB-485F-81F3-413CA82084A3}"/>
              </a:ext>
            </a:extLst>
          </p:cNvPr>
          <p:cNvSpPr/>
          <p:nvPr/>
        </p:nvSpPr>
        <p:spPr>
          <a:xfrm>
            <a:off x="2328496" y="2549701"/>
            <a:ext cx="7535007" cy="10639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71EE0A-03F2-49E0-9F01-953DA930DAAA}"/>
                  </a:ext>
                </a:extLst>
              </p:cNvPr>
              <p:cNvSpPr txBox="1"/>
              <p:nvPr/>
            </p:nvSpPr>
            <p:spPr>
              <a:xfrm>
                <a:off x="3251688" y="4053253"/>
                <a:ext cx="5688623" cy="51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 dirty="0"/>
                  <a:t>Proof.  </a:t>
                </a:r>
                <a:r>
                  <a:rPr lang="en-US" altLang="ko-KR" dirty="0"/>
                  <a:t>Markov’s inequality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71EE0A-03F2-49E0-9F01-953DA930D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88" y="4053253"/>
                <a:ext cx="5688623" cy="51014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0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2ED8-AB89-4E5E-ABCE-0CD3205C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19" y="365125"/>
            <a:ext cx="11550162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The relationships among the three modes of convergence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B5EAC-F367-4A13-8440-0B3A73CA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49" y="1979369"/>
            <a:ext cx="5381625" cy="19145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C7E4FA-2A1B-4E25-B968-5CED4358EF09}"/>
              </a:ext>
            </a:extLst>
          </p:cNvPr>
          <p:cNvSpPr/>
          <p:nvPr/>
        </p:nvSpPr>
        <p:spPr>
          <a:xfrm>
            <a:off x="3156438" y="1784839"/>
            <a:ext cx="5890846" cy="22508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52494-D163-45F3-B7B9-F4B31EC2631C}"/>
              </a:ext>
            </a:extLst>
          </p:cNvPr>
          <p:cNvSpPr txBox="1"/>
          <p:nvPr/>
        </p:nvSpPr>
        <p:spPr>
          <a:xfrm>
            <a:off x="2891203" y="4230200"/>
            <a:ext cx="6409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Weak &lt; Probability &lt; Almost surely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0C08-9C27-44EF-9B54-0DB02193CCE7}"/>
              </a:ext>
            </a:extLst>
          </p:cNvPr>
          <p:cNvSpPr txBox="1"/>
          <p:nvPr/>
        </p:nvSpPr>
        <p:spPr>
          <a:xfrm>
            <a:off x="2891203" y="4725193"/>
            <a:ext cx="6409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Weak = Probability (If the limit is constant)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F1B732-3B4D-419F-AEC2-A0C76FC450E2}"/>
              </a:ext>
            </a:extLst>
          </p:cNvPr>
          <p:cNvSpPr/>
          <p:nvPr/>
        </p:nvSpPr>
        <p:spPr>
          <a:xfrm>
            <a:off x="3560885" y="3560885"/>
            <a:ext cx="4334607" cy="333009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CAB80-2D3D-4514-9573-7A7692697E18}"/>
                  </a:ext>
                </a:extLst>
              </p:cNvPr>
              <p:cNvSpPr txBox="1"/>
              <p:nvPr/>
            </p:nvSpPr>
            <p:spPr>
              <a:xfrm>
                <a:off x="2891203" y="5288147"/>
                <a:ext cx="640959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Convergence in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each</a:t>
                </a:r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CAB80-2D3D-4514-9573-7A769269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03" y="5288147"/>
                <a:ext cx="6409593" cy="370294"/>
              </a:xfrm>
              <a:prstGeom prst="rect">
                <a:avLst/>
              </a:prstGeom>
              <a:blipFill>
                <a:blip r:embed="rId3"/>
                <a:stretch>
                  <a:fillRect t="-1639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A80CD-3713-4F7D-BE90-29ED0857764C}"/>
                  </a:ext>
                </a:extLst>
              </p:cNvPr>
              <p:cNvSpPr txBox="1"/>
              <p:nvPr/>
            </p:nvSpPr>
            <p:spPr>
              <a:xfrm>
                <a:off x="2891203" y="5806539"/>
                <a:ext cx="640959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Convergence in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each</a:t>
                </a:r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3A80CD-3713-4F7D-BE90-29ED0857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03" y="5806539"/>
                <a:ext cx="6409593" cy="370294"/>
              </a:xfrm>
              <a:prstGeom prst="rect">
                <a:avLst/>
              </a:prstGeom>
              <a:blipFill>
                <a:blip r:embed="rId4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1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3C086-BD4F-4118-A381-D53D9180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Application of Thm2.7 (v)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39B47-1D4B-489C-A24C-A7147046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84" y="2771408"/>
            <a:ext cx="6791325" cy="13239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8DBF5A-E311-4329-879B-28F149DFEFE9}"/>
              </a:ext>
            </a:extLst>
          </p:cNvPr>
          <p:cNvSpPr/>
          <p:nvPr/>
        </p:nvSpPr>
        <p:spPr>
          <a:xfrm>
            <a:off x="2535115" y="2620107"/>
            <a:ext cx="7121769" cy="16265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19A58A-4FCF-4D98-98A7-1FDA15154B7C}"/>
                  </a:ext>
                </a:extLst>
              </p:cNvPr>
              <p:cNvSpPr txBox="1"/>
              <p:nvPr/>
            </p:nvSpPr>
            <p:spPr>
              <a:xfrm>
                <a:off x="3545497" y="4852937"/>
                <a:ext cx="51010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For (ⅱ), (ⅲ),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be vector or matrix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19A58A-4FCF-4D98-98A7-1FDA1515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97" y="4852937"/>
                <a:ext cx="5101005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741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Stochastic Convergence</vt:lpstr>
      <vt:lpstr>Basic theory: Three types of convergence of random vectors</vt:lpstr>
      <vt:lpstr>Classical example</vt:lpstr>
      <vt:lpstr>Portmanteau lemma: Equivalence of weak convergence</vt:lpstr>
      <vt:lpstr>Continuous mapping theorem: We can apply many transforms to convergence sequence</vt:lpstr>
      <vt:lpstr>Uniformly tight (Bounded in probability)</vt:lpstr>
      <vt:lpstr>Example of Uniformly tight sequence</vt:lpstr>
      <vt:lpstr>The relationships among the three modes of convergence</vt:lpstr>
      <vt:lpstr>Application of Thm2.7 (v)</vt:lpstr>
      <vt:lpstr>The weak convergence is uniform if the limit X has a continuous distribution function</vt:lpstr>
      <vt:lpstr>Stochastic o and O symbols</vt:lpstr>
      <vt:lpstr>Levy’s continuity theorem: Pointwise convergence of characteristic functions is equivalent to weak convergence</vt:lpstr>
      <vt:lpstr>Example: Characteristic function of N_k (μ,Σ)</vt:lpstr>
      <vt:lpstr>Example: Simple proof of weak law of large number and central limit theorem</vt:lpstr>
      <vt:lpstr>Cramer-Wold device and reduction of high-dimensional problem</vt:lpstr>
      <vt:lpstr>Almost-sure representations</vt:lpstr>
      <vt:lpstr>Asymptotically uniformly integrable:  To make “moments” converge</vt:lpstr>
      <vt:lpstr>Limit distribution is uniquely determined by its moments, moment convergence implies weak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Convergence</dc:title>
  <dc:creator>Jaehyoung Hong</dc:creator>
  <cp:lastModifiedBy>Jaehyoung Hong</cp:lastModifiedBy>
  <cp:revision>4</cp:revision>
  <dcterms:created xsi:type="dcterms:W3CDTF">2021-07-05T01:22:03Z</dcterms:created>
  <dcterms:modified xsi:type="dcterms:W3CDTF">2021-07-07T03:28:03Z</dcterms:modified>
</cp:coreProperties>
</file>