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88" r:id="rId3"/>
    <p:sldId id="273" r:id="rId4"/>
    <p:sldId id="274" r:id="rId5"/>
    <p:sldId id="257" r:id="rId6"/>
    <p:sldId id="271" r:id="rId7"/>
    <p:sldId id="272" r:id="rId8"/>
    <p:sldId id="258" r:id="rId9"/>
    <p:sldId id="270" r:id="rId10"/>
    <p:sldId id="259" r:id="rId11"/>
    <p:sldId id="310" r:id="rId12"/>
    <p:sldId id="261" r:id="rId13"/>
    <p:sldId id="262" r:id="rId14"/>
    <p:sldId id="275" r:id="rId15"/>
    <p:sldId id="276" r:id="rId16"/>
    <p:sldId id="277" r:id="rId17"/>
    <p:sldId id="278" r:id="rId18"/>
    <p:sldId id="306" r:id="rId19"/>
    <p:sldId id="309" r:id="rId20"/>
    <p:sldId id="307" r:id="rId21"/>
    <p:sldId id="308" r:id="rId22"/>
    <p:sldId id="279" r:id="rId23"/>
    <p:sldId id="280" r:id="rId24"/>
    <p:sldId id="281" r:id="rId25"/>
    <p:sldId id="282" r:id="rId26"/>
    <p:sldId id="283" r:id="rId27"/>
    <p:sldId id="284" r:id="rId28"/>
    <p:sldId id="264" r:id="rId29"/>
    <p:sldId id="285" r:id="rId30"/>
    <p:sldId id="286" r:id="rId31"/>
    <p:sldId id="287" r:id="rId32"/>
    <p:sldId id="293" r:id="rId33"/>
    <p:sldId id="305" r:id="rId34"/>
    <p:sldId id="294" r:id="rId35"/>
    <p:sldId id="263" r:id="rId36"/>
    <p:sldId id="295" r:id="rId37"/>
    <p:sldId id="296" r:id="rId38"/>
    <p:sldId id="289" r:id="rId39"/>
    <p:sldId id="290" r:id="rId40"/>
    <p:sldId id="300" r:id="rId41"/>
    <p:sldId id="301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8"/>
    <p:restoredTop sz="94673"/>
  </p:normalViewPr>
  <p:slideViewPr>
    <p:cSldViewPr snapToGrid="0" snapToObjects="1">
      <p:cViewPr varScale="1">
        <p:scale>
          <a:sx n="148" d="100"/>
          <a:sy n="14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1E75-B8C5-1845-924B-011CDB0C8912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7D52-C056-5543-B80D-FEFC7F8432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51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4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72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1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224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03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1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2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0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6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10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52A7-C166-B54C-B26D-CCD4AD046DE3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A7D5-A23E-4549-A4AA-F92F6BCC6B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4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the-theory-of-everything/understanding-activation-functions-in-neural-networks-9491262884e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loss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hinelearningmastery.com/how-to-configure-the-number-of-layers-and-nodes-in-a-neural-networ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Neural Network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263774"/>
            <a:ext cx="9144000" cy="1655762"/>
          </a:xfrm>
        </p:spPr>
        <p:txBody>
          <a:bodyPr/>
          <a:lstStyle/>
          <a:p>
            <a:r>
              <a:rPr kumimoji="1" lang="ko-KR" altLang="en-US" smtClean="0"/>
              <a:t>강남웅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84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Activation Function </a:t>
            </a:r>
            <a:r>
              <a:rPr kumimoji="1" lang="ko-KR" altLang="en-US" dirty="0" smtClean="0"/>
              <a:t>종류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Linear Function</a:t>
            </a:r>
          </a:p>
          <a:p>
            <a:r>
              <a:rPr kumimoji="1" lang="en-US" altLang="ko-KR" dirty="0" smtClean="0"/>
              <a:t>Sigmoid Function</a:t>
            </a:r>
          </a:p>
          <a:p>
            <a:r>
              <a:rPr kumimoji="1" lang="en-US" altLang="ko-KR" dirty="0" err="1" smtClean="0"/>
              <a:t>Tanh</a:t>
            </a:r>
            <a:r>
              <a:rPr kumimoji="1" lang="en-US" altLang="ko-KR" dirty="0" smtClean="0"/>
              <a:t> Function</a:t>
            </a:r>
          </a:p>
          <a:p>
            <a:r>
              <a:rPr kumimoji="1" lang="en-US" altLang="ko-KR" dirty="0" err="1" smtClean="0"/>
              <a:t>ReLu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Softmax</a:t>
            </a:r>
            <a:endParaRPr lang="en-US" altLang="ko-KR" dirty="0" smtClean="0">
              <a:hlinkClick r:id="rId2"/>
            </a:endParaRP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Reference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https://medium.com/the-theory-of-everything/understanding-activation-functions-in-neural-networks-9491262884e0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0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Loss function </a:t>
            </a:r>
            <a:r>
              <a:rPr kumimoji="1" lang="ko-KR" altLang="en-US" dirty="0" smtClean="0"/>
              <a:t>종류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/>
              <a:t>mean_squared_error</a:t>
            </a:r>
            <a:endParaRPr lang="en-US" altLang="ko-KR" b="1" dirty="0"/>
          </a:p>
          <a:p>
            <a:r>
              <a:rPr lang="en-US" altLang="ko-KR" b="1" dirty="0" err="1"/>
              <a:t>mean_absolute_error</a:t>
            </a:r>
            <a:endParaRPr lang="en-US" altLang="ko-KR" b="1" dirty="0"/>
          </a:p>
          <a:p>
            <a:r>
              <a:rPr lang="en-US" altLang="ko-KR" b="1" dirty="0"/>
              <a:t>hinge</a:t>
            </a:r>
          </a:p>
          <a:p>
            <a:r>
              <a:rPr lang="en-US" altLang="ko-KR" b="1" dirty="0" err="1"/>
              <a:t>categorical_crossentropy</a:t>
            </a:r>
            <a:endParaRPr lang="en-US" altLang="ko-KR" b="1" dirty="0"/>
          </a:p>
          <a:p>
            <a:r>
              <a:rPr lang="en-US" altLang="ko-KR" b="1" dirty="0" err="1"/>
              <a:t>sparse_categorical_crossentropy</a:t>
            </a:r>
            <a:endParaRPr lang="en-US" altLang="ko-KR" b="1" dirty="0"/>
          </a:p>
          <a:p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</a:p>
          <a:p>
            <a:r>
              <a:rPr kumimoji="1" lang="en-US" altLang="ko-KR" dirty="0" smtClean="0"/>
              <a:t>(Reference) </a:t>
            </a:r>
            <a:r>
              <a:rPr lang="en-US" altLang="ko-KR" dirty="0" smtClean="0">
                <a:hlinkClick r:id="rId2"/>
              </a:rPr>
              <a:t>https://keras.io/losses/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sparse_categorical_crossentropy</a:t>
            </a:r>
            <a:r>
              <a:rPr kumimoji="1" lang="en-US" altLang="ko-KR" dirty="0" smtClean="0"/>
              <a:t> vs </a:t>
            </a:r>
            <a:r>
              <a:rPr kumimoji="1" lang="en-US" altLang="ko-KR" dirty="0" err="1" smtClean="0"/>
              <a:t>categrorical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crossentropy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후자는 </a:t>
            </a:r>
            <a:r>
              <a:rPr kumimoji="1" lang="en-US" altLang="ko-KR" dirty="0" smtClean="0"/>
              <a:t>one-hot-encoded vector</a:t>
            </a:r>
            <a:r>
              <a:rPr kumimoji="1" lang="ko-KR" altLang="en-US" dirty="0" smtClean="0"/>
              <a:t>를 반드시 넣어줘야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결과 비교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수정 전</a:t>
            </a:r>
            <a:r>
              <a:rPr kumimoji="1" lang="en-US" altLang="ko-KR" dirty="0" smtClean="0"/>
              <a:t>			</a:t>
            </a:r>
            <a:r>
              <a:rPr kumimoji="1" lang="en-US" altLang="ko-KR" dirty="0"/>
              <a:t>	</a:t>
            </a:r>
            <a:r>
              <a:rPr kumimoji="1" lang="ko-KR" altLang="en-US" dirty="0" smtClean="0"/>
              <a:t>    수정 후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8" y="2593474"/>
            <a:ext cx="4572000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47" y="2593474"/>
            <a:ext cx="45920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pPr lvl="1"/>
            <a:r>
              <a:rPr kumimoji="1" lang="en-US" altLang="ko-KR" dirty="0" smtClean="0"/>
              <a:t>model = </a:t>
            </a:r>
            <a:r>
              <a:rPr kumimoji="1" lang="en-US" altLang="ko-KR" dirty="0" err="1" smtClean="0"/>
              <a:t>keras.Sequential</a:t>
            </a:r>
            <a:r>
              <a:rPr kumimoji="1" lang="en-US" altLang="ko-KR" dirty="0" smtClean="0"/>
              <a:t>([</a:t>
            </a:r>
            <a:br>
              <a:rPr kumimoji="1" lang="en-US" altLang="ko-KR" dirty="0" smtClean="0"/>
            </a:b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keras.layers.Dense</a:t>
            </a:r>
            <a:r>
              <a:rPr kumimoji="1" lang="en-US" altLang="ko-KR" dirty="0" smtClean="0"/>
              <a:t>(100, activation='</a:t>
            </a:r>
            <a:r>
              <a:rPr kumimoji="1" lang="en-US" altLang="ko-KR" dirty="0" err="1" smtClean="0"/>
              <a:t>relu</a:t>
            </a:r>
            <a:r>
              <a:rPr kumimoji="1" lang="en-US" altLang="ko-KR" dirty="0" smtClean="0"/>
              <a:t>'),</a:t>
            </a:r>
            <a:br>
              <a:rPr kumimoji="1" lang="en-US" altLang="ko-KR" dirty="0" smtClean="0"/>
            </a:br>
            <a:r>
              <a:rPr kumimoji="1" lang="en-US" altLang="ko-KR" dirty="0" smtClean="0"/>
              <a:t>  </a:t>
            </a:r>
            <a:r>
              <a:rPr kumimoji="1" lang="en-US" altLang="ko-KR" dirty="0" err="1" smtClean="0"/>
              <a:t>keras.layers.Dense</a:t>
            </a:r>
            <a:r>
              <a:rPr kumimoji="1" lang="en-US" altLang="ko-KR" dirty="0" smtClean="0"/>
              <a:t>(3, activation='</a:t>
            </a:r>
            <a:r>
              <a:rPr kumimoji="1" lang="en-US" altLang="ko-KR" dirty="0" err="1" smtClean="0"/>
              <a:t>softmax</a:t>
            </a:r>
            <a:r>
              <a:rPr kumimoji="1" lang="en-US" altLang="ko-KR" dirty="0" smtClean="0"/>
              <a:t>')</a:t>
            </a:r>
            <a:br>
              <a:rPr kumimoji="1" lang="en-US" altLang="ko-KR" dirty="0" smtClean="0"/>
            </a:br>
            <a:r>
              <a:rPr kumimoji="1" lang="en-US" altLang="ko-KR" dirty="0" smtClean="0"/>
              <a:t>])</a:t>
            </a:r>
          </a:p>
          <a:p>
            <a:r>
              <a:rPr kumimoji="1" lang="en-US" altLang="ko-KR" dirty="0" smtClean="0"/>
              <a:t>Compile</a:t>
            </a:r>
          </a:p>
          <a:p>
            <a:pPr lvl="1"/>
            <a:r>
              <a:rPr kumimoji="1" lang="en-US" altLang="ko-KR" dirty="0" err="1" smtClean="0"/>
              <a:t>model.compile</a:t>
            </a:r>
            <a:r>
              <a:rPr kumimoji="1" lang="en-US" altLang="ko-KR" dirty="0" smtClean="0"/>
              <a:t>(</a:t>
            </a:r>
            <a:br>
              <a:rPr kumimoji="1" lang="en-US" altLang="ko-KR" dirty="0" smtClean="0"/>
            </a:br>
            <a:r>
              <a:rPr kumimoji="1" lang="en-US" altLang="ko-KR" dirty="0" smtClean="0"/>
              <a:t>	optimizer='</a:t>
            </a:r>
            <a:r>
              <a:rPr kumimoji="1" lang="en-US" altLang="ko-KR" dirty="0" err="1" smtClean="0"/>
              <a:t>sgd</a:t>
            </a:r>
            <a:r>
              <a:rPr kumimoji="1" lang="en-US" altLang="ko-KR" dirty="0" smtClean="0"/>
              <a:t>', </a:t>
            </a:r>
            <a:br>
              <a:rPr kumimoji="1" lang="en-US" altLang="ko-KR" dirty="0" smtClean="0"/>
            </a:br>
            <a:r>
              <a:rPr kumimoji="1" lang="en-US" altLang="ko-KR" dirty="0" smtClean="0"/>
              <a:t>	loss='</a:t>
            </a:r>
            <a:r>
              <a:rPr kumimoji="1" lang="en-US" altLang="ko-KR" dirty="0" err="1" smtClean="0"/>
              <a:t>sparse_categorical_crossentropy</a:t>
            </a:r>
            <a:r>
              <a:rPr kumimoji="1" lang="en-US" altLang="ko-KR" dirty="0" smtClean="0"/>
              <a:t>', </a:t>
            </a:r>
            <a:br>
              <a:rPr kumimoji="1" lang="en-US" altLang="ko-KR" dirty="0" smtClean="0"/>
            </a:br>
            <a:r>
              <a:rPr kumimoji="1" lang="en-US" altLang="ko-KR" dirty="0" smtClean="0"/>
              <a:t>	metrics=['accuracy’]</a:t>
            </a:r>
            <a:br>
              <a:rPr kumimoji="1" lang="en-US" altLang="ko-KR" dirty="0" smtClean="0"/>
            </a:br>
            <a:r>
              <a:rPr kumimoji="1"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5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Fitting</a:t>
            </a:r>
          </a:p>
          <a:p>
            <a:pPr lvl="1"/>
            <a:r>
              <a:rPr kumimoji="1" lang="en-US" altLang="ko-KR" dirty="0" err="1" smtClean="0"/>
              <a:t>model.fit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X_train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y_train</a:t>
            </a:r>
            <a:r>
              <a:rPr kumimoji="1" lang="en-US" altLang="ko-KR" dirty="0" smtClean="0"/>
              <a:t>, epochs=100)</a:t>
            </a:r>
          </a:p>
          <a:p>
            <a:pPr lvl="1"/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37" y="2895058"/>
            <a:ext cx="8493292" cy="3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Evaluate</a:t>
            </a:r>
          </a:p>
          <a:p>
            <a:pPr lvl="1"/>
            <a:r>
              <a:rPr kumimoji="1" lang="en-US" altLang="ko-KR" dirty="0" err="1" smtClean="0"/>
              <a:t>model.evaluate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X_test</a:t>
            </a:r>
            <a:r>
              <a:rPr kumimoji="1" lang="en-US" altLang="ko-KR" dirty="0" smtClean="0"/>
              <a:t>,  </a:t>
            </a:r>
            <a:r>
              <a:rPr kumimoji="1" lang="en-US" altLang="ko-KR" dirty="0" err="1" smtClean="0"/>
              <a:t>y_test</a:t>
            </a:r>
            <a:r>
              <a:rPr kumimoji="1" lang="en-US" altLang="ko-KR" dirty="0" smtClean="0"/>
              <a:t>, verbose=2)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4273885"/>
            <a:ext cx="8941987" cy="5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Question (</a:t>
            </a:r>
            <a:r>
              <a:rPr kumimoji="1" lang="en-US" altLang="ko-KR" dirty="0" smtClean="0"/>
              <a:t>Validation)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구현한 코드가 </a:t>
            </a:r>
            <a:r>
              <a:rPr kumimoji="1" lang="en-US" altLang="ko-KR" dirty="0" smtClean="0"/>
              <a:t>Weight, bias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dimension</a:t>
            </a:r>
            <a:r>
              <a:rPr kumimoji="1" lang="ko-KR" altLang="en-US" dirty="0" smtClean="0"/>
              <a:t>이 일치하는가</a:t>
            </a:r>
            <a:r>
              <a:rPr kumimoji="1" lang="en-US" altLang="ko-KR" dirty="0" smtClean="0"/>
              <a:t>?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003"/>
            <a:ext cx="6616700" cy="146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7" y="4644441"/>
            <a:ext cx="6642100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53" y="5329321"/>
            <a:ext cx="6477000" cy="139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53" y="3395663"/>
            <a:ext cx="6362700" cy="1384300"/>
          </a:xfrm>
          <a:prstGeom prst="rect">
            <a:avLst/>
          </a:prstGeom>
        </p:spPr>
      </p:pic>
      <p:sp>
        <p:nvSpPr>
          <p:cNvPr id="10" name="도넛[D] 9"/>
          <p:cNvSpPr/>
          <p:nvPr/>
        </p:nvSpPr>
        <p:spPr>
          <a:xfrm>
            <a:off x="1680408" y="3561703"/>
            <a:ext cx="1564105" cy="895559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도넛[D] 10"/>
          <p:cNvSpPr/>
          <p:nvPr/>
        </p:nvSpPr>
        <p:spPr>
          <a:xfrm>
            <a:off x="1680409" y="5412268"/>
            <a:ext cx="1564105" cy="895559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도넛[D] 11"/>
          <p:cNvSpPr/>
          <p:nvPr/>
        </p:nvSpPr>
        <p:spPr>
          <a:xfrm>
            <a:off x="5781842" y="4129193"/>
            <a:ext cx="1564105" cy="895559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도넛[D] 12"/>
          <p:cNvSpPr/>
          <p:nvPr/>
        </p:nvSpPr>
        <p:spPr>
          <a:xfrm>
            <a:off x="5735052" y="6068783"/>
            <a:ext cx="1564105" cy="895559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Result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5" y="2324894"/>
            <a:ext cx="4876800" cy="3352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84" y="5677694"/>
            <a:ext cx="984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Selection of optimizer</a:t>
            </a:r>
          </a:p>
          <a:p>
            <a:pPr lvl="1"/>
            <a:r>
              <a:rPr kumimoji="1" lang="en-US" altLang="ko-KR" dirty="0" smtClean="0"/>
              <a:t>SGD (</a:t>
            </a:r>
            <a:r>
              <a:rPr lang="en-US" altLang="ko-KR" dirty="0" smtClean="0"/>
              <a:t>Stochastic</a:t>
            </a:r>
            <a:r>
              <a:rPr lang="en-US" altLang="ko-KR" dirty="0"/>
              <a:t> Gradient </a:t>
            </a:r>
            <a:r>
              <a:rPr lang="en-US" altLang="ko-KR" dirty="0" smtClean="0"/>
              <a:t>Descent)</a:t>
            </a:r>
          </a:p>
          <a:p>
            <a:pPr lvl="2"/>
            <a:r>
              <a:rPr lang="en-US" altLang="ko-KR" dirty="0"/>
              <a:t>loss function</a:t>
            </a:r>
            <a:r>
              <a:rPr lang="ko-KR" altLang="en-US" dirty="0"/>
              <a:t>을 계산할 때 전체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/>
              <a:t>대신 일부 </a:t>
            </a:r>
            <a:r>
              <a:rPr lang="ko-KR" altLang="en-US" dirty="0" smtClean="0"/>
              <a:t>데이터의에 </a:t>
            </a:r>
            <a:r>
              <a:rPr lang="ko-KR" altLang="en-US" dirty="0"/>
              <a:t>대해서만 </a:t>
            </a:r>
            <a:r>
              <a:rPr lang="en-US" altLang="ko-KR" dirty="0"/>
              <a:t>loss function</a:t>
            </a:r>
            <a:r>
              <a:rPr lang="ko-KR" altLang="en-US" dirty="0"/>
              <a:t>을 </a:t>
            </a:r>
            <a:r>
              <a:rPr lang="ko-KR" altLang="en-US" dirty="0" smtClean="0"/>
              <a:t>계산하는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 속도는 다른 방식에 비해서 빠름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global minimum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convergence</a:t>
            </a:r>
            <a:r>
              <a:rPr lang="ko-KR" altLang="en-US" dirty="0" smtClean="0"/>
              <a:t>의 속도가 매우 늦다</a:t>
            </a:r>
            <a:endParaRPr lang="en-US" altLang="ko-KR" dirty="0" smtClean="0"/>
          </a:p>
          <a:p>
            <a:pPr lvl="2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Adam (</a:t>
            </a:r>
            <a:r>
              <a:rPr lang="en-US" altLang="ko-KR" dirty="0"/>
              <a:t>Adaptive Moment </a:t>
            </a:r>
            <a:r>
              <a:rPr lang="en-US" altLang="ko-KR" dirty="0" smtClean="0"/>
              <a:t>Estimation)</a:t>
            </a:r>
          </a:p>
          <a:p>
            <a:pPr lvl="2"/>
            <a:r>
              <a:rPr lang="en-US" altLang="ko-KR" dirty="0" err="1"/>
              <a:t>RMSProp</a:t>
            </a:r>
            <a:r>
              <a:rPr lang="ko-KR" altLang="en-US" dirty="0"/>
              <a:t>과 </a:t>
            </a:r>
            <a:r>
              <a:rPr lang="en-US" altLang="ko-KR" dirty="0"/>
              <a:t>Momentum </a:t>
            </a:r>
            <a:r>
              <a:rPr lang="ko-KR" altLang="en-US" dirty="0"/>
              <a:t>방식을 합친 것 같은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 ( Gradient Decent</a:t>
            </a:r>
            <a:r>
              <a:rPr lang="ko-KR" altLang="en-US" dirty="0" smtClean="0"/>
              <a:t> 알고리즘을 사용할 때 주로 사용하는 </a:t>
            </a:r>
            <a:r>
              <a:rPr lang="en-US" altLang="ko-KR" dirty="0" smtClean="0"/>
              <a:t>Optimizer)</a:t>
            </a:r>
          </a:p>
          <a:p>
            <a:pPr lvl="2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Selection of optimizer</a:t>
            </a:r>
          </a:p>
          <a:p>
            <a:pPr lvl="1"/>
            <a:r>
              <a:rPr kumimoji="1" lang="ko-KR" altLang="en-US" dirty="0" smtClean="0"/>
              <a:t>측정 방법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SGD / Adam</a:t>
            </a:r>
            <a:r>
              <a:rPr kumimoji="1" lang="ko-KR" altLang="en-US" dirty="0" smtClean="0"/>
              <a:t> 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optimizer</a:t>
            </a:r>
            <a:r>
              <a:rPr kumimoji="1" lang="ko-KR" altLang="en-US" dirty="0" smtClean="0"/>
              <a:t>로 사용한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모델을 각각 </a:t>
            </a:r>
            <a:r>
              <a:rPr kumimoji="1" lang="en-US" altLang="ko-KR" dirty="0" smtClean="0"/>
              <a:t>20</a:t>
            </a:r>
            <a:r>
              <a:rPr kumimoji="1" lang="ko-KR" altLang="en-US" dirty="0" smtClean="0"/>
              <a:t>번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실행 후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average loss</a:t>
            </a:r>
            <a:br>
              <a:rPr kumimoji="1" lang="en-US" altLang="ko-KR" dirty="0" smtClean="0"/>
            </a:br>
            <a:r>
              <a:rPr kumimoji="1" lang="en-US" altLang="ko-KR" dirty="0" smtClean="0"/>
              <a:t>average accuracy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비교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47" y="2406050"/>
            <a:ext cx="6814553" cy="4187255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6436895" y="3392905"/>
            <a:ext cx="553769" cy="517358"/>
          </a:xfrm>
          <a:custGeom>
            <a:avLst/>
            <a:gdLst>
              <a:gd name="connsiteX0" fmla="*/ 529389 w 553769"/>
              <a:gd name="connsiteY0" fmla="*/ 360948 h 517358"/>
              <a:gd name="connsiteX1" fmla="*/ 156410 w 553769"/>
              <a:gd name="connsiteY1" fmla="*/ 360948 h 517358"/>
              <a:gd name="connsiteX2" fmla="*/ 60158 w 553769"/>
              <a:gd name="connsiteY2" fmla="*/ 336884 h 517358"/>
              <a:gd name="connsiteX3" fmla="*/ 12031 w 553769"/>
              <a:gd name="connsiteY3" fmla="*/ 276727 h 517358"/>
              <a:gd name="connsiteX4" fmla="*/ 0 w 553769"/>
              <a:gd name="connsiteY4" fmla="*/ 240632 h 517358"/>
              <a:gd name="connsiteX5" fmla="*/ 36094 w 553769"/>
              <a:gd name="connsiteY5" fmla="*/ 108284 h 517358"/>
              <a:gd name="connsiteX6" fmla="*/ 84221 w 553769"/>
              <a:gd name="connsiteY6" fmla="*/ 36095 h 517358"/>
              <a:gd name="connsiteX7" fmla="*/ 120316 w 553769"/>
              <a:gd name="connsiteY7" fmla="*/ 24063 h 517358"/>
              <a:gd name="connsiteX8" fmla="*/ 216568 w 553769"/>
              <a:gd name="connsiteY8" fmla="*/ 0 h 517358"/>
              <a:gd name="connsiteX9" fmla="*/ 360947 w 553769"/>
              <a:gd name="connsiteY9" fmla="*/ 12032 h 517358"/>
              <a:gd name="connsiteX10" fmla="*/ 433137 w 553769"/>
              <a:gd name="connsiteY10" fmla="*/ 36095 h 517358"/>
              <a:gd name="connsiteX11" fmla="*/ 469231 w 553769"/>
              <a:gd name="connsiteY11" fmla="*/ 48127 h 517358"/>
              <a:gd name="connsiteX12" fmla="*/ 493294 w 553769"/>
              <a:gd name="connsiteY12" fmla="*/ 84221 h 517358"/>
              <a:gd name="connsiteX13" fmla="*/ 517358 w 553769"/>
              <a:gd name="connsiteY13" fmla="*/ 156411 h 517358"/>
              <a:gd name="connsiteX14" fmla="*/ 505326 w 553769"/>
              <a:gd name="connsiteY14" fmla="*/ 348916 h 517358"/>
              <a:gd name="connsiteX15" fmla="*/ 433137 w 553769"/>
              <a:gd name="connsiteY15" fmla="*/ 397042 h 517358"/>
              <a:gd name="connsiteX16" fmla="*/ 360947 w 553769"/>
              <a:gd name="connsiteY16" fmla="*/ 421106 h 517358"/>
              <a:gd name="connsiteX17" fmla="*/ 144379 w 553769"/>
              <a:gd name="connsiteY17" fmla="*/ 409074 h 517358"/>
              <a:gd name="connsiteX18" fmla="*/ 108284 w 553769"/>
              <a:gd name="connsiteY18" fmla="*/ 397042 h 517358"/>
              <a:gd name="connsiteX19" fmla="*/ 84221 w 553769"/>
              <a:gd name="connsiteY19" fmla="*/ 324853 h 517358"/>
              <a:gd name="connsiteX20" fmla="*/ 72189 w 553769"/>
              <a:gd name="connsiteY20" fmla="*/ 288758 h 517358"/>
              <a:gd name="connsiteX21" fmla="*/ 96252 w 553769"/>
              <a:gd name="connsiteY21" fmla="*/ 120316 h 517358"/>
              <a:gd name="connsiteX22" fmla="*/ 120316 w 553769"/>
              <a:gd name="connsiteY22" fmla="*/ 84221 h 517358"/>
              <a:gd name="connsiteX23" fmla="*/ 156410 w 553769"/>
              <a:gd name="connsiteY23" fmla="*/ 60158 h 517358"/>
              <a:gd name="connsiteX24" fmla="*/ 240631 w 553769"/>
              <a:gd name="connsiteY24" fmla="*/ 48127 h 517358"/>
              <a:gd name="connsiteX25" fmla="*/ 481263 w 553769"/>
              <a:gd name="connsiteY25" fmla="*/ 84221 h 517358"/>
              <a:gd name="connsiteX26" fmla="*/ 529389 w 553769"/>
              <a:gd name="connsiteY26" fmla="*/ 192506 h 517358"/>
              <a:gd name="connsiteX27" fmla="*/ 541421 w 553769"/>
              <a:gd name="connsiteY27" fmla="*/ 228600 h 517358"/>
              <a:gd name="connsiteX28" fmla="*/ 529389 w 553769"/>
              <a:gd name="connsiteY28" fmla="*/ 385011 h 517358"/>
              <a:gd name="connsiteX29" fmla="*/ 457200 w 553769"/>
              <a:gd name="connsiteY29" fmla="*/ 433137 h 517358"/>
              <a:gd name="connsiteX30" fmla="*/ 385010 w 553769"/>
              <a:gd name="connsiteY30" fmla="*/ 457200 h 517358"/>
              <a:gd name="connsiteX31" fmla="*/ 228600 w 553769"/>
              <a:gd name="connsiteY31" fmla="*/ 433137 h 517358"/>
              <a:gd name="connsiteX32" fmla="*/ 192505 w 553769"/>
              <a:gd name="connsiteY32" fmla="*/ 409074 h 517358"/>
              <a:gd name="connsiteX33" fmla="*/ 156410 w 553769"/>
              <a:gd name="connsiteY33" fmla="*/ 372979 h 517358"/>
              <a:gd name="connsiteX34" fmla="*/ 108284 w 553769"/>
              <a:gd name="connsiteY34" fmla="*/ 300790 h 517358"/>
              <a:gd name="connsiteX35" fmla="*/ 96252 w 553769"/>
              <a:gd name="connsiteY35" fmla="*/ 252663 h 517358"/>
              <a:gd name="connsiteX36" fmla="*/ 84221 w 553769"/>
              <a:gd name="connsiteY36" fmla="*/ 216569 h 517358"/>
              <a:gd name="connsiteX37" fmla="*/ 120316 w 553769"/>
              <a:gd name="connsiteY37" fmla="*/ 108284 h 517358"/>
              <a:gd name="connsiteX38" fmla="*/ 156410 w 553769"/>
              <a:gd name="connsiteY38" fmla="*/ 84221 h 517358"/>
              <a:gd name="connsiteX39" fmla="*/ 228600 w 553769"/>
              <a:gd name="connsiteY39" fmla="*/ 24063 h 517358"/>
              <a:gd name="connsiteX40" fmla="*/ 481263 w 553769"/>
              <a:gd name="connsiteY40" fmla="*/ 48127 h 517358"/>
              <a:gd name="connsiteX41" fmla="*/ 517358 w 553769"/>
              <a:gd name="connsiteY41" fmla="*/ 72190 h 517358"/>
              <a:gd name="connsiteX42" fmla="*/ 541421 w 553769"/>
              <a:gd name="connsiteY42" fmla="*/ 108284 h 517358"/>
              <a:gd name="connsiteX43" fmla="*/ 541421 w 553769"/>
              <a:gd name="connsiteY43" fmla="*/ 288758 h 517358"/>
              <a:gd name="connsiteX44" fmla="*/ 529389 w 553769"/>
              <a:gd name="connsiteY44" fmla="*/ 324853 h 517358"/>
              <a:gd name="connsiteX45" fmla="*/ 505326 w 553769"/>
              <a:gd name="connsiteY45" fmla="*/ 360948 h 517358"/>
              <a:gd name="connsiteX46" fmla="*/ 493294 w 553769"/>
              <a:gd name="connsiteY46" fmla="*/ 409074 h 517358"/>
              <a:gd name="connsiteX47" fmla="*/ 385010 w 553769"/>
              <a:gd name="connsiteY47" fmla="*/ 493295 h 517358"/>
              <a:gd name="connsiteX48" fmla="*/ 348916 w 553769"/>
              <a:gd name="connsiteY48" fmla="*/ 517358 h 517358"/>
              <a:gd name="connsiteX49" fmla="*/ 204537 w 553769"/>
              <a:gd name="connsiteY49" fmla="*/ 505327 h 517358"/>
              <a:gd name="connsiteX50" fmla="*/ 132347 w 553769"/>
              <a:gd name="connsiteY50" fmla="*/ 457200 h 517358"/>
              <a:gd name="connsiteX51" fmla="*/ 96252 w 553769"/>
              <a:gd name="connsiteY51" fmla="*/ 433137 h 517358"/>
              <a:gd name="connsiteX52" fmla="*/ 72189 w 553769"/>
              <a:gd name="connsiteY52" fmla="*/ 397042 h 517358"/>
              <a:gd name="connsiteX53" fmla="*/ 48126 w 553769"/>
              <a:gd name="connsiteY53" fmla="*/ 324853 h 517358"/>
              <a:gd name="connsiteX54" fmla="*/ 72189 w 553769"/>
              <a:gd name="connsiteY54" fmla="*/ 168442 h 517358"/>
              <a:gd name="connsiteX55" fmla="*/ 120316 w 553769"/>
              <a:gd name="connsiteY55" fmla="*/ 96253 h 517358"/>
              <a:gd name="connsiteX56" fmla="*/ 156410 w 553769"/>
              <a:gd name="connsiteY56" fmla="*/ 84221 h 517358"/>
              <a:gd name="connsiteX57" fmla="*/ 228600 w 553769"/>
              <a:gd name="connsiteY57" fmla="*/ 36095 h 517358"/>
              <a:gd name="connsiteX58" fmla="*/ 300789 w 553769"/>
              <a:gd name="connsiteY58" fmla="*/ 12032 h 5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53769" h="517358">
                <a:moveTo>
                  <a:pt x="529389" y="360948"/>
                </a:moveTo>
                <a:cubicBezTo>
                  <a:pt x="380385" y="398198"/>
                  <a:pt x="469969" y="380545"/>
                  <a:pt x="156410" y="360948"/>
                </a:cubicBezTo>
                <a:cubicBezTo>
                  <a:pt x="120671" y="358714"/>
                  <a:pt x="92796" y="347764"/>
                  <a:pt x="60158" y="336884"/>
                </a:cubicBezTo>
                <a:cubicBezTo>
                  <a:pt x="37776" y="314503"/>
                  <a:pt x="27208" y="307082"/>
                  <a:pt x="12031" y="276727"/>
                </a:cubicBezTo>
                <a:cubicBezTo>
                  <a:pt x="6359" y="265383"/>
                  <a:pt x="4010" y="252664"/>
                  <a:pt x="0" y="240632"/>
                </a:cubicBezTo>
                <a:cubicBezTo>
                  <a:pt x="21649" y="67430"/>
                  <a:pt x="-9404" y="199278"/>
                  <a:pt x="36094" y="108284"/>
                </a:cubicBezTo>
                <a:cubicBezTo>
                  <a:pt x="58168" y="64136"/>
                  <a:pt x="32904" y="70306"/>
                  <a:pt x="84221" y="36095"/>
                </a:cubicBezTo>
                <a:cubicBezTo>
                  <a:pt x="94773" y="29060"/>
                  <a:pt x="108080" y="27400"/>
                  <a:pt x="120316" y="24063"/>
                </a:cubicBezTo>
                <a:cubicBezTo>
                  <a:pt x="152222" y="15361"/>
                  <a:pt x="216568" y="0"/>
                  <a:pt x="216568" y="0"/>
                </a:cubicBezTo>
                <a:cubicBezTo>
                  <a:pt x="264694" y="4011"/>
                  <a:pt x="313311" y="4093"/>
                  <a:pt x="360947" y="12032"/>
                </a:cubicBezTo>
                <a:cubicBezTo>
                  <a:pt x="385967" y="16202"/>
                  <a:pt x="409074" y="28074"/>
                  <a:pt x="433137" y="36095"/>
                </a:cubicBezTo>
                <a:lnTo>
                  <a:pt x="469231" y="48127"/>
                </a:lnTo>
                <a:cubicBezTo>
                  <a:pt x="477252" y="60158"/>
                  <a:pt x="487421" y="71007"/>
                  <a:pt x="493294" y="84221"/>
                </a:cubicBezTo>
                <a:cubicBezTo>
                  <a:pt x="503596" y="107400"/>
                  <a:pt x="517358" y="156411"/>
                  <a:pt x="517358" y="156411"/>
                </a:cubicBezTo>
                <a:cubicBezTo>
                  <a:pt x="513347" y="220579"/>
                  <a:pt x="526565" y="288232"/>
                  <a:pt x="505326" y="348916"/>
                </a:cubicBezTo>
                <a:cubicBezTo>
                  <a:pt x="495772" y="376212"/>
                  <a:pt x="460573" y="387896"/>
                  <a:pt x="433137" y="397042"/>
                </a:cubicBezTo>
                <a:lnTo>
                  <a:pt x="360947" y="421106"/>
                </a:lnTo>
                <a:cubicBezTo>
                  <a:pt x="288758" y="417095"/>
                  <a:pt x="216354" y="415929"/>
                  <a:pt x="144379" y="409074"/>
                </a:cubicBezTo>
                <a:cubicBezTo>
                  <a:pt x="131754" y="407872"/>
                  <a:pt x="115656" y="407362"/>
                  <a:pt x="108284" y="397042"/>
                </a:cubicBezTo>
                <a:cubicBezTo>
                  <a:pt x="93541" y="376402"/>
                  <a:pt x="92242" y="348916"/>
                  <a:pt x="84221" y="324853"/>
                </a:cubicBezTo>
                <a:lnTo>
                  <a:pt x="72189" y="288758"/>
                </a:lnTo>
                <a:cubicBezTo>
                  <a:pt x="75262" y="254959"/>
                  <a:pt x="73107" y="166605"/>
                  <a:pt x="96252" y="120316"/>
                </a:cubicBezTo>
                <a:cubicBezTo>
                  <a:pt x="102719" y="107382"/>
                  <a:pt x="110091" y="94446"/>
                  <a:pt x="120316" y="84221"/>
                </a:cubicBezTo>
                <a:cubicBezTo>
                  <a:pt x="130541" y="73996"/>
                  <a:pt x="142560" y="64313"/>
                  <a:pt x="156410" y="60158"/>
                </a:cubicBezTo>
                <a:cubicBezTo>
                  <a:pt x="183573" y="52009"/>
                  <a:pt x="212557" y="52137"/>
                  <a:pt x="240631" y="48127"/>
                </a:cubicBezTo>
                <a:cubicBezTo>
                  <a:pt x="304164" y="51864"/>
                  <a:pt x="421252" y="24210"/>
                  <a:pt x="481263" y="84221"/>
                </a:cubicBezTo>
                <a:cubicBezTo>
                  <a:pt x="509863" y="112821"/>
                  <a:pt x="517476" y="156766"/>
                  <a:pt x="529389" y="192506"/>
                </a:cubicBezTo>
                <a:lnTo>
                  <a:pt x="541421" y="228600"/>
                </a:lnTo>
                <a:cubicBezTo>
                  <a:pt x="537410" y="280737"/>
                  <a:pt x="549299" y="336659"/>
                  <a:pt x="529389" y="385011"/>
                </a:cubicBezTo>
                <a:cubicBezTo>
                  <a:pt x="518378" y="411753"/>
                  <a:pt x="484636" y="423992"/>
                  <a:pt x="457200" y="433137"/>
                </a:cubicBezTo>
                <a:lnTo>
                  <a:pt x="385010" y="457200"/>
                </a:lnTo>
                <a:cubicBezTo>
                  <a:pt x="350494" y="453749"/>
                  <a:pt x="271963" y="454819"/>
                  <a:pt x="228600" y="433137"/>
                </a:cubicBezTo>
                <a:cubicBezTo>
                  <a:pt x="215666" y="426670"/>
                  <a:pt x="203614" y="418331"/>
                  <a:pt x="192505" y="409074"/>
                </a:cubicBezTo>
                <a:cubicBezTo>
                  <a:pt x="179433" y="398181"/>
                  <a:pt x="166856" y="386410"/>
                  <a:pt x="156410" y="372979"/>
                </a:cubicBezTo>
                <a:cubicBezTo>
                  <a:pt x="138655" y="350151"/>
                  <a:pt x="108284" y="300790"/>
                  <a:pt x="108284" y="300790"/>
                </a:cubicBezTo>
                <a:cubicBezTo>
                  <a:pt x="104273" y="284748"/>
                  <a:pt x="100795" y="268563"/>
                  <a:pt x="96252" y="252663"/>
                </a:cubicBezTo>
                <a:cubicBezTo>
                  <a:pt x="92768" y="240469"/>
                  <a:pt x="84221" y="229251"/>
                  <a:pt x="84221" y="216569"/>
                </a:cubicBezTo>
                <a:cubicBezTo>
                  <a:pt x="84221" y="176234"/>
                  <a:pt x="91260" y="137340"/>
                  <a:pt x="120316" y="108284"/>
                </a:cubicBezTo>
                <a:cubicBezTo>
                  <a:pt x="130541" y="98059"/>
                  <a:pt x="145302" y="93478"/>
                  <a:pt x="156410" y="84221"/>
                </a:cubicBezTo>
                <a:cubicBezTo>
                  <a:pt x="249052" y="7020"/>
                  <a:pt x="138981" y="83811"/>
                  <a:pt x="228600" y="24063"/>
                </a:cubicBezTo>
                <a:cubicBezTo>
                  <a:pt x="234046" y="24366"/>
                  <a:pt x="415833" y="15412"/>
                  <a:pt x="481263" y="48127"/>
                </a:cubicBezTo>
                <a:cubicBezTo>
                  <a:pt x="494197" y="54594"/>
                  <a:pt x="505326" y="64169"/>
                  <a:pt x="517358" y="72190"/>
                </a:cubicBezTo>
                <a:cubicBezTo>
                  <a:pt x="525379" y="84221"/>
                  <a:pt x="536344" y="94745"/>
                  <a:pt x="541421" y="108284"/>
                </a:cubicBezTo>
                <a:cubicBezTo>
                  <a:pt x="563706" y="167711"/>
                  <a:pt x="550856" y="227432"/>
                  <a:pt x="541421" y="288758"/>
                </a:cubicBezTo>
                <a:cubicBezTo>
                  <a:pt x="539493" y="301293"/>
                  <a:pt x="535061" y="313509"/>
                  <a:pt x="529389" y="324853"/>
                </a:cubicBezTo>
                <a:cubicBezTo>
                  <a:pt x="522922" y="337787"/>
                  <a:pt x="513347" y="348916"/>
                  <a:pt x="505326" y="360948"/>
                </a:cubicBezTo>
                <a:cubicBezTo>
                  <a:pt x="501315" y="376990"/>
                  <a:pt x="502777" y="395527"/>
                  <a:pt x="493294" y="409074"/>
                </a:cubicBezTo>
                <a:cubicBezTo>
                  <a:pt x="416662" y="518547"/>
                  <a:pt x="451702" y="459948"/>
                  <a:pt x="385010" y="493295"/>
                </a:cubicBezTo>
                <a:cubicBezTo>
                  <a:pt x="372077" y="499762"/>
                  <a:pt x="360947" y="509337"/>
                  <a:pt x="348916" y="517358"/>
                </a:cubicBezTo>
                <a:cubicBezTo>
                  <a:pt x="300790" y="513348"/>
                  <a:pt x="251068" y="518252"/>
                  <a:pt x="204537" y="505327"/>
                </a:cubicBezTo>
                <a:cubicBezTo>
                  <a:pt x="176671" y="497587"/>
                  <a:pt x="156410" y="473242"/>
                  <a:pt x="132347" y="457200"/>
                </a:cubicBezTo>
                <a:lnTo>
                  <a:pt x="96252" y="433137"/>
                </a:lnTo>
                <a:cubicBezTo>
                  <a:pt x="88231" y="421105"/>
                  <a:pt x="78062" y="410256"/>
                  <a:pt x="72189" y="397042"/>
                </a:cubicBezTo>
                <a:cubicBezTo>
                  <a:pt x="61887" y="373863"/>
                  <a:pt x="48126" y="324853"/>
                  <a:pt x="48126" y="324853"/>
                </a:cubicBezTo>
                <a:cubicBezTo>
                  <a:pt x="49895" y="307163"/>
                  <a:pt x="51039" y="206511"/>
                  <a:pt x="72189" y="168442"/>
                </a:cubicBezTo>
                <a:cubicBezTo>
                  <a:pt x="86234" y="143161"/>
                  <a:pt x="92880" y="105399"/>
                  <a:pt x="120316" y="96253"/>
                </a:cubicBezTo>
                <a:cubicBezTo>
                  <a:pt x="132347" y="92242"/>
                  <a:pt x="145324" y="90380"/>
                  <a:pt x="156410" y="84221"/>
                </a:cubicBezTo>
                <a:cubicBezTo>
                  <a:pt x="181691" y="70176"/>
                  <a:pt x="201164" y="45240"/>
                  <a:pt x="228600" y="36095"/>
                </a:cubicBezTo>
                <a:lnTo>
                  <a:pt x="300789" y="12032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436894" y="5494420"/>
            <a:ext cx="553769" cy="517358"/>
          </a:xfrm>
          <a:custGeom>
            <a:avLst/>
            <a:gdLst>
              <a:gd name="connsiteX0" fmla="*/ 529389 w 553769"/>
              <a:gd name="connsiteY0" fmla="*/ 360948 h 517358"/>
              <a:gd name="connsiteX1" fmla="*/ 156410 w 553769"/>
              <a:gd name="connsiteY1" fmla="*/ 360948 h 517358"/>
              <a:gd name="connsiteX2" fmla="*/ 60158 w 553769"/>
              <a:gd name="connsiteY2" fmla="*/ 336884 h 517358"/>
              <a:gd name="connsiteX3" fmla="*/ 12031 w 553769"/>
              <a:gd name="connsiteY3" fmla="*/ 276727 h 517358"/>
              <a:gd name="connsiteX4" fmla="*/ 0 w 553769"/>
              <a:gd name="connsiteY4" fmla="*/ 240632 h 517358"/>
              <a:gd name="connsiteX5" fmla="*/ 36094 w 553769"/>
              <a:gd name="connsiteY5" fmla="*/ 108284 h 517358"/>
              <a:gd name="connsiteX6" fmla="*/ 84221 w 553769"/>
              <a:gd name="connsiteY6" fmla="*/ 36095 h 517358"/>
              <a:gd name="connsiteX7" fmla="*/ 120316 w 553769"/>
              <a:gd name="connsiteY7" fmla="*/ 24063 h 517358"/>
              <a:gd name="connsiteX8" fmla="*/ 216568 w 553769"/>
              <a:gd name="connsiteY8" fmla="*/ 0 h 517358"/>
              <a:gd name="connsiteX9" fmla="*/ 360947 w 553769"/>
              <a:gd name="connsiteY9" fmla="*/ 12032 h 517358"/>
              <a:gd name="connsiteX10" fmla="*/ 433137 w 553769"/>
              <a:gd name="connsiteY10" fmla="*/ 36095 h 517358"/>
              <a:gd name="connsiteX11" fmla="*/ 469231 w 553769"/>
              <a:gd name="connsiteY11" fmla="*/ 48127 h 517358"/>
              <a:gd name="connsiteX12" fmla="*/ 493294 w 553769"/>
              <a:gd name="connsiteY12" fmla="*/ 84221 h 517358"/>
              <a:gd name="connsiteX13" fmla="*/ 517358 w 553769"/>
              <a:gd name="connsiteY13" fmla="*/ 156411 h 517358"/>
              <a:gd name="connsiteX14" fmla="*/ 505326 w 553769"/>
              <a:gd name="connsiteY14" fmla="*/ 348916 h 517358"/>
              <a:gd name="connsiteX15" fmla="*/ 433137 w 553769"/>
              <a:gd name="connsiteY15" fmla="*/ 397042 h 517358"/>
              <a:gd name="connsiteX16" fmla="*/ 360947 w 553769"/>
              <a:gd name="connsiteY16" fmla="*/ 421106 h 517358"/>
              <a:gd name="connsiteX17" fmla="*/ 144379 w 553769"/>
              <a:gd name="connsiteY17" fmla="*/ 409074 h 517358"/>
              <a:gd name="connsiteX18" fmla="*/ 108284 w 553769"/>
              <a:gd name="connsiteY18" fmla="*/ 397042 h 517358"/>
              <a:gd name="connsiteX19" fmla="*/ 84221 w 553769"/>
              <a:gd name="connsiteY19" fmla="*/ 324853 h 517358"/>
              <a:gd name="connsiteX20" fmla="*/ 72189 w 553769"/>
              <a:gd name="connsiteY20" fmla="*/ 288758 h 517358"/>
              <a:gd name="connsiteX21" fmla="*/ 96252 w 553769"/>
              <a:gd name="connsiteY21" fmla="*/ 120316 h 517358"/>
              <a:gd name="connsiteX22" fmla="*/ 120316 w 553769"/>
              <a:gd name="connsiteY22" fmla="*/ 84221 h 517358"/>
              <a:gd name="connsiteX23" fmla="*/ 156410 w 553769"/>
              <a:gd name="connsiteY23" fmla="*/ 60158 h 517358"/>
              <a:gd name="connsiteX24" fmla="*/ 240631 w 553769"/>
              <a:gd name="connsiteY24" fmla="*/ 48127 h 517358"/>
              <a:gd name="connsiteX25" fmla="*/ 481263 w 553769"/>
              <a:gd name="connsiteY25" fmla="*/ 84221 h 517358"/>
              <a:gd name="connsiteX26" fmla="*/ 529389 w 553769"/>
              <a:gd name="connsiteY26" fmla="*/ 192506 h 517358"/>
              <a:gd name="connsiteX27" fmla="*/ 541421 w 553769"/>
              <a:gd name="connsiteY27" fmla="*/ 228600 h 517358"/>
              <a:gd name="connsiteX28" fmla="*/ 529389 w 553769"/>
              <a:gd name="connsiteY28" fmla="*/ 385011 h 517358"/>
              <a:gd name="connsiteX29" fmla="*/ 457200 w 553769"/>
              <a:gd name="connsiteY29" fmla="*/ 433137 h 517358"/>
              <a:gd name="connsiteX30" fmla="*/ 385010 w 553769"/>
              <a:gd name="connsiteY30" fmla="*/ 457200 h 517358"/>
              <a:gd name="connsiteX31" fmla="*/ 228600 w 553769"/>
              <a:gd name="connsiteY31" fmla="*/ 433137 h 517358"/>
              <a:gd name="connsiteX32" fmla="*/ 192505 w 553769"/>
              <a:gd name="connsiteY32" fmla="*/ 409074 h 517358"/>
              <a:gd name="connsiteX33" fmla="*/ 156410 w 553769"/>
              <a:gd name="connsiteY33" fmla="*/ 372979 h 517358"/>
              <a:gd name="connsiteX34" fmla="*/ 108284 w 553769"/>
              <a:gd name="connsiteY34" fmla="*/ 300790 h 517358"/>
              <a:gd name="connsiteX35" fmla="*/ 96252 w 553769"/>
              <a:gd name="connsiteY35" fmla="*/ 252663 h 517358"/>
              <a:gd name="connsiteX36" fmla="*/ 84221 w 553769"/>
              <a:gd name="connsiteY36" fmla="*/ 216569 h 517358"/>
              <a:gd name="connsiteX37" fmla="*/ 120316 w 553769"/>
              <a:gd name="connsiteY37" fmla="*/ 108284 h 517358"/>
              <a:gd name="connsiteX38" fmla="*/ 156410 w 553769"/>
              <a:gd name="connsiteY38" fmla="*/ 84221 h 517358"/>
              <a:gd name="connsiteX39" fmla="*/ 228600 w 553769"/>
              <a:gd name="connsiteY39" fmla="*/ 24063 h 517358"/>
              <a:gd name="connsiteX40" fmla="*/ 481263 w 553769"/>
              <a:gd name="connsiteY40" fmla="*/ 48127 h 517358"/>
              <a:gd name="connsiteX41" fmla="*/ 517358 w 553769"/>
              <a:gd name="connsiteY41" fmla="*/ 72190 h 517358"/>
              <a:gd name="connsiteX42" fmla="*/ 541421 w 553769"/>
              <a:gd name="connsiteY42" fmla="*/ 108284 h 517358"/>
              <a:gd name="connsiteX43" fmla="*/ 541421 w 553769"/>
              <a:gd name="connsiteY43" fmla="*/ 288758 h 517358"/>
              <a:gd name="connsiteX44" fmla="*/ 529389 w 553769"/>
              <a:gd name="connsiteY44" fmla="*/ 324853 h 517358"/>
              <a:gd name="connsiteX45" fmla="*/ 505326 w 553769"/>
              <a:gd name="connsiteY45" fmla="*/ 360948 h 517358"/>
              <a:gd name="connsiteX46" fmla="*/ 493294 w 553769"/>
              <a:gd name="connsiteY46" fmla="*/ 409074 h 517358"/>
              <a:gd name="connsiteX47" fmla="*/ 385010 w 553769"/>
              <a:gd name="connsiteY47" fmla="*/ 493295 h 517358"/>
              <a:gd name="connsiteX48" fmla="*/ 348916 w 553769"/>
              <a:gd name="connsiteY48" fmla="*/ 517358 h 517358"/>
              <a:gd name="connsiteX49" fmla="*/ 204537 w 553769"/>
              <a:gd name="connsiteY49" fmla="*/ 505327 h 517358"/>
              <a:gd name="connsiteX50" fmla="*/ 132347 w 553769"/>
              <a:gd name="connsiteY50" fmla="*/ 457200 h 517358"/>
              <a:gd name="connsiteX51" fmla="*/ 96252 w 553769"/>
              <a:gd name="connsiteY51" fmla="*/ 433137 h 517358"/>
              <a:gd name="connsiteX52" fmla="*/ 72189 w 553769"/>
              <a:gd name="connsiteY52" fmla="*/ 397042 h 517358"/>
              <a:gd name="connsiteX53" fmla="*/ 48126 w 553769"/>
              <a:gd name="connsiteY53" fmla="*/ 324853 h 517358"/>
              <a:gd name="connsiteX54" fmla="*/ 72189 w 553769"/>
              <a:gd name="connsiteY54" fmla="*/ 168442 h 517358"/>
              <a:gd name="connsiteX55" fmla="*/ 120316 w 553769"/>
              <a:gd name="connsiteY55" fmla="*/ 96253 h 517358"/>
              <a:gd name="connsiteX56" fmla="*/ 156410 w 553769"/>
              <a:gd name="connsiteY56" fmla="*/ 84221 h 517358"/>
              <a:gd name="connsiteX57" fmla="*/ 228600 w 553769"/>
              <a:gd name="connsiteY57" fmla="*/ 36095 h 517358"/>
              <a:gd name="connsiteX58" fmla="*/ 300789 w 553769"/>
              <a:gd name="connsiteY58" fmla="*/ 12032 h 5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53769" h="517358">
                <a:moveTo>
                  <a:pt x="529389" y="360948"/>
                </a:moveTo>
                <a:cubicBezTo>
                  <a:pt x="380385" y="398198"/>
                  <a:pt x="469969" y="380545"/>
                  <a:pt x="156410" y="360948"/>
                </a:cubicBezTo>
                <a:cubicBezTo>
                  <a:pt x="120671" y="358714"/>
                  <a:pt x="92796" y="347764"/>
                  <a:pt x="60158" y="336884"/>
                </a:cubicBezTo>
                <a:cubicBezTo>
                  <a:pt x="37776" y="314503"/>
                  <a:pt x="27208" y="307082"/>
                  <a:pt x="12031" y="276727"/>
                </a:cubicBezTo>
                <a:cubicBezTo>
                  <a:pt x="6359" y="265383"/>
                  <a:pt x="4010" y="252664"/>
                  <a:pt x="0" y="240632"/>
                </a:cubicBezTo>
                <a:cubicBezTo>
                  <a:pt x="21649" y="67430"/>
                  <a:pt x="-9404" y="199278"/>
                  <a:pt x="36094" y="108284"/>
                </a:cubicBezTo>
                <a:cubicBezTo>
                  <a:pt x="58168" y="64136"/>
                  <a:pt x="32904" y="70306"/>
                  <a:pt x="84221" y="36095"/>
                </a:cubicBezTo>
                <a:cubicBezTo>
                  <a:pt x="94773" y="29060"/>
                  <a:pt x="108080" y="27400"/>
                  <a:pt x="120316" y="24063"/>
                </a:cubicBezTo>
                <a:cubicBezTo>
                  <a:pt x="152222" y="15361"/>
                  <a:pt x="216568" y="0"/>
                  <a:pt x="216568" y="0"/>
                </a:cubicBezTo>
                <a:cubicBezTo>
                  <a:pt x="264694" y="4011"/>
                  <a:pt x="313311" y="4093"/>
                  <a:pt x="360947" y="12032"/>
                </a:cubicBezTo>
                <a:cubicBezTo>
                  <a:pt x="385967" y="16202"/>
                  <a:pt x="409074" y="28074"/>
                  <a:pt x="433137" y="36095"/>
                </a:cubicBezTo>
                <a:lnTo>
                  <a:pt x="469231" y="48127"/>
                </a:lnTo>
                <a:cubicBezTo>
                  <a:pt x="477252" y="60158"/>
                  <a:pt x="487421" y="71007"/>
                  <a:pt x="493294" y="84221"/>
                </a:cubicBezTo>
                <a:cubicBezTo>
                  <a:pt x="503596" y="107400"/>
                  <a:pt x="517358" y="156411"/>
                  <a:pt x="517358" y="156411"/>
                </a:cubicBezTo>
                <a:cubicBezTo>
                  <a:pt x="513347" y="220579"/>
                  <a:pt x="526565" y="288232"/>
                  <a:pt x="505326" y="348916"/>
                </a:cubicBezTo>
                <a:cubicBezTo>
                  <a:pt x="495772" y="376212"/>
                  <a:pt x="460573" y="387896"/>
                  <a:pt x="433137" y="397042"/>
                </a:cubicBezTo>
                <a:lnTo>
                  <a:pt x="360947" y="421106"/>
                </a:lnTo>
                <a:cubicBezTo>
                  <a:pt x="288758" y="417095"/>
                  <a:pt x="216354" y="415929"/>
                  <a:pt x="144379" y="409074"/>
                </a:cubicBezTo>
                <a:cubicBezTo>
                  <a:pt x="131754" y="407872"/>
                  <a:pt x="115656" y="407362"/>
                  <a:pt x="108284" y="397042"/>
                </a:cubicBezTo>
                <a:cubicBezTo>
                  <a:pt x="93541" y="376402"/>
                  <a:pt x="92242" y="348916"/>
                  <a:pt x="84221" y="324853"/>
                </a:cubicBezTo>
                <a:lnTo>
                  <a:pt x="72189" y="288758"/>
                </a:lnTo>
                <a:cubicBezTo>
                  <a:pt x="75262" y="254959"/>
                  <a:pt x="73107" y="166605"/>
                  <a:pt x="96252" y="120316"/>
                </a:cubicBezTo>
                <a:cubicBezTo>
                  <a:pt x="102719" y="107382"/>
                  <a:pt x="110091" y="94446"/>
                  <a:pt x="120316" y="84221"/>
                </a:cubicBezTo>
                <a:cubicBezTo>
                  <a:pt x="130541" y="73996"/>
                  <a:pt x="142560" y="64313"/>
                  <a:pt x="156410" y="60158"/>
                </a:cubicBezTo>
                <a:cubicBezTo>
                  <a:pt x="183573" y="52009"/>
                  <a:pt x="212557" y="52137"/>
                  <a:pt x="240631" y="48127"/>
                </a:cubicBezTo>
                <a:cubicBezTo>
                  <a:pt x="304164" y="51864"/>
                  <a:pt x="421252" y="24210"/>
                  <a:pt x="481263" y="84221"/>
                </a:cubicBezTo>
                <a:cubicBezTo>
                  <a:pt x="509863" y="112821"/>
                  <a:pt x="517476" y="156766"/>
                  <a:pt x="529389" y="192506"/>
                </a:cubicBezTo>
                <a:lnTo>
                  <a:pt x="541421" y="228600"/>
                </a:lnTo>
                <a:cubicBezTo>
                  <a:pt x="537410" y="280737"/>
                  <a:pt x="549299" y="336659"/>
                  <a:pt x="529389" y="385011"/>
                </a:cubicBezTo>
                <a:cubicBezTo>
                  <a:pt x="518378" y="411753"/>
                  <a:pt x="484636" y="423992"/>
                  <a:pt x="457200" y="433137"/>
                </a:cubicBezTo>
                <a:lnTo>
                  <a:pt x="385010" y="457200"/>
                </a:lnTo>
                <a:cubicBezTo>
                  <a:pt x="350494" y="453749"/>
                  <a:pt x="271963" y="454819"/>
                  <a:pt x="228600" y="433137"/>
                </a:cubicBezTo>
                <a:cubicBezTo>
                  <a:pt x="215666" y="426670"/>
                  <a:pt x="203614" y="418331"/>
                  <a:pt x="192505" y="409074"/>
                </a:cubicBezTo>
                <a:cubicBezTo>
                  <a:pt x="179433" y="398181"/>
                  <a:pt x="166856" y="386410"/>
                  <a:pt x="156410" y="372979"/>
                </a:cubicBezTo>
                <a:cubicBezTo>
                  <a:pt x="138655" y="350151"/>
                  <a:pt x="108284" y="300790"/>
                  <a:pt x="108284" y="300790"/>
                </a:cubicBezTo>
                <a:cubicBezTo>
                  <a:pt x="104273" y="284748"/>
                  <a:pt x="100795" y="268563"/>
                  <a:pt x="96252" y="252663"/>
                </a:cubicBezTo>
                <a:cubicBezTo>
                  <a:pt x="92768" y="240469"/>
                  <a:pt x="84221" y="229251"/>
                  <a:pt x="84221" y="216569"/>
                </a:cubicBezTo>
                <a:cubicBezTo>
                  <a:pt x="84221" y="176234"/>
                  <a:pt x="91260" y="137340"/>
                  <a:pt x="120316" y="108284"/>
                </a:cubicBezTo>
                <a:cubicBezTo>
                  <a:pt x="130541" y="98059"/>
                  <a:pt x="145302" y="93478"/>
                  <a:pt x="156410" y="84221"/>
                </a:cubicBezTo>
                <a:cubicBezTo>
                  <a:pt x="249052" y="7020"/>
                  <a:pt x="138981" y="83811"/>
                  <a:pt x="228600" y="24063"/>
                </a:cubicBezTo>
                <a:cubicBezTo>
                  <a:pt x="234046" y="24366"/>
                  <a:pt x="415833" y="15412"/>
                  <a:pt x="481263" y="48127"/>
                </a:cubicBezTo>
                <a:cubicBezTo>
                  <a:pt x="494197" y="54594"/>
                  <a:pt x="505326" y="64169"/>
                  <a:pt x="517358" y="72190"/>
                </a:cubicBezTo>
                <a:cubicBezTo>
                  <a:pt x="525379" y="84221"/>
                  <a:pt x="536344" y="94745"/>
                  <a:pt x="541421" y="108284"/>
                </a:cubicBezTo>
                <a:cubicBezTo>
                  <a:pt x="563706" y="167711"/>
                  <a:pt x="550856" y="227432"/>
                  <a:pt x="541421" y="288758"/>
                </a:cubicBezTo>
                <a:cubicBezTo>
                  <a:pt x="539493" y="301293"/>
                  <a:pt x="535061" y="313509"/>
                  <a:pt x="529389" y="324853"/>
                </a:cubicBezTo>
                <a:cubicBezTo>
                  <a:pt x="522922" y="337787"/>
                  <a:pt x="513347" y="348916"/>
                  <a:pt x="505326" y="360948"/>
                </a:cubicBezTo>
                <a:cubicBezTo>
                  <a:pt x="501315" y="376990"/>
                  <a:pt x="502777" y="395527"/>
                  <a:pt x="493294" y="409074"/>
                </a:cubicBezTo>
                <a:cubicBezTo>
                  <a:pt x="416662" y="518547"/>
                  <a:pt x="451702" y="459948"/>
                  <a:pt x="385010" y="493295"/>
                </a:cubicBezTo>
                <a:cubicBezTo>
                  <a:pt x="372077" y="499762"/>
                  <a:pt x="360947" y="509337"/>
                  <a:pt x="348916" y="517358"/>
                </a:cubicBezTo>
                <a:cubicBezTo>
                  <a:pt x="300790" y="513348"/>
                  <a:pt x="251068" y="518252"/>
                  <a:pt x="204537" y="505327"/>
                </a:cubicBezTo>
                <a:cubicBezTo>
                  <a:pt x="176671" y="497587"/>
                  <a:pt x="156410" y="473242"/>
                  <a:pt x="132347" y="457200"/>
                </a:cubicBezTo>
                <a:lnTo>
                  <a:pt x="96252" y="433137"/>
                </a:lnTo>
                <a:cubicBezTo>
                  <a:pt x="88231" y="421105"/>
                  <a:pt x="78062" y="410256"/>
                  <a:pt x="72189" y="397042"/>
                </a:cubicBezTo>
                <a:cubicBezTo>
                  <a:pt x="61887" y="373863"/>
                  <a:pt x="48126" y="324853"/>
                  <a:pt x="48126" y="324853"/>
                </a:cubicBezTo>
                <a:cubicBezTo>
                  <a:pt x="49895" y="307163"/>
                  <a:pt x="51039" y="206511"/>
                  <a:pt x="72189" y="168442"/>
                </a:cubicBezTo>
                <a:cubicBezTo>
                  <a:pt x="86234" y="143161"/>
                  <a:pt x="92880" y="105399"/>
                  <a:pt x="120316" y="96253"/>
                </a:cubicBezTo>
                <a:cubicBezTo>
                  <a:pt x="132347" y="92242"/>
                  <a:pt x="145324" y="90380"/>
                  <a:pt x="156410" y="84221"/>
                </a:cubicBezTo>
                <a:cubicBezTo>
                  <a:pt x="181691" y="70176"/>
                  <a:pt x="201164" y="45240"/>
                  <a:pt x="228600" y="36095"/>
                </a:cubicBezTo>
                <a:lnTo>
                  <a:pt x="300789" y="12032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01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Multi Class Classification</a:t>
            </a:r>
            <a:r>
              <a:rPr kumimoji="1" lang="ko-KR" altLang="en-US" dirty="0" smtClean="0"/>
              <a:t> 수정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데이터 설명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수정사항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수정한 모델의 근거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결과 비교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 smtClean="0"/>
              <a:t>Modeling using </a:t>
            </a:r>
            <a:r>
              <a:rPr kumimoji="1" lang="en-US" altLang="ko-KR" dirty="0" err="1" smtClean="0"/>
              <a:t>TensorFlow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 smtClean="0"/>
              <a:t>Code Review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Models / Layers of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27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Selection of optimizer</a:t>
            </a:r>
          </a:p>
          <a:p>
            <a:pPr lvl="1"/>
            <a:r>
              <a:rPr kumimoji="1" lang="ko-KR" altLang="en-US" dirty="0" smtClean="0"/>
              <a:t>성능비교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27" y="2586789"/>
            <a:ext cx="1999660" cy="4173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90" y="2584840"/>
            <a:ext cx="1991226" cy="4273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08" y="3860132"/>
            <a:ext cx="2527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Selection of optimizer</a:t>
            </a:r>
          </a:p>
          <a:p>
            <a:pPr lvl="1"/>
            <a:r>
              <a:rPr kumimoji="1" lang="ko-KR" altLang="en-US" dirty="0" smtClean="0"/>
              <a:t>성능비교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50" y="2550409"/>
            <a:ext cx="1391824" cy="4343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44" y="2586788"/>
            <a:ext cx="1438606" cy="4271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58" y="3910806"/>
            <a:ext cx="2895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(3)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Additional Test</a:t>
            </a:r>
          </a:p>
          <a:p>
            <a:pPr lvl="1"/>
            <a:r>
              <a:rPr kumimoji="1" lang="en-US" altLang="ko-KR" dirty="0" smtClean="0"/>
              <a:t>Noise </a:t>
            </a:r>
            <a:r>
              <a:rPr kumimoji="1" lang="ko-KR" altLang="en-US" dirty="0" smtClean="0"/>
              <a:t>추가되어 있는 </a:t>
            </a:r>
            <a:r>
              <a:rPr kumimoji="1" lang="en-US" altLang="ko-KR" dirty="0" smtClean="0"/>
              <a:t>Test set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Evaluation</a:t>
            </a:r>
          </a:p>
          <a:p>
            <a:pPr lvl="2"/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5" y="2740318"/>
            <a:ext cx="6190181" cy="3287503"/>
          </a:xfrm>
          <a:prstGeom prst="rect">
            <a:avLst/>
          </a:prstGeom>
        </p:spPr>
      </p:pic>
      <p:sp>
        <p:nvSpPr>
          <p:cNvPr id="6" name="왼쪽 화살표[L] 5"/>
          <p:cNvSpPr/>
          <p:nvPr/>
        </p:nvSpPr>
        <p:spPr>
          <a:xfrm>
            <a:off x="5317958" y="3140243"/>
            <a:ext cx="469232" cy="168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왼쪽 화살표[L] 6"/>
          <p:cNvSpPr/>
          <p:nvPr/>
        </p:nvSpPr>
        <p:spPr>
          <a:xfrm>
            <a:off x="7932152" y="3308685"/>
            <a:ext cx="469232" cy="168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왼쪽 화살표[L] 7"/>
          <p:cNvSpPr/>
          <p:nvPr/>
        </p:nvSpPr>
        <p:spPr>
          <a:xfrm>
            <a:off x="5317958" y="5193632"/>
            <a:ext cx="469232" cy="168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왼쪽 화살표[L] 8"/>
          <p:cNvSpPr/>
          <p:nvPr/>
        </p:nvSpPr>
        <p:spPr>
          <a:xfrm>
            <a:off x="7920121" y="5386138"/>
            <a:ext cx="469232" cy="168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657125" y="3056021"/>
            <a:ext cx="397972" cy="336884"/>
          </a:xfrm>
          <a:custGeom>
            <a:avLst/>
            <a:gdLst>
              <a:gd name="connsiteX0" fmla="*/ 373454 w 397972"/>
              <a:gd name="connsiteY0" fmla="*/ 324853 h 336884"/>
              <a:gd name="connsiteX1" fmla="*/ 325328 w 397972"/>
              <a:gd name="connsiteY1" fmla="*/ 336884 h 336884"/>
              <a:gd name="connsiteX2" fmla="*/ 96728 w 397972"/>
              <a:gd name="connsiteY2" fmla="*/ 300790 h 336884"/>
              <a:gd name="connsiteX3" fmla="*/ 60633 w 397972"/>
              <a:gd name="connsiteY3" fmla="*/ 288758 h 336884"/>
              <a:gd name="connsiteX4" fmla="*/ 24538 w 397972"/>
              <a:gd name="connsiteY4" fmla="*/ 264695 h 336884"/>
              <a:gd name="connsiteX5" fmla="*/ 12507 w 397972"/>
              <a:gd name="connsiteY5" fmla="*/ 132347 h 336884"/>
              <a:gd name="connsiteX6" fmla="*/ 36570 w 397972"/>
              <a:gd name="connsiteY6" fmla="*/ 96253 h 336884"/>
              <a:gd name="connsiteX7" fmla="*/ 72664 w 397972"/>
              <a:gd name="connsiteY7" fmla="*/ 84221 h 336884"/>
              <a:gd name="connsiteX8" fmla="*/ 132822 w 397972"/>
              <a:gd name="connsiteY8" fmla="*/ 36095 h 336884"/>
              <a:gd name="connsiteX9" fmla="*/ 156886 w 397972"/>
              <a:gd name="connsiteY9" fmla="*/ 12032 h 336884"/>
              <a:gd name="connsiteX10" fmla="*/ 192980 w 397972"/>
              <a:gd name="connsiteY10" fmla="*/ 0 h 336884"/>
              <a:gd name="connsiteX11" fmla="*/ 361422 w 397972"/>
              <a:gd name="connsiteY11" fmla="*/ 36095 h 336884"/>
              <a:gd name="connsiteX12" fmla="*/ 385486 w 397972"/>
              <a:gd name="connsiteY12" fmla="*/ 60158 h 336884"/>
              <a:gd name="connsiteX13" fmla="*/ 385486 w 397972"/>
              <a:gd name="connsiteY13" fmla="*/ 228600 h 336884"/>
              <a:gd name="connsiteX14" fmla="*/ 373454 w 397972"/>
              <a:gd name="connsiteY14" fmla="*/ 264695 h 336884"/>
              <a:gd name="connsiteX15" fmla="*/ 301264 w 397972"/>
              <a:gd name="connsiteY15" fmla="*/ 312821 h 336884"/>
              <a:gd name="connsiteX16" fmla="*/ 229075 w 397972"/>
              <a:gd name="connsiteY16" fmla="*/ 336884 h 336884"/>
              <a:gd name="connsiteX17" fmla="*/ 144854 w 397972"/>
              <a:gd name="connsiteY17" fmla="*/ 312821 h 336884"/>
              <a:gd name="connsiteX18" fmla="*/ 72664 w 397972"/>
              <a:gd name="connsiteY18" fmla="*/ 264695 h 336884"/>
              <a:gd name="connsiteX19" fmla="*/ 36570 w 397972"/>
              <a:gd name="connsiteY19" fmla="*/ 240632 h 336884"/>
              <a:gd name="connsiteX20" fmla="*/ 475 w 397972"/>
              <a:gd name="connsiteY20" fmla="*/ 168442 h 336884"/>
              <a:gd name="connsiteX21" fmla="*/ 24538 w 397972"/>
              <a:gd name="connsiteY21" fmla="*/ 96253 h 336884"/>
              <a:gd name="connsiteX22" fmla="*/ 132822 w 397972"/>
              <a:gd name="connsiteY22" fmla="*/ 36095 h 336884"/>
              <a:gd name="connsiteX23" fmla="*/ 301264 w 397972"/>
              <a:gd name="connsiteY23" fmla="*/ 60158 h 336884"/>
              <a:gd name="connsiteX24" fmla="*/ 325328 w 397972"/>
              <a:gd name="connsiteY24" fmla="*/ 84221 h 336884"/>
              <a:gd name="connsiteX25" fmla="*/ 361422 w 397972"/>
              <a:gd name="connsiteY25" fmla="*/ 108284 h 336884"/>
              <a:gd name="connsiteX26" fmla="*/ 361422 w 397972"/>
              <a:gd name="connsiteY26" fmla="*/ 240632 h 336884"/>
              <a:gd name="connsiteX27" fmla="*/ 349391 w 397972"/>
              <a:gd name="connsiteY27" fmla="*/ 276726 h 336884"/>
              <a:gd name="connsiteX28" fmla="*/ 241107 w 397972"/>
              <a:gd name="connsiteY28" fmla="*/ 312821 h 336884"/>
              <a:gd name="connsiteX29" fmla="*/ 205012 w 397972"/>
              <a:gd name="connsiteY29" fmla="*/ 324853 h 336884"/>
              <a:gd name="connsiteX30" fmla="*/ 96728 w 397972"/>
              <a:gd name="connsiteY30" fmla="*/ 312821 h 336884"/>
              <a:gd name="connsiteX31" fmla="*/ 60633 w 397972"/>
              <a:gd name="connsiteY31" fmla="*/ 300790 h 336884"/>
              <a:gd name="connsiteX32" fmla="*/ 36570 w 397972"/>
              <a:gd name="connsiteY32" fmla="*/ 228600 h 336884"/>
              <a:gd name="connsiteX33" fmla="*/ 24538 w 397972"/>
              <a:gd name="connsiteY33" fmla="*/ 192505 h 336884"/>
              <a:gd name="connsiteX34" fmla="*/ 36570 w 397972"/>
              <a:gd name="connsiteY34" fmla="*/ 132347 h 336884"/>
              <a:gd name="connsiteX35" fmla="*/ 108759 w 397972"/>
              <a:gd name="connsiteY35" fmla="*/ 108284 h 336884"/>
              <a:gd name="connsiteX36" fmla="*/ 180949 w 397972"/>
              <a:gd name="connsiteY36" fmla="*/ 72190 h 336884"/>
              <a:gd name="connsiteX37" fmla="*/ 277201 w 397972"/>
              <a:gd name="connsiteY37" fmla="*/ 96253 h 336884"/>
              <a:gd name="connsiteX38" fmla="*/ 313296 w 397972"/>
              <a:gd name="connsiteY38" fmla="*/ 120316 h 336884"/>
              <a:gd name="connsiteX39" fmla="*/ 373454 w 397972"/>
              <a:gd name="connsiteY39" fmla="*/ 228600 h 336884"/>
              <a:gd name="connsiteX40" fmla="*/ 373454 w 397972"/>
              <a:gd name="connsiteY40" fmla="*/ 2526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7972" h="336884">
                <a:moveTo>
                  <a:pt x="373454" y="324853"/>
                </a:moveTo>
                <a:cubicBezTo>
                  <a:pt x="357412" y="328863"/>
                  <a:pt x="341864" y="336884"/>
                  <a:pt x="325328" y="336884"/>
                </a:cubicBezTo>
                <a:cubicBezTo>
                  <a:pt x="185558" y="336884"/>
                  <a:pt x="198185" y="334609"/>
                  <a:pt x="96728" y="300790"/>
                </a:cubicBezTo>
                <a:cubicBezTo>
                  <a:pt x="84696" y="296779"/>
                  <a:pt x="71186" y="295793"/>
                  <a:pt x="60633" y="288758"/>
                </a:cubicBezTo>
                <a:lnTo>
                  <a:pt x="24538" y="264695"/>
                </a:lnTo>
                <a:cubicBezTo>
                  <a:pt x="2694" y="199161"/>
                  <a:pt x="-11502" y="196370"/>
                  <a:pt x="12507" y="132347"/>
                </a:cubicBezTo>
                <a:cubicBezTo>
                  <a:pt x="17584" y="118808"/>
                  <a:pt x="25279" y="105286"/>
                  <a:pt x="36570" y="96253"/>
                </a:cubicBezTo>
                <a:cubicBezTo>
                  <a:pt x="46473" y="88330"/>
                  <a:pt x="60633" y="88232"/>
                  <a:pt x="72664" y="84221"/>
                </a:cubicBezTo>
                <a:cubicBezTo>
                  <a:pt x="130767" y="26120"/>
                  <a:pt x="56933" y="96806"/>
                  <a:pt x="132822" y="36095"/>
                </a:cubicBezTo>
                <a:cubicBezTo>
                  <a:pt x="141680" y="29009"/>
                  <a:pt x="147159" y="17868"/>
                  <a:pt x="156886" y="12032"/>
                </a:cubicBezTo>
                <a:cubicBezTo>
                  <a:pt x="167761" y="5507"/>
                  <a:pt x="180949" y="4011"/>
                  <a:pt x="192980" y="0"/>
                </a:cubicBezTo>
                <a:cubicBezTo>
                  <a:pt x="297710" y="9521"/>
                  <a:pt x="302186" y="-11293"/>
                  <a:pt x="361422" y="36095"/>
                </a:cubicBezTo>
                <a:cubicBezTo>
                  <a:pt x="370280" y="43181"/>
                  <a:pt x="377465" y="52137"/>
                  <a:pt x="385486" y="60158"/>
                </a:cubicBezTo>
                <a:cubicBezTo>
                  <a:pt x="400363" y="149422"/>
                  <a:pt x="403816" y="127783"/>
                  <a:pt x="385486" y="228600"/>
                </a:cubicBezTo>
                <a:cubicBezTo>
                  <a:pt x="383217" y="241078"/>
                  <a:pt x="382422" y="255727"/>
                  <a:pt x="373454" y="264695"/>
                </a:cubicBezTo>
                <a:cubicBezTo>
                  <a:pt x="353004" y="285145"/>
                  <a:pt x="328700" y="303676"/>
                  <a:pt x="301264" y="312821"/>
                </a:cubicBezTo>
                <a:lnTo>
                  <a:pt x="229075" y="336884"/>
                </a:lnTo>
                <a:cubicBezTo>
                  <a:pt x="217743" y="334051"/>
                  <a:pt x="158979" y="320668"/>
                  <a:pt x="144854" y="312821"/>
                </a:cubicBezTo>
                <a:cubicBezTo>
                  <a:pt x="119573" y="298776"/>
                  <a:pt x="96727" y="280737"/>
                  <a:pt x="72664" y="264695"/>
                </a:cubicBezTo>
                <a:lnTo>
                  <a:pt x="36570" y="240632"/>
                </a:lnTo>
                <a:cubicBezTo>
                  <a:pt x="27109" y="226440"/>
                  <a:pt x="-1897" y="189790"/>
                  <a:pt x="475" y="168442"/>
                </a:cubicBezTo>
                <a:cubicBezTo>
                  <a:pt x="3276" y="143232"/>
                  <a:pt x="3433" y="110323"/>
                  <a:pt x="24538" y="96253"/>
                </a:cubicBezTo>
                <a:cubicBezTo>
                  <a:pt x="107280" y="41091"/>
                  <a:pt x="69291" y="57271"/>
                  <a:pt x="132822" y="36095"/>
                </a:cubicBezTo>
                <a:cubicBezTo>
                  <a:pt x="134883" y="36282"/>
                  <a:pt x="264062" y="37837"/>
                  <a:pt x="301264" y="60158"/>
                </a:cubicBezTo>
                <a:cubicBezTo>
                  <a:pt x="310991" y="65994"/>
                  <a:pt x="316470" y="77135"/>
                  <a:pt x="325328" y="84221"/>
                </a:cubicBezTo>
                <a:cubicBezTo>
                  <a:pt x="336619" y="93254"/>
                  <a:pt x="349391" y="100263"/>
                  <a:pt x="361422" y="108284"/>
                </a:cubicBezTo>
                <a:cubicBezTo>
                  <a:pt x="382110" y="170346"/>
                  <a:pt x="379028" y="143797"/>
                  <a:pt x="361422" y="240632"/>
                </a:cubicBezTo>
                <a:cubicBezTo>
                  <a:pt x="359153" y="253110"/>
                  <a:pt x="359711" y="269355"/>
                  <a:pt x="349391" y="276726"/>
                </a:cubicBezTo>
                <a:cubicBezTo>
                  <a:pt x="349386" y="276730"/>
                  <a:pt x="259158" y="306804"/>
                  <a:pt x="241107" y="312821"/>
                </a:cubicBezTo>
                <a:lnTo>
                  <a:pt x="205012" y="324853"/>
                </a:lnTo>
                <a:cubicBezTo>
                  <a:pt x="168917" y="320842"/>
                  <a:pt x="132551" y="318791"/>
                  <a:pt x="96728" y="312821"/>
                </a:cubicBezTo>
                <a:cubicBezTo>
                  <a:pt x="84218" y="310736"/>
                  <a:pt x="68005" y="311110"/>
                  <a:pt x="60633" y="300790"/>
                </a:cubicBezTo>
                <a:cubicBezTo>
                  <a:pt x="45890" y="280150"/>
                  <a:pt x="44591" y="252663"/>
                  <a:pt x="36570" y="228600"/>
                </a:cubicBezTo>
                <a:lnTo>
                  <a:pt x="24538" y="192505"/>
                </a:lnTo>
                <a:cubicBezTo>
                  <a:pt x="28549" y="172452"/>
                  <a:pt x="22110" y="146807"/>
                  <a:pt x="36570" y="132347"/>
                </a:cubicBezTo>
                <a:cubicBezTo>
                  <a:pt x="54506" y="114411"/>
                  <a:pt x="87654" y="122354"/>
                  <a:pt x="108759" y="108284"/>
                </a:cubicBezTo>
                <a:cubicBezTo>
                  <a:pt x="155406" y="77186"/>
                  <a:pt x="131136" y="88793"/>
                  <a:pt x="180949" y="72190"/>
                </a:cubicBezTo>
                <a:cubicBezTo>
                  <a:pt x="203836" y="76767"/>
                  <a:pt x="252533" y="83919"/>
                  <a:pt x="277201" y="96253"/>
                </a:cubicBezTo>
                <a:cubicBezTo>
                  <a:pt x="290135" y="102720"/>
                  <a:pt x="301264" y="112295"/>
                  <a:pt x="313296" y="120316"/>
                </a:cubicBezTo>
                <a:cubicBezTo>
                  <a:pt x="340862" y="161665"/>
                  <a:pt x="364378" y="183221"/>
                  <a:pt x="373454" y="228600"/>
                </a:cubicBezTo>
                <a:cubicBezTo>
                  <a:pt x="375027" y="236465"/>
                  <a:pt x="373454" y="244642"/>
                  <a:pt x="373454" y="2526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793527" y="3200401"/>
            <a:ext cx="397972" cy="336884"/>
          </a:xfrm>
          <a:custGeom>
            <a:avLst/>
            <a:gdLst>
              <a:gd name="connsiteX0" fmla="*/ 373454 w 397972"/>
              <a:gd name="connsiteY0" fmla="*/ 324853 h 336884"/>
              <a:gd name="connsiteX1" fmla="*/ 325328 w 397972"/>
              <a:gd name="connsiteY1" fmla="*/ 336884 h 336884"/>
              <a:gd name="connsiteX2" fmla="*/ 96728 w 397972"/>
              <a:gd name="connsiteY2" fmla="*/ 300790 h 336884"/>
              <a:gd name="connsiteX3" fmla="*/ 60633 w 397972"/>
              <a:gd name="connsiteY3" fmla="*/ 288758 h 336884"/>
              <a:gd name="connsiteX4" fmla="*/ 24538 w 397972"/>
              <a:gd name="connsiteY4" fmla="*/ 264695 h 336884"/>
              <a:gd name="connsiteX5" fmla="*/ 12507 w 397972"/>
              <a:gd name="connsiteY5" fmla="*/ 132347 h 336884"/>
              <a:gd name="connsiteX6" fmla="*/ 36570 w 397972"/>
              <a:gd name="connsiteY6" fmla="*/ 96253 h 336884"/>
              <a:gd name="connsiteX7" fmla="*/ 72664 w 397972"/>
              <a:gd name="connsiteY7" fmla="*/ 84221 h 336884"/>
              <a:gd name="connsiteX8" fmla="*/ 132822 w 397972"/>
              <a:gd name="connsiteY8" fmla="*/ 36095 h 336884"/>
              <a:gd name="connsiteX9" fmla="*/ 156886 w 397972"/>
              <a:gd name="connsiteY9" fmla="*/ 12032 h 336884"/>
              <a:gd name="connsiteX10" fmla="*/ 192980 w 397972"/>
              <a:gd name="connsiteY10" fmla="*/ 0 h 336884"/>
              <a:gd name="connsiteX11" fmla="*/ 361422 w 397972"/>
              <a:gd name="connsiteY11" fmla="*/ 36095 h 336884"/>
              <a:gd name="connsiteX12" fmla="*/ 385486 w 397972"/>
              <a:gd name="connsiteY12" fmla="*/ 60158 h 336884"/>
              <a:gd name="connsiteX13" fmla="*/ 385486 w 397972"/>
              <a:gd name="connsiteY13" fmla="*/ 228600 h 336884"/>
              <a:gd name="connsiteX14" fmla="*/ 373454 w 397972"/>
              <a:gd name="connsiteY14" fmla="*/ 264695 h 336884"/>
              <a:gd name="connsiteX15" fmla="*/ 301264 w 397972"/>
              <a:gd name="connsiteY15" fmla="*/ 312821 h 336884"/>
              <a:gd name="connsiteX16" fmla="*/ 229075 w 397972"/>
              <a:gd name="connsiteY16" fmla="*/ 336884 h 336884"/>
              <a:gd name="connsiteX17" fmla="*/ 144854 w 397972"/>
              <a:gd name="connsiteY17" fmla="*/ 312821 h 336884"/>
              <a:gd name="connsiteX18" fmla="*/ 72664 w 397972"/>
              <a:gd name="connsiteY18" fmla="*/ 264695 h 336884"/>
              <a:gd name="connsiteX19" fmla="*/ 36570 w 397972"/>
              <a:gd name="connsiteY19" fmla="*/ 240632 h 336884"/>
              <a:gd name="connsiteX20" fmla="*/ 475 w 397972"/>
              <a:gd name="connsiteY20" fmla="*/ 168442 h 336884"/>
              <a:gd name="connsiteX21" fmla="*/ 24538 w 397972"/>
              <a:gd name="connsiteY21" fmla="*/ 96253 h 336884"/>
              <a:gd name="connsiteX22" fmla="*/ 132822 w 397972"/>
              <a:gd name="connsiteY22" fmla="*/ 36095 h 336884"/>
              <a:gd name="connsiteX23" fmla="*/ 301264 w 397972"/>
              <a:gd name="connsiteY23" fmla="*/ 60158 h 336884"/>
              <a:gd name="connsiteX24" fmla="*/ 325328 w 397972"/>
              <a:gd name="connsiteY24" fmla="*/ 84221 h 336884"/>
              <a:gd name="connsiteX25" fmla="*/ 361422 w 397972"/>
              <a:gd name="connsiteY25" fmla="*/ 108284 h 336884"/>
              <a:gd name="connsiteX26" fmla="*/ 361422 w 397972"/>
              <a:gd name="connsiteY26" fmla="*/ 240632 h 336884"/>
              <a:gd name="connsiteX27" fmla="*/ 349391 w 397972"/>
              <a:gd name="connsiteY27" fmla="*/ 276726 h 336884"/>
              <a:gd name="connsiteX28" fmla="*/ 241107 w 397972"/>
              <a:gd name="connsiteY28" fmla="*/ 312821 h 336884"/>
              <a:gd name="connsiteX29" fmla="*/ 205012 w 397972"/>
              <a:gd name="connsiteY29" fmla="*/ 324853 h 336884"/>
              <a:gd name="connsiteX30" fmla="*/ 96728 w 397972"/>
              <a:gd name="connsiteY30" fmla="*/ 312821 h 336884"/>
              <a:gd name="connsiteX31" fmla="*/ 60633 w 397972"/>
              <a:gd name="connsiteY31" fmla="*/ 300790 h 336884"/>
              <a:gd name="connsiteX32" fmla="*/ 36570 w 397972"/>
              <a:gd name="connsiteY32" fmla="*/ 228600 h 336884"/>
              <a:gd name="connsiteX33" fmla="*/ 24538 w 397972"/>
              <a:gd name="connsiteY33" fmla="*/ 192505 h 336884"/>
              <a:gd name="connsiteX34" fmla="*/ 36570 w 397972"/>
              <a:gd name="connsiteY34" fmla="*/ 132347 h 336884"/>
              <a:gd name="connsiteX35" fmla="*/ 108759 w 397972"/>
              <a:gd name="connsiteY35" fmla="*/ 108284 h 336884"/>
              <a:gd name="connsiteX36" fmla="*/ 180949 w 397972"/>
              <a:gd name="connsiteY36" fmla="*/ 72190 h 336884"/>
              <a:gd name="connsiteX37" fmla="*/ 277201 w 397972"/>
              <a:gd name="connsiteY37" fmla="*/ 96253 h 336884"/>
              <a:gd name="connsiteX38" fmla="*/ 313296 w 397972"/>
              <a:gd name="connsiteY38" fmla="*/ 120316 h 336884"/>
              <a:gd name="connsiteX39" fmla="*/ 373454 w 397972"/>
              <a:gd name="connsiteY39" fmla="*/ 228600 h 336884"/>
              <a:gd name="connsiteX40" fmla="*/ 373454 w 397972"/>
              <a:gd name="connsiteY40" fmla="*/ 2526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7972" h="336884">
                <a:moveTo>
                  <a:pt x="373454" y="324853"/>
                </a:moveTo>
                <a:cubicBezTo>
                  <a:pt x="357412" y="328863"/>
                  <a:pt x="341864" y="336884"/>
                  <a:pt x="325328" y="336884"/>
                </a:cubicBezTo>
                <a:cubicBezTo>
                  <a:pt x="185558" y="336884"/>
                  <a:pt x="198185" y="334609"/>
                  <a:pt x="96728" y="300790"/>
                </a:cubicBezTo>
                <a:cubicBezTo>
                  <a:pt x="84696" y="296779"/>
                  <a:pt x="71186" y="295793"/>
                  <a:pt x="60633" y="288758"/>
                </a:cubicBezTo>
                <a:lnTo>
                  <a:pt x="24538" y="264695"/>
                </a:lnTo>
                <a:cubicBezTo>
                  <a:pt x="2694" y="199161"/>
                  <a:pt x="-11502" y="196370"/>
                  <a:pt x="12507" y="132347"/>
                </a:cubicBezTo>
                <a:cubicBezTo>
                  <a:pt x="17584" y="118808"/>
                  <a:pt x="25279" y="105286"/>
                  <a:pt x="36570" y="96253"/>
                </a:cubicBezTo>
                <a:cubicBezTo>
                  <a:pt x="46473" y="88330"/>
                  <a:pt x="60633" y="88232"/>
                  <a:pt x="72664" y="84221"/>
                </a:cubicBezTo>
                <a:cubicBezTo>
                  <a:pt x="130767" y="26120"/>
                  <a:pt x="56933" y="96806"/>
                  <a:pt x="132822" y="36095"/>
                </a:cubicBezTo>
                <a:cubicBezTo>
                  <a:pt x="141680" y="29009"/>
                  <a:pt x="147159" y="17868"/>
                  <a:pt x="156886" y="12032"/>
                </a:cubicBezTo>
                <a:cubicBezTo>
                  <a:pt x="167761" y="5507"/>
                  <a:pt x="180949" y="4011"/>
                  <a:pt x="192980" y="0"/>
                </a:cubicBezTo>
                <a:cubicBezTo>
                  <a:pt x="297710" y="9521"/>
                  <a:pt x="302186" y="-11293"/>
                  <a:pt x="361422" y="36095"/>
                </a:cubicBezTo>
                <a:cubicBezTo>
                  <a:pt x="370280" y="43181"/>
                  <a:pt x="377465" y="52137"/>
                  <a:pt x="385486" y="60158"/>
                </a:cubicBezTo>
                <a:cubicBezTo>
                  <a:pt x="400363" y="149422"/>
                  <a:pt x="403816" y="127783"/>
                  <a:pt x="385486" y="228600"/>
                </a:cubicBezTo>
                <a:cubicBezTo>
                  <a:pt x="383217" y="241078"/>
                  <a:pt x="382422" y="255727"/>
                  <a:pt x="373454" y="264695"/>
                </a:cubicBezTo>
                <a:cubicBezTo>
                  <a:pt x="353004" y="285145"/>
                  <a:pt x="328700" y="303676"/>
                  <a:pt x="301264" y="312821"/>
                </a:cubicBezTo>
                <a:lnTo>
                  <a:pt x="229075" y="336884"/>
                </a:lnTo>
                <a:cubicBezTo>
                  <a:pt x="217743" y="334051"/>
                  <a:pt x="158979" y="320668"/>
                  <a:pt x="144854" y="312821"/>
                </a:cubicBezTo>
                <a:cubicBezTo>
                  <a:pt x="119573" y="298776"/>
                  <a:pt x="96727" y="280737"/>
                  <a:pt x="72664" y="264695"/>
                </a:cubicBezTo>
                <a:lnTo>
                  <a:pt x="36570" y="240632"/>
                </a:lnTo>
                <a:cubicBezTo>
                  <a:pt x="27109" y="226440"/>
                  <a:pt x="-1897" y="189790"/>
                  <a:pt x="475" y="168442"/>
                </a:cubicBezTo>
                <a:cubicBezTo>
                  <a:pt x="3276" y="143232"/>
                  <a:pt x="3433" y="110323"/>
                  <a:pt x="24538" y="96253"/>
                </a:cubicBezTo>
                <a:cubicBezTo>
                  <a:pt x="107280" y="41091"/>
                  <a:pt x="69291" y="57271"/>
                  <a:pt x="132822" y="36095"/>
                </a:cubicBezTo>
                <a:cubicBezTo>
                  <a:pt x="134883" y="36282"/>
                  <a:pt x="264062" y="37837"/>
                  <a:pt x="301264" y="60158"/>
                </a:cubicBezTo>
                <a:cubicBezTo>
                  <a:pt x="310991" y="65994"/>
                  <a:pt x="316470" y="77135"/>
                  <a:pt x="325328" y="84221"/>
                </a:cubicBezTo>
                <a:cubicBezTo>
                  <a:pt x="336619" y="93254"/>
                  <a:pt x="349391" y="100263"/>
                  <a:pt x="361422" y="108284"/>
                </a:cubicBezTo>
                <a:cubicBezTo>
                  <a:pt x="382110" y="170346"/>
                  <a:pt x="379028" y="143797"/>
                  <a:pt x="361422" y="240632"/>
                </a:cubicBezTo>
                <a:cubicBezTo>
                  <a:pt x="359153" y="253110"/>
                  <a:pt x="359711" y="269355"/>
                  <a:pt x="349391" y="276726"/>
                </a:cubicBezTo>
                <a:cubicBezTo>
                  <a:pt x="349386" y="276730"/>
                  <a:pt x="259158" y="306804"/>
                  <a:pt x="241107" y="312821"/>
                </a:cubicBezTo>
                <a:lnTo>
                  <a:pt x="205012" y="324853"/>
                </a:lnTo>
                <a:cubicBezTo>
                  <a:pt x="168917" y="320842"/>
                  <a:pt x="132551" y="318791"/>
                  <a:pt x="96728" y="312821"/>
                </a:cubicBezTo>
                <a:cubicBezTo>
                  <a:pt x="84218" y="310736"/>
                  <a:pt x="68005" y="311110"/>
                  <a:pt x="60633" y="300790"/>
                </a:cubicBezTo>
                <a:cubicBezTo>
                  <a:pt x="45890" y="280150"/>
                  <a:pt x="44591" y="252663"/>
                  <a:pt x="36570" y="228600"/>
                </a:cubicBezTo>
                <a:lnTo>
                  <a:pt x="24538" y="192505"/>
                </a:lnTo>
                <a:cubicBezTo>
                  <a:pt x="28549" y="172452"/>
                  <a:pt x="22110" y="146807"/>
                  <a:pt x="36570" y="132347"/>
                </a:cubicBezTo>
                <a:cubicBezTo>
                  <a:pt x="54506" y="114411"/>
                  <a:pt x="87654" y="122354"/>
                  <a:pt x="108759" y="108284"/>
                </a:cubicBezTo>
                <a:cubicBezTo>
                  <a:pt x="155406" y="77186"/>
                  <a:pt x="131136" y="88793"/>
                  <a:pt x="180949" y="72190"/>
                </a:cubicBezTo>
                <a:cubicBezTo>
                  <a:pt x="203836" y="76767"/>
                  <a:pt x="252533" y="83919"/>
                  <a:pt x="277201" y="96253"/>
                </a:cubicBezTo>
                <a:cubicBezTo>
                  <a:pt x="290135" y="102720"/>
                  <a:pt x="301264" y="112295"/>
                  <a:pt x="313296" y="120316"/>
                </a:cubicBezTo>
                <a:cubicBezTo>
                  <a:pt x="340862" y="161665"/>
                  <a:pt x="364378" y="183221"/>
                  <a:pt x="373454" y="228600"/>
                </a:cubicBezTo>
                <a:cubicBezTo>
                  <a:pt x="375027" y="236465"/>
                  <a:pt x="373454" y="244642"/>
                  <a:pt x="373454" y="2526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856111" y="5069307"/>
            <a:ext cx="397972" cy="336884"/>
          </a:xfrm>
          <a:custGeom>
            <a:avLst/>
            <a:gdLst>
              <a:gd name="connsiteX0" fmla="*/ 373454 w 397972"/>
              <a:gd name="connsiteY0" fmla="*/ 324853 h 336884"/>
              <a:gd name="connsiteX1" fmla="*/ 325328 w 397972"/>
              <a:gd name="connsiteY1" fmla="*/ 336884 h 336884"/>
              <a:gd name="connsiteX2" fmla="*/ 96728 w 397972"/>
              <a:gd name="connsiteY2" fmla="*/ 300790 h 336884"/>
              <a:gd name="connsiteX3" fmla="*/ 60633 w 397972"/>
              <a:gd name="connsiteY3" fmla="*/ 288758 h 336884"/>
              <a:gd name="connsiteX4" fmla="*/ 24538 w 397972"/>
              <a:gd name="connsiteY4" fmla="*/ 264695 h 336884"/>
              <a:gd name="connsiteX5" fmla="*/ 12507 w 397972"/>
              <a:gd name="connsiteY5" fmla="*/ 132347 h 336884"/>
              <a:gd name="connsiteX6" fmla="*/ 36570 w 397972"/>
              <a:gd name="connsiteY6" fmla="*/ 96253 h 336884"/>
              <a:gd name="connsiteX7" fmla="*/ 72664 w 397972"/>
              <a:gd name="connsiteY7" fmla="*/ 84221 h 336884"/>
              <a:gd name="connsiteX8" fmla="*/ 132822 w 397972"/>
              <a:gd name="connsiteY8" fmla="*/ 36095 h 336884"/>
              <a:gd name="connsiteX9" fmla="*/ 156886 w 397972"/>
              <a:gd name="connsiteY9" fmla="*/ 12032 h 336884"/>
              <a:gd name="connsiteX10" fmla="*/ 192980 w 397972"/>
              <a:gd name="connsiteY10" fmla="*/ 0 h 336884"/>
              <a:gd name="connsiteX11" fmla="*/ 361422 w 397972"/>
              <a:gd name="connsiteY11" fmla="*/ 36095 h 336884"/>
              <a:gd name="connsiteX12" fmla="*/ 385486 w 397972"/>
              <a:gd name="connsiteY12" fmla="*/ 60158 h 336884"/>
              <a:gd name="connsiteX13" fmla="*/ 385486 w 397972"/>
              <a:gd name="connsiteY13" fmla="*/ 228600 h 336884"/>
              <a:gd name="connsiteX14" fmla="*/ 373454 w 397972"/>
              <a:gd name="connsiteY14" fmla="*/ 264695 h 336884"/>
              <a:gd name="connsiteX15" fmla="*/ 301264 w 397972"/>
              <a:gd name="connsiteY15" fmla="*/ 312821 h 336884"/>
              <a:gd name="connsiteX16" fmla="*/ 229075 w 397972"/>
              <a:gd name="connsiteY16" fmla="*/ 336884 h 336884"/>
              <a:gd name="connsiteX17" fmla="*/ 144854 w 397972"/>
              <a:gd name="connsiteY17" fmla="*/ 312821 h 336884"/>
              <a:gd name="connsiteX18" fmla="*/ 72664 w 397972"/>
              <a:gd name="connsiteY18" fmla="*/ 264695 h 336884"/>
              <a:gd name="connsiteX19" fmla="*/ 36570 w 397972"/>
              <a:gd name="connsiteY19" fmla="*/ 240632 h 336884"/>
              <a:gd name="connsiteX20" fmla="*/ 475 w 397972"/>
              <a:gd name="connsiteY20" fmla="*/ 168442 h 336884"/>
              <a:gd name="connsiteX21" fmla="*/ 24538 w 397972"/>
              <a:gd name="connsiteY21" fmla="*/ 96253 h 336884"/>
              <a:gd name="connsiteX22" fmla="*/ 132822 w 397972"/>
              <a:gd name="connsiteY22" fmla="*/ 36095 h 336884"/>
              <a:gd name="connsiteX23" fmla="*/ 301264 w 397972"/>
              <a:gd name="connsiteY23" fmla="*/ 60158 h 336884"/>
              <a:gd name="connsiteX24" fmla="*/ 325328 w 397972"/>
              <a:gd name="connsiteY24" fmla="*/ 84221 h 336884"/>
              <a:gd name="connsiteX25" fmla="*/ 361422 w 397972"/>
              <a:gd name="connsiteY25" fmla="*/ 108284 h 336884"/>
              <a:gd name="connsiteX26" fmla="*/ 361422 w 397972"/>
              <a:gd name="connsiteY26" fmla="*/ 240632 h 336884"/>
              <a:gd name="connsiteX27" fmla="*/ 349391 w 397972"/>
              <a:gd name="connsiteY27" fmla="*/ 276726 h 336884"/>
              <a:gd name="connsiteX28" fmla="*/ 241107 w 397972"/>
              <a:gd name="connsiteY28" fmla="*/ 312821 h 336884"/>
              <a:gd name="connsiteX29" fmla="*/ 205012 w 397972"/>
              <a:gd name="connsiteY29" fmla="*/ 324853 h 336884"/>
              <a:gd name="connsiteX30" fmla="*/ 96728 w 397972"/>
              <a:gd name="connsiteY30" fmla="*/ 312821 h 336884"/>
              <a:gd name="connsiteX31" fmla="*/ 60633 w 397972"/>
              <a:gd name="connsiteY31" fmla="*/ 300790 h 336884"/>
              <a:gd name="connsiteX32" fmla="*/ 36570 w 397972"/>
              <a:gd name="connsiteY32" fmla="*/ 228600 h 336884"/>
              <a:gd name="connsiteX33" fmla="*/ 24538 w 397972"/>
              <a:gd name="connsiteY33" fmla="*/ 192505 h 336884"/>
              <a:gd name="connsiteX34" fmla="*/ 36570 w 397972"/>
              <a:gd name="connsiteY34" fmla="*/ 132347 h 336884"/>
              <a:gd name="connsiteX35" fmla="*/ 108759 w 397972"/>
              <a:gd name="connsiteY35" fmla="*/ 108284 h 336884"/>
              <a:gd name="connsiteX36" fmla="*/ 180949 w 397972"/>
              <a:gd name="connsiteY36" fmla="*/ 72190 h 336884"/>
              <a:gd name="connsiteX37" fmla="*/ 277201 w 397972"/>
              <a:gd name="connsiteY37" fmla="*/ 96253 h 336884"/>
              <a:gd name="connsiteX38" fmla="*/ 313296 w 397972"/>
              <a:gd name="connsiteY38" fmla="*/ 120316 h 336884"/>
              <a:gd name="connsiteX39" fmla="*/ 373454 w 397972"/>
              <a:gd name="connsiteY39" fmla="*/ 228600 h 336884"/>
              <a:gd name="connsiteX40" fmla="*/ 373454 w 397972"/>
              <a:gd name="connsiteY40" fmla="*/ 2526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7972" h="336884">
                <a:moveTo>
                  <a:pt x="373454" y="324853"/>
                </a:moveTo>
                <a:cubicBezTo>
                  <a:pt x="357412" y="328863"/>
                  <a:pt x="341864" y="336884"/>
                  <a:pt x="325328" y="336884"/>
                </a:cubicBezTo>
                <a:cubicBezTo>
                  <a:pt x="185558" y="336884"/>
                  <a:pt x="198185" y="334609"/>
                  <a:pt x="96728" y="300790"/>
                </a:cubicBezTo>
                <a:cubicBezTo>
                  <a:pt x="84696" y="296779"/>
                  <a:pt x="71186" y="295793"/>
                  <a:pt x="60633" y="288758"/>
                </a:cubicBezTo>
                <a:lnTo>
                  <a:pt x="24538" y="264695"/>
                </a:lnTo>
                <a:cubicBezTo>
                  <a:pt x="2694" y="199161"/>
                  <a:pt x="-11502" y="196370"/>
                  <a:pt x="12507" y="132347"/>
                </a:cubicBezTo>
                <a:cubicBezTo>
                  <a:pt x="17584" y="118808"/>
                  <a:pt x="25279" y="105286"/>
                  <a:pt x="36570" y="96253"/>
                </a:cubicBezTo>
                <a:cubicBezTo>
                  <a:pt x="46473" y="88330"/>
                  <a:pt x="60633" y="88232"/>
                  <a:pt x="72664" y="84221"/>
                </a:cubicBezTo>
                <a:cubicBezTo>
                  <a:pt x="130767" y="26120"/>
                  <a:pt x="56933" y="96806"/>
                  <a:pt x="132822" y="36095"/>
                </a:cubicBezTo>
                <a:cubicBezTo>
                  <a:pt x="141680" y="29009"/>
                  <a:pt x="147159" y="17868"/>
                  <a:pt x="156886" y="12032"/>
                </a:cubicBezTo>
                <a:cubicBezTo>
                  <a:pt x="167761" y="5507"/>
                  <a:pt x="180949" y="4011"/>
                  <a:pt x="192980" y="0"/>
                </a:cubicBezTo>
                <a:cubicBezTo>
                  <a:pt x="297710" y="9521"/>
                  <a:pt x="302186" y="-11293"/>
                  <a:pt x="361422" y="36095"/>
                </a:cubicBezTo>
                <a:cubicBezTo>
                  <a:pt x="370280" y="43181"/>
                  <a:pt x="377465" y="52137"/>
                  <a:pt x="385486" y="60158"/>
                </a:cubicBezTo>
                <a:cubicBezTo>
                  <a:pt x="400363" y="149422"/>
                  <a:pt x="403816" y="127783"/>
                  <a:pt x="385486" y="228600"/>
                </a:cubicBezTo>
                <a:cubicBezTo>
                  <a:pt x="383217" y="241078"/>
                  <a:pt x="382422" y="255727"/>
                  <a:pt x="373454" y="264695"/>
                </a:cubicBezTo>
                <a:cubicBezTo>
                  <a:pt x="353004" y="285145"/>
                  <a:pt x="328700" y="303676"/>
                  <a:pt x="301264" y="312821"/>
                </a:cubicBezTo>
                <a:lnTo>
                  <a:pt x="229075" y="336884"/>
                </a:lnTo>
                <a:cubicBezTo>
                  <a:pt x="217743" y="334051"/>
                  <a:pt x="158979" y="320668"/>
                  <a:pt x="144854" y="312821"/>
                </a:cubicBezTo>
                <a:cubicBezTo>
                  <a:pt x="119573" y="298776"/>
                  <a:pt x="96727" y="280737"/>
                  <a:pt x="72664" y="264695"/>
                </a:cubicBezTo>
                <a:lnTo>
                  <a:pt x="36570" y="240632"/>
                </a:lnTo>
                <a:cubicBezTo>
                  <a:pt x="27109" y="226440"/>
                  <a:pt x="-1897" y="189790"/>
                  <a:pt x="475" y="168442"/>
                </a:cubicBezTo>
                <a:cubicBezTo>
                  <a:pt x="3276" y="143232"/>
                  <a:pt x="3433" y="110323"/>
                  <a:pt x="24538" y="96253"/>
                </a:cubicBezTo>
                <a:cubicBezTo>
                  <a:pt x="107280" y="41091"/>
                  <a:pt x="69291" y="57271"/>
                  <a:pt x="132822" y="36095"/>
                </a:cubicBezTo>
                <a:cubicBezTo>
                  <a:pt x="134883" y="36282"/>
                  <a:pt x="264062" y="37837"/>
                  <a:pt x="301264" y="60158"/>
                </a:cubicBezTo>
                <a:cubicBezTo>
                  <a:pt x="310991" y="65994"/>
                  <a:pt x="316470" y="77135"/>
                  <a:pt x="325328" y="84221"/>
                </a:cubicBezTo>
                <a:cubicBezTo>
                  <a:pt x="336619" y="93254"/>
                  <a:pt x="349391" y="100263"/>
                  <a:pt x="361422" y="108284"/>
                </a:cubicBezTo>
                <a:cubicBezTo>
                  <a:pt x="382110" y="170346"/>
                  <a:pt x="379028" y="143797"/>
                  <a:pt x="361422" y="240632"/>
                </a:cubicBezTo>
                <a:cubicBezTo>
                  <a:pt x="359153" y="253110"/>
                  <a:pt x="359711" y="269355"/>
                  <a:pt x="349391" y="276726"/>
                </a:cubicBezTo>
                <a:cubicBezTo>
                  <a:pt x="349386" y="276730"/>
                  <a:pt x="259158" y="306804"/>
                  <a:pt x="241107" y="312821"/>
                </a:cubicBezTo>
                <a:lnTo>
                  <a:pt x="205012" y="324853"/>
                </a:lnTo>
                <a:cubicBezTo>
                  <a:pt x="168917" y="320842"/>
                  <a:pt x="132551" y="318791"/>
                  <a:pt x="96728" y="312821"/>
                </a:cubicBezTo>
                <a:cubicBezTo>
                  <a:pt x="84218" y="310736"/>
                  <a:pt x="68005" y="311110"/>
                  <a:pt x="60633" y="300790"/>
                </a:cubicBezTo>
                <a:cubicBezTo>
                  <a:pt x="45890" y="280150"/>
                  <a:pt x="44591" y="252663"/>
                  <a:pt x="36570" y="228600"/>
                </a:cubicBezTo>
                <a:lnTo>
                  <a:pt x="24538" y="192505"/>
                </a:lnTo>
                <a:cubicBezTo>
                  <a:pt x="28549" y="172452"/>
                  <a:pt x="22110" y="146807"/>
                  <a:pt x="36570" y="132347"/>
                </a:cubicBezTo>
                <a:cubicBezTo>
                  <a:pt x="54506" y="114411"/>
                  <a:pt x="87654" y="122354"/>
                  <a:pt x="108759" y="108284"/>
                </a:cubicBezTo>
                <a:cubicBezTo>
                  <a:pt x="155406" y="77186"/>
                  <a:pt x="131136" y="88793"/>
                  <a:pt x="180949" y="72190"/>
                </a:cubicBezTo>
                <a:cubicBezTo>
                  <a:pt x="203836" y="76767"/>
                  <a:pt x="252533" y="83919"/>
                  <a:pt x="277201" y="96253"/>
                </a:cubicBezTo>
                <a:cubicBezTo>
                  <a:pt x="290135" y="102720"/>
                  <a:pt x="301264" y="112295"/>
                  <a:pt x="313296" y="120316"/>
                </a:cubicBezTo>
                <a:cubicBezTo>
                  <a:pt x="340862" y="161665"/>
                  <a:pt x="364378" y="183221"/>
                  <a:pt x="373454" y="228600"/>
                </a:cubicBezTo>
                <a:cubicBezTo>
                  <a:pt x="375027" y="236465"/>
                  <a:pt x="373454" y="244642"/>
                  <a:pt x="373454" y="2526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793527" y="5301918"/>
            <a:ext cx="397972" cy="336884"/>
          </a:xfrm>
          <a:custGeom>
            <a:avLst/>
            <a:gdLst>
              <a:gd name="connsiteX0" fmla="*/ 373454 w 397972"/>
              <a:gd name="connsiteY0" fmla="*/ 324853 h 336884"/>
              <a:gd name="connsiteX1" fmla="*/ 325328 w 397972"/>
              <a:gd name="connsiteY1" fmla="*/ 336884 h 336884"/>
              <a:gd name="connsiteX2" fmla="*/ 96728 w 397972"/>
              <a:gd name="connsiteY2" fmla="*/ 300790 h 336884"/>
              <a:gd name="connsiteX3" fmla="*/ 60633 w 397972"/>
              <a:gd name="connsiteY3" fmla="*/ 288758 h 336884"/>
              <a:gd name="connsiteX4" fmla="*/ 24538 w 397972"/>
              <a:gd name="connsiteY4" fmla="*/ 264695 h 336884"/>
              <a:gd name="connsiteX5" fmla="*/ 12507 w 397972"/>
              <a:gd name="connsiteY5" fmla="*/ 132347 h 336884"/>
              <a:gd name="connsiteX6" fmla="*/ 36570 w 397972"/>
              <a:gd name="connsiteY6" fmla="*/ 96253 h 336884"/>
              <a:gd name="connsiteX7" fmla="*/ 72664 w 397972"/>
              <a:gd name="connsiteY7" fmla="*/ 84221 h 336884"/>
              <a:gd name="connsiteX8" fmla="*/ 132822 w 397972"/>
              <a:gd name="connsiteY8" fmla="*/ 36095 h 336884"/>
              <a:gd name="connsiteX9" fmla="*/ 156886 w 397972"/>
              <a:gd name="connsiteY9" fmla="*/ 12032 h 336884"/>
              <a:gd name="connsiteX10" fmla="*/ 192980 w 397972"/>
              <a:gd name="connsiteY10" fmla="*/ 0 h 336884"/>
              <a:gd name="connsiteX11" fmla="*/ 361422 w 397972"/>
              <a:gd name="connsiteY11" fmla="*/ 36095 h 336884"/>
              <a:gd name="connsiteX12" fmla="*/ 385486 w 397972"/>
              <a:gd name="connsiteY12" fmla="*/ 60158 h 336884"/>
              <a:gd name="connsiteX13" fmla="*/ 385486 w 397972"/>
              <a:gd name="connsiteY13" fmla="*/ 228600 h 336884"/>
              <a:gd name="connsiteX14" fmla="*/ 373454 w 397972"/>
              <a:gd name="connsiteY14" fmla="*/ 264695 h 336884"/>
              <a:gd name="connsiteX15" fmla="*/ 301264 w 397972"/>
              <a:gd name="connsiteY15" fmla="*/ 312821 h 336884"/>
              <a:gd name="connsiteX16" fmla="*/ 229075 w 397972"/>
              <a:gd name="connsiteY16" fmla="*/ 336884 h 336884"/>
              <a:gd name="connsiteX17" fmla="*/ 144854 w 397972"/>
              <a:gd name="connsiteY17" fmla="*/ 312821 h 336884"/>
              <a:gd name="connsiteX18" fmla="*/ 72664 w 397972"/>
              <a:gd name="connsiteY18" fmla="*/ 264695 h 336884"/>
              <a:gd name="connsiteX19" fmla="*/ 36570 w 397972"/>
              <a:gd name="connsiteY19" fmla="*/ 240632 h 336884"/>
              <a:gd name="connsiteX20" fmla="*/ 475 w 397972"/>
              <a:gd name="connsiteY20" fmla="*/ 168442 h 336884"/>
              <a:gd name="connsiteX21" fmla="*/ 24538 w 397972"/>
              <a:gd name="connsiteY21" fmla="*/ 96253 h 336884"/>
              <a:gd name="connsiteX22" fmla="*/ 132822 w 397972"/>
              <a:gd name="connsiteY22" fmla="*/ 36095 h 336884"/>
              <a:gd name="connsiteX23" fmla="*/ 301264 w 397972"/>
              <a:gd name="connsiteY23" fmla="*/ 60158 h 336884"/>
              <a:gd name="connsiteX24" fmla="*/ 325328 w 397972"/>
              <a:gd name="connsiteY24" fmla="*/ 84221 h 336884"/>
              <a:gd name="connsiteX25" fmla="*/ 361422 w 397972"/>
              <a:gd name="connsiteY25" fmla="*/ 108284 h 336884"/>
              <a:gd name="connsiteX26" fmla="*/ 361422 w 397972"/>
              <a:gd name="connsiteY26" fmla="*/ 240632 h 336884"/>
              <a:gd name="connsiteX27" fmla="*/ 349391 w 397972"/>
              <a:gd name="connsiteY27" fmla="*/ 276726 h 336884"/>
              <a:gd name="connsiteX28" fmla="*/ 241107 w 397972"/>
              <a:gd name="connsiteY28" fmla="*/ 312821 h 336884"/>
              <a:gd name="connsiteX29" fmla="*/ 205012 w 397972"/>
              <a:gd name="connsiteY29" fmla="*/ 324853 h 336884"/>
              <a:gd name="connsiteX30" fmla="*/ 96728 w 397972"/>
              <a:gd name="connsiteY30" fmla="*/ 312821 h 336884"/>
              <a:gd name="connsiteX31" fmla="*/ 60633 w 397972"/>
              <a:gd name="connsiteY31" fmla="*/ 300790 h 336884"/>
              <a:gd name="connsiteX32" fmla="*/ 36570 w 397972"/>
              <a:gd name="connsiteY32" fmla="*/ 228600 h 336884"/>
              <a:gd name="connsiteX33" fmla="*/ 24538 w 397972"/>
              <a:gd name="connsiteY33" fmla="*/ 192505 h 336884"/>
              <a:gd name="connsiteX34" fmla="*/ 36570 w 397972"/>
              <a:gd name="connsiteY34" fmla="*/ 132347 h 336884"/>
              <a:gd name="connsiteX35" fmla="*/ 108759 w 397972"/>
              <a:gd name="connsiteY35" fmla="*/ 108284 h 336884"/>
              <a:gd name="connsiteX36" fmla="*/ 180949 w 397972"/>
              <a:gd name="connsiteY36" fmla="*/ 72190 h 336884"/>
              <a:gd name="connsiteX37" fmla="*/ 277201 w 397972"/>
              <a:gd name="connsiteY37" fmla="*/ 96253 h 336884"/>
              <a:gd name="connsiteX38" fmla="*/ 313296 w 397972"/>
              <a:gd name="connsiteY38" fmla="*/ 120316 h 336884"/>
              <a:gd name="connsiteX39" fmla="*/ 373454 w 397972"/>
              <a:gd name="connsiteY39" fmla="*/ 228600 h 336884"/>
              <a:gd name="connsiteX40" fmla="*/ 373454 w 397972"/>
              <a:gd name="connsiteY40" fmla="*/ 252663 h 33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7972" h="336884">
                <a:moveTo>
                  <a:pt x="373454" y="324853"/>
                </a:moveTo>
                <a:cubicBezTo>
                  <a:pt x="357412" y="328863"/>
                  <a:pt x="341864" y="336884"/>
                  <a:pt x="325328" y="336884"/>
                </a:cubicBezTo>
                <a:cubicBezTo>
                  <a:pt x="185558" y="336884"/>
                  <a:pt x="198185" y="334609"/>
                  <a:pt x="96728" y="300790"/>
                </a:cubicBezTo>
                <a:cubicBezTo>
                  <a:pt x="84696" y="296779"/>
                  <a:pt x="71186" y="295793"/>
                  <a:pt x="60633" y="288758"/>
                </a:cubicBezTo>
                <a:lnTo>
                  <a:pt x="24538" y="264695"/>
                </a:lnTo>
                <a:cubicBezTo>
                  <a:pt x="2694" y="199161"/>
                  <a:pt x="-11502" y="196370"/>
                  <a:pt x="12507" y="132347"/>
                </a:cubicBezTo>
                <a:cubicBezTo>
                  <a:pt x="17584" y="118808"/>
                  <a:pt x="25279" y="105286"/>
                  <a:pt x="36570" y="96253"/>
                </a:cubicBezTo>
                <a:cubicBezTo>
                  <a:pt x="46473" y="88330"/>
                  <a:pt x="60633" y="88232"/>
                  <a:pt x="72664" y="84221"/>
                </a:cubicBezTo>
                <a:cubicBezTo>
                  <a:pt x="130767" y="26120"/>
                  <a:pt x="56933" y="96806"/>
                  <a:pt x="132822" y="36095"/>
                </a:cubicBezTo>
                <a:cubicBezTo>
                  <a:pt x="141680" y="29009"/>
                  <a:pt x="147159" y="17868"/>
                  <a:pt x="156886" y="12032"/>
                </a:cubicBezTo>
                <a:cubicBezTo>
                  <a:pt x="167761" y="5507"/>
                  <a:pt x="180949" y="4011"/>
                  <a:pt x="192980" y="0"/>
                </a:cubicBezTo>
                <a:cubicBezTo>
                  <a:pt x="297710" y="9521"/>
                  <a:pt x="302186" y="-11293"/>
                  <a:pt x="361422" y="36095"/>
                </a:cubicBezTo>
                <a:cubicBezTo>
                  <a:pt x="370280" y="43181"/>
                  <a:pt x="377465" y="52137"/>
                  <a:pt x="385486" y="60158"/>
                </a:cubicBezTo>
                <a:cubicBezTo>
                  <a:pt x="400363" y="149422"/>
                  <a:pt x="403816" y="127783"/>
                  <a:pt x="385486" y="228600"/>
                </a:cubicBezTo>
                <a:cubicBezTo>
                  <a:pt x="383217" y="241078"/>
                  <a:pt x="382422" y="255727"/>
                  <a:pt x="373454" y="264695"/>
                </a:cubicBezTo>
                <a:cubicBezTo>
                  <a:pt x="353004" y="285145"/>
                  <a:pt x="328700" y="303676"/>
                  <a:pt x="301264" y="312821"/>
                </a:cubicBezTo>
                <a:lnTo>
                  <a:pt x="229075" y="336884"/>
                </a:lnTo>
                <a:cubicBezTo>
                  <a:pt x="217743" y="334051"/>
                  <a:pt x="158979" y="320668"/>
                  <a:pt x="144854" y="312821"/>
                </a:cubicBezTo>
                <a:cubicBezTo>
                  <a:pt x="119573" y="298776"/>
                  <a:pt x="96727" y="280737"/>
                  <a:pt x="72664" y="264695"/>
                </a:cubicBezTo>
                <a:lnTo>
                  <a:pt x="36570" y="240632"/>
                </a:lnTo>
                <a:cubicBezTo>
                  <a:pt x="27109" y="226440"/>
                  <a:pt x="-1897" y="189790"/>
                  <a:pt x="475" y="168442"/>
                </a:cubicBezTo>
                <a:cubicBezTo>
                  <a:pt x="3276" y="143232"/>
                  <a:pt x="3433" y="110323"/>
                  <a:pt x="24538" y="96253"/>
                </a:cubicBezTo>
                <a:cubicBezTo>
                  <a:pt x="107280" y="41091"/>
                  <a:pt x="69291" y="57271"/>
                  <a:pt x="132822" y="36095"/>
                </a:cubicBezTo>
                <a:cubicBezTo>
                  <a:pt x="134883" y="36282"/>
                  <a:pt x="264062" y="37837"/>
                  <a:pt x="301264" y="60158"/>
                </a:cubicBezTo>
                <a:cubicBezTo>
                  <a:pt x="310991" y="65994"/>
                  <a:pt x="316470" y="77135"/>
                  <a:pt x="325328" y="84221"/>
                </a:cubicBezTo>
                <a:cubicBezTo>
                  <a:pt x="336619" y="93254"/>
                  <a:pt x="349391" y="100263"/>
                  <a:pt x="361422" y="108284"/>
                </a:cubicBezTo>
                <a:cubicBezTo>
                  <a:pt x="382110" y="170346"/>
                  <a:pt x="379028" y="143797"/>
                  <a:pt x="361422" y="240632"/>
                </a:cubicBezTo>
                <a:cubicBezTo>
                  <a:pt x="359153" y="253110"/>
                  <a:pt x="359711" y="269355"/>
                  <a:pt x="349391" y="276726"/>
                </a:cubicBezTo>
                <a:cubicBezTo>
                  <a:pt x="349386" y="276730"/>
                  <a:pt x="259158" y="306804"/>
                  <a:pt x="241107" y="312821"/>
                </a:cubicBezTo>
                <a:lnTo>
                  <a:pt x="205012" y="324853"/>
                </a:lnTo>
                <a:cubicBezTo>
                  <a:pt x="168917" y="320842"/>
                  <a:pt x="132551" y="318791"/>
                  <a:pt x="96728" y="312821"/>
                </a:cubicBezTo>
                <a:cubicBezTo>
                  <a:pt x="84218" y="310736"/>
                  <a:pt x="68005" y="311110"/>
                  <a:pt x="60633" y="300790"/>
                </a:cubicBezTo>
                <a:cubicBezTo>
                  <a:pt x="45890" y="280150"/>
                  <a:pt x="44591" y="252663"/>
                  <a:pt x="36570" y="228600"/>
                </a:cubicBezTo>
                <a:lnTo>
                  <a:pt x="24538" y="192505"/>
                </a:lnTo>
                <a:cubicBezTo>
                  <a:pt x="28549" y="172452"/>
                  <a:pt x="22110" y="146807"/>
                  <a:pt x="36570" y="132347"/>
                </a:cubicBezTo>
                <a:cubicBezTo>
                  <a:pt x="54506" y="114411"/>
                  <a:pt x="87654" y="122354"/>
                  <a:pt x="108759" y="108284"/>
                </a:cubicBezTo>
                <a:cubicBezTo>
                  <a:pt x="155406" y="77186"/>
                  <a:pt x="131136" y="88793"/>
                  <a:pt x="180949" y="72190"/>
                </a:cubicBezTo>
                <a:cubicBezTo>
                  <a:pt x="203836" y="76767"/>
                  <a:pt x="252533" y="83919"/>
                  <a:pt x="277201" y="96253"/>
                </a:cubicBezTo>
                <a:cubicBezTo>
                  <a:pt x="290135" y="102720"/>
                  <a:pt x="301264" y="112295"/>
                  <a:pt x="313296" y="120316"/>
                </a:cubicBezTo>
                <a:cubicBezTo>
                  <a:pt x="340862" y="161665"/>
                  <a:pt x="364378" y="183221"/>
                  <a:pt x="373454" y="228600"/>
                </a:cubicBezTo>
                <a:cubicBezTo>
                  <a:pt x="375027" y="236465"/>
                  <a:pt x="373454" y="244642"/>
                  <a:pt x="373454" y="2526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9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(3)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Additional Test set vs Training Set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570079"/>
            <a:ext cx="4978400" cy="337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531979"/>
            <a:ext cx="5257800" cy="34544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24890" y="5985347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Test Set with Noise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8757" y="5942568"/>
            <a:ext cx="139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Training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6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(3)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Additional Test Evaluation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20880"/>
            <a:ext cx="5054600" cy="326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620880"/>
            <a:ext cx="4876800" cy="33528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2683041" y="6036122"/>
            <a:ext cx="23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Test Set Result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7772400" y="6036122"/>
            <a:ext cx="23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Training Set Result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Effect of number of nodes on model capacity</a:t>
            </a:r>
          </a:p>
          <a:p>
            <a:pPr lvl="1"/>
            <a:r>
              <a:rPr kumimoji="1" lang="en-US" altLang="ko-KR" dirty="0" smtClean="0"/>
              <a:t>30 nodes vs 100 nodes </a:t>
            </a:r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 smtClean="0"/>
              <a:t>노드가 </a:t>
            </a:r>
            <a:r>
              <a:rPr kumimoji="1" lang="en-US" altLang="ko-KR" dirty="0" smtClean="0"/>
              <a:t>30</a:t>
            </a:r>
            <a:r>
              <a:rPr kumimoji="1" lang="ko-KR" altLang="en-US" dirty="0" smtClean="0"/>
              <a:t>개 일 때와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노드가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개 일 때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각각 </a:t>
            </a:r>
            <a:r>
              <a:rPr kumimoji="1" lang="en-US" altLang="ko-KR" dirty="0" smtClean="0"/>
              <a:t>20</a:t>
            </a:r>
            <a:r>
              <a:rPr kumimoji="1" lang="ko-KR" altLang="en-US" dirty="0" smtClean="0"/>
              <a:t>번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model fitting </a:t>
            </a:r>
            <a:r>
              <a:rPr kumimoji="1" lang="ko-KR" altLang="en-US" dirty="0" smtClean="0"/>
              <a:t>실행 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avg</a:t>
            </a:r>
            <a:r>
              <a:rPr kumimoji="1" lang="en-US" altLang="ko-KR" dirty="0" smtClean="0"/>
              <a:t> loss</a:t>
            </a:r>
            <a:br>
              <a:rPr kumimoji="1" lang="en-US" altLang="ko-KR" dirty="0" smtClean="0"/>
            </a:br>
            <a:r>
              <a:rPr kumimoji="1" lang="en-US" altLang="ko-KR" dirty="0" smtClean="0"/>
              <a:t>&amp; </a:t>
            </a:r>
            <a:r>
              <a:rPr kumimoji="1" lang="en-US" altLang="ko-KR" dirty="0" err="1" smtClean="0"/>
              <a:t>avg</a:t>
            </a:r>
            <a:r>
              <a:rPr kumimoji="1" lang="en-US" altLang="ko-KR" dirty="0" smtClean="0"/>
              <a:t> accuracy</a:t>
            </a:r>
            <a:r>
              <a:rPr kumimoji="1" lang="ko-KR" altLang="en-US" dirty="0" smtClean="0"/>
              <a:t> 비교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21" y="2767262"/>
            <a:ext cx="7218947" cy="39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Effect of number of nodes on model capacity</a:t>
            </a:r>
          </a:p>
          <a:p>
            <a:pPr lvl="1"/>
            <a:r>
              <a:rPr kumimoji="1" lang="en-US" altLang="ko-KR" dirty="0" smtClean="0"/>
              <a:t>Result (Loss)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75" y="2422103"/>
            <a:ext cx="2086810" cy="4435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85" y="2422103"/>
            <a:ext cx="2178098" cy="4412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975" y="3372852"/>
            <a:ext cx="3848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(4)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Effect of number of nodes on model capacity</a:t>
            </a:r>
          </a:p>
          <a:p>
            <a:pPr lvl="1"/>
            <a:r>
              <a:rPr kumimoji="1" lang="en-US" altLang="ko-KR" dirty="0" smtClean="0"/>
              <a:t>Result (</a:t>
            </a:r>
            <a:r>
              <a:rPr kumimoji="1" lang="en-US" altLang="ko-KR" dirty="0" err="1" smtClean="0"/>
              <a:t>Acc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32" y="2320088"/>
            <a:ext cx="1654342" cy="437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88" y="2320087"/>
            <a:ext cx="1419727" cy="4360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30" y="3394911"/>
            <a:ext cx="4368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Code Review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pPr lvl="1"/>
            <a:r>
              <a:rPr kumimoji="1" lang="en-US" altLang="ko-KR" dirty="0" smtClean="0"/>
              <a:t>Sequential</a:t>
            </a:r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 smtClean="0"/>
              <a:t>Layer</a:t>
            </a:r>
            <a:r>
              <a:rPr kumimoji="1" lang="ko-KR" altLang="en-US" dirty="0" smtClean="0"/>
              <a:t>들을 </a:t>
            </a:r>
            <a:r>
              <a:rPr kumimoji="1" lang="en-US" altLang="ko-KR" dirty="0" smtClean="0"/>
              <a:t>Linear</a:t>
            </a:r>
            <a:r>
              <a:rPr kumimoji="1" lang="ko-KR" altLang="en-US" dirty="0" smtClean="0"/>
              <a:t>하게 </a:t>
            </a:r>
            <a:r>
              <a:rPr kumimoji="1" lang="en-US" altLang="ko-KR" dirty="0" smtClean="0"/>
              <a:t>Stack</a:t>
            </a:r>
            <a:r>
              <a:rPr kumimoji="1" lang="ko-KR" altLang="en-US" dirty="0" smtClean="0"/>
              <a:t>하는 모델 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83" y="3718321"/>
            <a:ext cx="6197600" cy="2171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1" y="2165684"/>
            <a:ext cx="3559623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Code Review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pPr lvl="1"/>
            <a:r>
              <a:rPr kumimoji="1" lang="en-US" altLang="ko-KR" dirty="0" smtClean="0"/>
              <a:t>Sequential</a:t>
            </a:r>
          </a:p>
          <a:p>
            <a:pPr lvl="2"/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74" y="2852048"/>
            <a:ext cx="5645484" cy="2298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32" y="5168451"/>
            <a:ext cx="5270500" cy="990600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16200000" flipH="1">
            <a:off x="4317581" y="3194804"/>
            <a:ext cx="2222007" cy="213694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3537284" y="3140239"/>
            <a:ext cx="1015332" cy="12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데이터 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dirty="0" smtClean="0"/>
              <a:t>Input Data</a:t>
            </a:r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X : 300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sample</a:t>
            </a:r>
            <a:r>
              <a:rPr kumimoji="1" lang="ko-KR" altLang="en-US" dirty="0" smtClean="0"/>
              <a:t>들이 </a:t>
            </a:r>
            <a:r>
              <a:rPr kumimoji="1" lang="en-US" altLang="ko-KR" dirty="0" smtClean="0"/>
              <a:t>(x, y)</a:t>
            </a:r>
            <a:r>
              <a:rPr kumimoji="1" lang="ko-KR" altLang="en-US" dirty="0" smtClean="0"/>
              <a:t>형태의 </a:t>
            </a:r>
            <a:r>
              <a:rPr kumimoji="1" lang="en-US" altLang="ko-KR" dirty="0" smtClean="0"/>
              <a:t>coordinate</a:t>
            </a:r>
            <a:r>
              <a:rPr kumimoji="1" lang="ko-KR" altLang="en-US" dirty="0" smtClean="0"/>
              <a:t> 형식으로 구성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각 </a:t>
            </a:r>
            <a:r>
              <a:rPr kumimoji="1" lang="en-US" altLang="ko-KR" dirty="0" smtClean="0"/>
              <a:t>row</a:t>
            </a:r>
            <a:r>
              <a:rPr kumimoji="1" lang="ko-KR" altLang="en-US" dirty="0" smtClean="0"/>
              <a:t>마다 하나의 </a:t>
            </a:r>
            <a:r>
              <a:rPr kumimoji="1" lang="en-US" altLang="ko-KR" dirty="0" smtClean="0"/>
              <a:t>sample</a:t>
            </a:r>
            <a:r>
              <a:rPr kumimoji="1" lang="ko-KR" altLang="en-US" dirty="0" smtClean="0"/>
              <a:t>의 좌표로 구성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(300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x 2) matrix </a:t>
            </a:r>
            <a:r>
              <a:rPr kumimoji="1" lang="ko-KR" altLang="en-US" dirty="0" smtClean="0"/>
              <a:t>로 구성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각 </a:t>
            </a:r>
            <a:r>
              <a:rPr kumimoji="1" lang="en-US" altLang="ko-KR" dirty="0" smtClean="0"/>
              <a:t>class </a:t>
            </a:r>
            <a:r>
              <a:rPr kumimoji="1" lang="ko-KR" altLang="en-US" dirty="0" smtClean="0"/>
              <a:t>마다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samples 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smtClean="0"/>
              <a:t>y : 300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sample</a:t>
            </a:r>
            <a:r>
              <a:rPr kumimoji="1" lang="ko-KR" altLang="en-US" dirty="0" smtClean="0"/>
              <a:t>들에 해당하는 </a:t>
            </a:r>
            <a:r>
              <a:rPr kumimoji="1" lang="en-US" altLang="ko-KR" dirty="0" smtClean="0"/>
              <a:t>label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class</a:t>
            </a:r>
            <a:r>
              <a:rPr kumimoji="1" lang="ko-KR" altLang="en-US" dirty="0" smtClean="0"/>
              <a:t>가 존재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처음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개는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 </a:t>
            </a:r>
            <a:r>
              <a:rPr kumimoji="1" lang="en-US" altLang="ko-KR" dirty="0" smtClean="0"/>
              <a:t>class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		</a:t>
            </a:r>
            <a:r>
              <a:rPr kumimoji="1" lang="ko-KR" altLang="en-US" dirty="0" smtClean="0"/>
              <a:t>다음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개는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 </a:t>
            </a:r>
            <a:r>
              <a:rPr kumimoji="1" lang="en-US" altLang="ko-KR" dirty="0" smtClean="0"/>
              <a:t>class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		</a:t>
            </a:r>
            <a:r>
              <a:rPr kumimoji="1" lang="ko-KR" altLang="en-US" dirty="0" smtClean="0"/>
              <a:t>마지막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개는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 </a:t>
            </a:r>
            <a:r>
              <a:rPr kumimoji="1" lang="en-US" altLang="ko-KR" dirty="0" smtClean="0"/>
              <a:t>class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(300,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 array</a:t>
            </a:r>
            <a:r>
              <a:rPr kumimoji="1" lang="ko-KR" altLang="en-US" dirty="0" smtClean="0"/>
              <a:t>로 구성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[0,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2]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1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smtClean="0"/>
              <a:t> Code Review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pPr lvl="1"/>
            <a:r>
              <a:rPr kumimoji="1" lang="en-US" altLang="ko-KR" dirty="0" smtClean="0"/>
              <a:t>Sequential</a:t>
            </a:r>
          </a:p>
          <a:p>
            <a:pPr lvl="2"/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Example ) CNN</a:t>
            </a:r>
            <a:endParaRPr kumimoji="1"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4" y="3568785"/>
            <a:ext cx="9507177" cy="24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Code Review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Layer</a:t>
                </a:r>
              </a:p>
              <a:p>
                <a:pPr lvl="1"/>
                <a:r>
                  <a:rPr kumimoji="1" lang="en-US" altLang="ko-KR" dirty="0" smtClean="0"/>
                  <a:t>Dense</a:t>
                </a:r>
              </a:p>
              <a:p>
                <a:pPr lvl="2"/>
                <a:r>
                  <a:rPr kumimoji="1" lang="en-US" altLang="ko-KR" dirty="0" smtClean="0"/>
                  <a:t>Affine Transformation -&gt; Activation Function </a:t>
                </a:r>
                <a:r>
                  <a:rPr kumimoji="1" lang="ko-KR" altLang="en-US" dirty="0" smtClean="0"/>
                  <a:t>실행</a:t>
                </a:r>
                <a:r>
                  <a:rPr kumimoji="1" lang="en-US" altLang="ko-KR" dirty="0"/>
                  <a:t/>
                </a:r>
                <a:br>
                  <a:rPr kumimoji="1" lang="en-US" altLang="ko-KR" dirty="0"/>
                </a:br>
                <a:r>
                  <a:rPr kumimoji="1" lang="en-US" altLang="ko-KR" dirty="0"/>
                  <a:t/>
                </a:r>
                <a:br>
                  <a:rPr kumimoji="1"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𝑜𝑢𝑡𝑝𝑢𝑡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𝑜𝑓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𝑙𝑎𝑦𝑒𝑟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𝑏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   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𝑤h𝑒𝑟𝑒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𝑔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𝑖𝑠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𝑎𝑐𝑡𝑖𝑣𝑎𝑡𝑖𝑜𝑛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𝑓𝑢𝑛𝑐𝑡𝑖𝑜𝑛</m:t>
                    </m:r>
                  </m:oMath>
                </a14:m>
                <a:endParaRPr kumimoji="1" lang="en-US" altLang="ko-KR" dirty="0" smtClean="0"/>
              </a:p>
              <a:p>
                <a:pPr lvl="1"/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2" y="3660943"/>
            <a:ext cx="6474326" cy="30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Code Review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Layer</a:t>
            </a:r>
          </a:p>
          <a:p>
            <a:pPr lvl="1"/>
            <a:r>
              <a:rPr kumimoji="1" lang="en-US" altLang="ko-KR" dirty="0" smtClean="0"/>
              <a:t>Dense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2" y="2991184"/>
            <a:ext cx="5041900" cy="30607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969043" y="2206645"/>
            <a:ext cx="7378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Parameter </a:t>
            </a:r>
            <a:r>
              <a:rPr kumimoji="1" lang="ko-KR" altLang="en-US" dirty="0" smtClean="0"/>
              <a:t>설명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olidFill>
                  <a:srgbClr val="FF0000"/>
                </a:solidFill>
              </a:rPr>
              <a:t>units</a:t>
            </a:r>
            <a:r>
              <a:rPr kumimoji="1" lang="en-US" altLang="ko-KR" dirty="0" smtClean="0"/>
              <a:t> : output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dimensionality</a:t>
            </a:r>
          </a:p>
          <a:p>
            <a:r>
              <a:rPr kumimoji="1" lang="en-US" altLang="ko-KR" dirty="0" smtClean="0">
                <a:solidFill>
                  <a:srgbClr val="0070C0"/>
                </a:solidFill>
              </a:rPr>
              <a:t>activation</a:t>
            </a:r>
            <a:r>
              <a:rPr kumimoji="1" lang="en-US" altLang="ko-KR" dirty="0" smtClean="0"/>
              <a:t> : </a:t>
            </a:r>
            <a:r>
              <a:rPr kumimoji="1" lang="ko-KR" altLang="en-US" dirty="0" smtClean="0"/>
              <a:t>사용하고자 하는 </a:t>
            </a:r>
            <a:r>
              <a:rPr kumimoji="1" lang="en-US" altLang="ko-KR" dirty="0" smtClean="0"/>
              <a:t>activation function</a:t>
            </a:r>
          </a:p>
          <a:p>
            <a:r>
              <a:rPr kumimoji="1" lang="en-US" altLang="ko-KR" dirty="0" err="1" smtClean="0"/>
              <a:t>use_bias</a:t>
            </a:r>
            <a:r>
              <a:rPr kumimoji="1" lang="en-US" altLang="ko-KR" dirty="0" smtClean="0"/>
              <a:t> : bias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term </a:t>
            </a:r>
            <a:r>
              <a:rPr kumimoji="1" lang="ko-KR" altLang="en-US" dirty="0" smtClean="0"/>
              <a:t>사용여부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kernel_initializer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kernel weight matrix </a:t>
            </a:r>
            <a:r>
              <a:rPr kumimoji="1" lang="en-US" altLang="ko-KR" dirty="0" err="1" smtClean="0"/>
              <a:t>init</a:t>
            </a:r>
            <a:r>
              <a:rPr kumimoji="1" lang="ko-KR" altLang="en-US" dirty="0" smtClean="0"/>
              <a:t> 함수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bias_initializer</a:t>
            </a:r>
            <a:r>
              <a:rPr kumimoji="1" lang="en-US" altLang="ko-KR" dirty="0" smtClean="0"/>
              <a:t> : bias vector 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kernel_regularizer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kernel </a:t>
            </a:r>
            <a:r>
              <a:rPr kumimoji="1" lang="en-US" altLang="ko-KR" dirty="0" err="1" smtClean="0"/>
              <a:t>regularizer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bias_regularizer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bias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egularizer</a:t>
            </a:r>
            <a:r>
              <a:rPr lang="en-US" altLang="ko-KR" dirty="0" smtClean="0"/>
              <a:t>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activity_regularizer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</a:t>
            </a:r>
            <a:r>
              <a:rPr lang="en-US" altLang="ko-KR" dirty="0" smtClean="0"/>
              <a:t>output </a:t>
            </a:r>
            <a:r>
              <a:rPr lang="en-US" altLang="ko-KR" dirty="0"/>
              <a:t>of the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 적용되는 </a:t>
            </a:r>
            <a:r>
              <a:rPr lang="en-US" altLang="ko-KR" dirty="0" err="1" smtClean="0"/>
              <a:t>regularizer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activation function</a:t>
            </a:r>
            <a:r>
              <a:rPr lang="ko-KR" altLang="en-US" dirty="0" smtClean="0"/>
              <a:t>에 적용되는 </a:t>
            </a:r>
            <a:r>
              <a:rPr lang="en-US" altLang="ko-KR" dirty="0" smtClean="0"/>
              <a:t>)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kernel_constraint</a:t>
            </a:r>
            <a:r>
              <a:rPr kumimoji="1" lang="en-US" altLang="ko-KR" dirty="0" smtClean="0"/>
              <a:t> 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kernel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weight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matrix</a:t>
            </a:r>
            <a:r>
              <a:rPr kumimoji="1" lang="ko-KR" altLang="en-US" dirty="0" smtClean="0"/>
              <a:t>에 적용되는 </a:t>
            </a:r>
            <a:r>
              <a:rPr kumimoji="1" lang="en-US" altLang="ko-KR" dirty="0" smtClean="0"/>
              <a:t>constraint function</a:t>
            </a:r>
          </a:p>
          <a:p>
            <a:r>
              <a:rPr kumimoji="1" lang="en-US" altLang="ko-KR" dirty="0" err="1" smtClean="0"/>
              <a:t>bias_constraint</a:t>
            </a:r>
            <a:r>
              <a:rPr kumimoji="1" lang="en-US" altLang="ko-KR" dirty="0" smtClean="0"/>
              <a:t> : bias vector</a:t>
            </a:r>
            <a:r>
              <a:rPr kumimoji="1" lang="ko-KR" altLang="en-US" dirty="0" smtClean="0"/>
              <a:t>에 정용되는 </a:t>
            </a:r>
            <a:r>
              <a:rPr kumimoji="1" lang="en-US" altLang="ko-KR" dirty="0" smtClean="0"/>
              <a:t>constraint function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6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Additional Technique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Early Stopping</a:t>
            </a:r>
          </a:p>
          <a:p>
            <a:pPr lvl="1"/>
            <a:r>
              <a:rPr kumimoji="1" lang="en-US" altLang="ko-KR" dirty="0" smtClean="0"/>
              <a:t>callback </a:t>
            </a:r>
            <a:r>
              <a:rPr kumimoji="1" lang="ko-KR" altLang="en-US" dirty="0" smtClean="0"/>
              <a:t>함수를 이용해서 </a:t>
            </a:r>
            <a:r>
              <a:rPr kumimoji="1" lang="en-US" altLang="ko-KR" dirty="0" smtClean="0"/>
              <a:t>training</a:t>
            </a:r>
            <a:r>
              <a:rPr kumimoji="1" lang="ko-KR" altLang="en-US" dirty="0" smtClean="0"/>
              <a:t> 과정에서 </a:t>
            </a:r>
            <a:r>
              <a:rPr kumimoji="1" lang="en-US" altLang="ko-KR" dirty="0" err="1" smtClean="0"/>
              <a:t>earlystopping</a:t>
            </a:r>
            <a:r>
              <a:rPr kumimoji="1" lang="en-US" altLang="ko-KR" dirty="0" smtClean="0"/>
              <a:t> function call</a:t>
            </a:r>
          </a:p>
          <a:p>
            <a:pPr lvl="1"/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6" y="3723775"/>
            <a:ext cx="10642600" cy="158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141957"/>
            <a:ext cx="7277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516" y="2711283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Models &amp; Layers of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Keras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9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Layer</a:t>
            </a:r>
          </a:p>
          <a:p>
            <a:pPr lvl="1"/>
            <a:r>
              <a:rPr kumimoji="1" lang="en-US" altLang="ko-KR" dirty="0" err="1" smtClean="0"/>
              <a:t>Droupout</a:t>
            </a:r>
            <a:r>
              <a:rPr kumimoji="1" lang="en-US" altLang="ko-KR" dirty="0" smtClean="0"/>
              <a:t> ( </a:t>
            </a:r>
            <a:r>
              <a:rPr kumimoji="1" lang="en-US" altLang="ko-KR" dirty="0" err="1" smtClean="0"/>
              <a:t>DeepLearning</a:t>
            </a:r>
            <a:r>
              <a:rPr kumimoji="1" lang="en-US" altLang="ko-KR" dirty="0" smtClean="0"/>
              <a:t> 7.12 )</a:t>
            </a:r>
          </a:p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093244"/>
            <a:ext cx="7429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Layer</a:t>
            </a:r>
          </a:p>
          <a:p>
            <a:pPr lvl="1"/>
            <a:r>
              <a:rPr kumimoji="1" lang="en-US" altLang="ko-KR" dirty="0" smtClean="0"/>
              <a:t>Dropout</a:t>
            </a:r>
          </a:p>
          <a:p>
            <a:pPr lvl="1"/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10" y="3067844"/>
            <a:ext cx="6070600" cy="18669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7866313" y="2570133"/>
            <a:ext cx="3537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Parameter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rate</a:t>
            </a:r>
            <a:r>
              <a:rPr lang="en-US" altLang="ko-KR" dirty="0"/>
              <a:t>: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 사이의 </a:t>
            </a:r>
            <a:r>
              <a:rPr lang="en-US" altLang="ko-KR" dirty="0" smtClean="0"/>
              <a:t>input </a:t>
            </a:r>
            <a:r>
              <a:rPr lang="en-US" altLang="ko-KR" dirty="0"/>
              <a:t>units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 하는 </a:t>
            </a:r>
            <a:r>
              <a:rPr lang="en-US" altLang="ko-KR" dirty="0" smtClean="0"/>
              <a:t>rate</a:t>
            </a:r>
          </a:p>
          <a:p>
            <a:endParaRPr kumimoji="1" lang="en-US" altLang="ko-KR" dirty="0"/>
          </a:p>
          <a:p>
            <a:r>
              <a:rPr lang="en-US" altLang="ko-KR" dirty="0" err="1"/>
              <a:t>noise_shape</a:t>
            </a:r>
            <a:r>
              <a:rPr lang="en-US" altLang="ko-KR" dirty="0"/>
              <a:t>: </a:t>
            </a:r>
            <a:r>
              <a:rPr lang="en-US" altLang="ko-KR" dirty="0" smtClean="0"/>
              <a:t>shape </a:t>
            </a:r>
            <a:r>
              <a:rPr lang="en-US" altLang="ko-KR" dirty="0"/>
              <a:t>of the binary dropout mask that will be multiplied with the </a:t>
            </a:r>
            <a:r>
              <a:rPr lang="en-US" altLang="ko-KR" dirty="0" smtClean="0"/>
              <a:t>input</a:t>
            </a:r>
          </a:p>
          <a:p>
            <a:endParaRPr kumimoji="1" lang="en-US" altLang="ko-KR" dirty="0"/>
          </a:p>
          <a:p>
            <a:r>
              <a:rPr lang="en-US" altLang="ko-KR" dirty="0"/>
              <a:t>seed: </a:t>
            </a:r>
            <a:r>
              <a:rPr lang="en-US" altLang="ko-KR" dirty="0" smtClean="0"/>
              <a:t>random seed</a:t>
            </a:r>
            <a:r>
              <a:rPr lang="ko-KR" altLang="en-US" dirty="0" smtClean="0"/>
              <a:t>에 사용될 </a:t>
            </a:r>
            <a:r>
              <a:rPr lang="en-US" altLang="ko-KR" dirty="0" err="1" smtClean="0"/>
              <a:t>int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8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Layer</a:t>
            </a:r>
          </a:p>
          <a:p>
            <a:pPr lvl="1"/>
            <a:r>
              <a:rPr kumimoji="1" lang="en-US" altLang="ko-KR" dirty="0" smtClean="0"/>
              <a:t>Flatten</a:t>
            </a:r>
          </a:p>
          <a:p>
            <a:pPr lvl="1"/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8" y="2750553"/>
            <a:ext cx="6606674" cy="3765693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098592" y="2985631"/>
            <a:ext cx="3473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Parameter 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data_format</a:t>
            </a:r>
            <a:r>
              <a:rPr kumimoji="1" lang="en-US" altLang="ko-KR" dirty="0" smtClean="0"/>
              <a:t> : </a:t>
            </a:r>
            <a:endParaRPr kumimoji="1" lang="en-US" altLang="ko-KR" dirty="0"/>
          </a:p>
          <a:p>
            <a:r>
              <a:rPr lang="en-US" altLang="ko-KR" dirty="0" err="1" smtClean="0"/>
              <a:t>channels_last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channels_first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하나로</a:t>
            </a:r>
            <a:endParaRPr lang="en-US" altLang="ko-KR" dirty="0" smtClean="0"/>
          </a:p>
          <a:p>
            <a:r>
              <a:rPr lang="en-US" altLang="ko-KR" dirty="0" smtClean="0"/>
              <a:t>inputs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dimesion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ordering </a:t>
            </a:r>
            <a:r>
              <a:rPr lang="ko-KR" altLang="en-US" dirty="0" smtClean="0"/>
              <a:t>방법을 설정해주는 </a:t>
            </a:r>
            <a:r>
              <a:rPr lang="en-US" altLang="ko-KR" dirty="0" smtClean="0"/>
              <a:t>parameter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Sequential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Others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 ( using functional API )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pPr lvl="1"/>
            <a:r>
              <a:rPr kumimoji="1" lang="en-US" altLang="ko-KR" dirty="0" smtClean="0"/>
              <a:t>Example of Others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37" y="3025399"/>
            <a:ext cx="3860800" cy="142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7" y="2645554"/>
            <a:ext cx="6906126" cy="3825221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6268453" y="647077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Densely </a:t>
            </a:r>
            <a:r>
              <a:rPr kumimoji="1" lang="en-US" altLang="ko-KR" dirty="0" smtClean="0"/>
              <a:t>Connected Network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275347" y="4740442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multiple-output Model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데이터 설명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Hyperparameter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dirty="0" smtClean="0"/>
                  <a:t>First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Layer unit  :  100  (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kumimoji="1" lang="en-US" altLang="ko-KR" dirty="0" smtClean="0"/>
                  <a:t> model capacity )</a:t>
                </a:r>
              </a:p>
              <a:p>
                <a:pPr lvl="1"/>
                <a:endParaRPr kumimoji="1" lang="en-US" altLang="ko-KR" dirty="0" smtClean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lang="mr-IN" altLang="ko-KR" dirty="0" err="1" smtClean="0"/>
                  <a:t>step_size</a:t>
                </a:r>
                <a:r>
                  <a:rPr lang="mr-IN" altLang="ko-KR" dirty="0" smtClean="0"/>
                  <a:t> = 1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mr-IN" altLang="ko-KR" dirty="0" err="1" smtClean="0"/>
                  <a:t>reg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coeff</a:t>
                </a:r>
                <a:r>
                  <a:rPr lang="en-US" altLang="ko-KR" dirty="0" smtClean="0"/>
                  <a:t>. of regularization term)</a:t>
                </a:r>
                <a:r>
                  <a:rPr lang="mr-IN" altLang="ko-KR" dirty="0" smtClean="0"/>
                  <a:t> = 1e-3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^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-3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3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3064" cy="4351338"/>
          </a:xfrm>
        </p:spPr>
        <p:txBody>
          <a:bodyPr>
            <a:normAutofit fontScale="92500"/>
          </a:bodyPr>
          <a:lstStyle/>
          <a:p>
            <a:r>
              <a:rPr kumimoji="1" lang="en-US" altLang="ko-KR" dirty="0" smtClean="0"/>
              <a:t>Model Methods</a:t>
            </a:r>
          </a:p>
          <a:p>
            <a:pPr lvl="1"/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</a:t>
            </a:r>
            <a:r>
              <a:rPr lang="en-US" altLang="ko-KR" dirty="0" smtClean="0"/>
              <a:t>compile(optimizer</a:t>
            </a:r>
            <a:r>
              <a:rPr lang="en-US" altLang="ko-KR" dirty="0"/>
              <a:t>, loss=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 smtClean="0"/>
              <a:t>metrics=</a:t>
            </a:r>
            <a:r>
              <a:rPr lang="en-US" altLang="ko-KR" b="1" dirty="0" smtClean="0"/>
              <a:t>None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loss_weights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None</a:t>
            </a:r>
            <a:r>
              <a:rPr lang="en-US" altLang="ko-KR" dirty="0"/>
              <a:t>, </a:t>
            </a:r>
            <a:r>
              <a:rPr lang="en-US" altLang="ko-KR" dirty="0" err="1"/>
              <a:t>sample_weight_mode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 err="1"/>
              <a:t>weighted_metrics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 err="1"/>
              <a:t>target_tensors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)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2"/>
            <a:r>
              <a:rPr lang="en-US" altLang="ko-KR" dirty="0" smtClean="0"/>
              <a:t>optimizer : optimizer function ( “SGD”, “</a:t>
            </a:r>
            <a:r>
              <a:rPr lang="en-US" altLang="ko-KR" dirty="0" err="1" smtClean="0"/>
              <a:t>adam</a:t>
            </a:r>
            <a:r>
              <a:rPr lang="en-US" altLang="ko-KR" dirty="0" smtClean="0"/>
              <a:t>” </a:t>
            </a:r>
            <a:r>
              <a:rPr lang="mr-IN" altLang="ko-KR" dirty="0" smtClean="0"/>
              <a:t>…</a:t>
            </a:r>
            <a:r>
              <a:rPr lang="en-US" altLang="ko-KR" dirty="0" smtClean="0"/>
              <a:t> )</a:t>
            </a:r>
          </a:p>
          <a:p>
            <a:pPr lvl="2"/>
            <a:r>
              <a:rPr lang="en-US" altLang="ko-KR" dirty="0" smtClean="0"/>
              <a:t>loss : loss function ( “</a:t>
            </a:r>
            <a:r>
              <a:rPr lang="en-US" altLang="ko-KR" dirty="0" err="1" smtClean="0"/>
              <a:t>cross_entropy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mse</a:t>
            </a:r>
            <a:r>
              <a:rPr lang="en-US" altLang="ko-KR" dirty="0" smtClean="0"/>
              <a:t>” 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metrics : training</a:t>
            </a:r>
            <a:r>
              <a:rPr lang="ko-KR" altLang="en-US" dirty="0" smtClean="0"/>
              <a:t> 중에 </a:t>
            </a:r>
            <a:r>
              <a:rPr lang="en-US" altLang="ko-KR" dirty="0" smtClean="0"/>
              <a:t>evaluate</a:t>
            </a:r>
            <a:r>
              <a:rPr lang="ko-KR" altLang="en-US" dirty="0" smtClean="0"/>
              <a:t>하고 싶은 값들 </a:t>
            </a:r>
            <a:r>
              <a:rPr lang="en-US" altLang="ko-KR" dirty="0" smtClean="0"/>
              <a:t>( ”</a:t>
            </a:r>
            <a:r>
              <a:rPr lang="en-US" altLang="ko-KR" dirty="0" err="1" smtClean="0"/>
              <a:t>accuarcy</a:t>
            </a:r>
            <a:r>
              <a:rPr lang="en-US" altLang="ko-KR" dirty="0" smtClean="0"/>
              <a:t>” 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loss_weight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: </a:t>
            </a:r>
            <a:r>
              <a:rPr lang="en-US" altLang="ko-KR" dirty="0" smtClean="0"/>
              <a:t>list or dictionary specifying scalar coefficients to weight the loss contributions of different model outputs.</a:t>
            </a:r>
          </a:p>
          <a:p>
            <a:pPr lvl="2"/>
            <a:r>
              <a:rPr lang="en-US" altLang="ko-KR" dirty="0" err="1" smtClean="0"/>
              <a:t>sample_weight_mode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timestep</a:t>
            </a:r>
            <a:r>
              <a:rPr lang="en-US" altLang="ko-KR" dirty="0" smtClean="0"/>
              <a:t>-wise sample weighting</a:t>
            </a:r>
            <a:r>
              <a:rPr lang="ko-KR" altLang="en-US" dirty="0" smtClean="0"/>
              <a:t>같은 기능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weighted_metrics</a:t>
            </a:r>
            <a:r>
              <a:rPr lang="en-US" altLang="ko-KR" dirty="0" smtClean="0"/>
              <a:t> : </a:t>
            </a:r>
            <a:r>
              <a:rPr lang="en-US" altLang="ko-KR" dirty="0" smtClean="0"/>
              <a:t>training/testing </a:t>
            </a:r>
            <a:r>
              <a:rPr lang="ko-KR" altLang="en-US" dirty="0" smtClean="0"/>
              <a:t>중 </a:t>
            </a:r>
            <a:r>
              <a:rPr lang="en-US" altLang="ko-KR" dirty="0" err="1" smtClean="0"/>
              <a:t>sample_weight</a:t>
            </a:r>
            <a:r>
              <a:rPr lang="ko-KR" altLang="en-US" dirty="0" smtClean="0"/>
              <a:t> 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class_weight</a:t>
            </a:r>
            <a:r>
              <a:rPr lang="ko-KR" altLang="en-US" dirty="0" smtClean="0"/>
              <a:t>로 사용되는 </a:t>
            </a:r>
            <a:r>
              <a:rPr lang="en-US" altLang="ko-KR" dirty="0" smtClean="0"/>
              <a:t>metric lists</a:t>
            </a:r>
          </a:p>
          <a:p>
            <a:pPr lvl="2"/>
            <a:r>
              <a:rPr lang="en-US" altLang="ko-KR" dirty="0" err="1" smtClean="0"/>
              <a:t>target_tensors</a:t>
            </a:r>
            <a:r>
              <a:rPr lang="en-US" altLang="ko-KR" dirty="0" smtClean="0"/>
              <a:t> : target tensors fed with the target data during training </a:t>
            </a:r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2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491789" cy="4351338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Model Methods</a:t>
            </a:r>
          </a:p>
          <a:p>
            <a:pPr lvl="1"/>
            <a:r>
              <a:rPr lang="en-US" altLang="ko-KR" dirty="0"/>
              <a:t>fit</a:t>
            </a:r>
            <a:r>
              <a:rPr lang="en-US" altLang="ko-KR" dirty="0" smtClean="0"/>
              <a:t>(</a:t>
            </a:r>
            <a:br>
              <a:rPr lang="en-US" altLang="ko-KR" dirty="0" smtClean="0"/>
            </a:br>
            <a:r>
              <a:rPr lang="en-US" altLang="ko-KR" dirty="0" smtClean="0"/>
              <a:t>	x=</a:t>
            </a:r>
            <a:r>
              <a:rPr lang="en-US" altLang="ko-KR" b="1" dirty="0" smtClean="0"/>
              <a:t>None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y=</a:t>
            </a:r>
            <a:r>
              <a:rPr lang="en-US" altLang="ko-KR" b="1" dirty="0" smtClean="0"/>
              <a:t>None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None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epochs=1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verbose=1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callbacks=</a:t>
            </a:r>
            <a:r>
              <a:rPr lang="en-US" altLang="ko-KR" b="1" dirty="0" smtClean="0"/>
              <a:t>None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validation_split</a:t>
            </a:r>
            <a:r>
              <a:rPr lang="en-US" altLang="ko-KR" dirty="0" smtClean="0"/>
              <a:t>=0.0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validation_data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None</a:t>
            </a:r>
            <a:r>
              <a:rPr lang="en-US" altLang="ko-KR" dirty="0"/>
              <a:t>, 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5329989" y="2319122"/>
            <a:ext cx="512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dirty="0" smtClean="0"/>
              <a:t>shuffle=</a:t>
            </a:r>
            <a:r>
              <a:rPr lang="en-US" altLang="ko-KR" sz="2000" b="1" dirty="0" smtClean="0"/>
              <a:t>True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class_weight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/>
              <a:t>None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sample_weight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/>
              <a:t>None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initial_epoch</a:t>
            </a:r>
            <a:r>
              <a:rPr lang="en-US" altLang="ko-KR" sz="2000" dirty="0" smtClean="0"/>
              <a:t>=0, </a:t>
            </a:r>
            <a:r>
              <a:rPr lang="en-US" altLang="ko-KR" sz="2000" dirty="0" err="1" smtClean="0"/>
              <a:t>steps_per_epoch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/>
              <a:t>None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validation_steps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/>
              <a:t>None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validation_freq</a:t>
            </a:r>
            <a:r>
              <a:rPr lang="en-US" altLang="ko-KR" sz="2000" dirty="0" smtClean="0"/>
              <a:t>=1, 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max_queue_size</a:t>
            </a:r>
            <a:r>
              <a:rPr lang="en-US" altLang="ko-KR" sz="2000" dirty="0" smtClean="0"/>
              <a:t>=10, </a:t>
            </a:r>
            <a:br>
              <a:rPr lang="en-US" altLang="ko-KR" sz="2000" dirty="0" smtClean="0"/>
            </a:br>
            <a:r>
              <a:rPr lang="en-US" altLang="ko-KR" sz="2000" dirty="0" smtClean="0"/>
              <a:t>workers=1, 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use_multiprocessing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/>
              <a:t>False</a:t>
            </a:r>
            <a:r>
              <a:rPr lang="en-US" altLang="ko-KR" sz="2000" dirty="0" smtClean="0"/>
              <a:t>)</a:t>
            </a:r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425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 Methods</a:t>
            </a:r>
          </a:p>
          <a:p>
            <a:pPr lvl="1"/>
            <a:r>
              <a:rPr kumimoji="1" lang="en-US" altLang="ko-KR" dirty="0" smtClean="0"/>
              <a:t>fit</a:t>
            </a:r>
          </a:p>
          <a:p>
            <a:pPr lvl="2"/>
            <a:r>
              <a:rPr kumimoji="1" lang="en-US" altLang="ko-KR" dirty="0" smtClean="0"/>
              <a:t>x / y : Input data / Target data</a:t>
            </a:r>
          </a:p>
          <a:p>
            <a:pPr lvl="2"/>
            <a:r>
              <a:rPr lang="en-US" altLang="ko-KR" dirty="0" err="1" smtClean="0"/>
              <a:t>batch_size</a:t>
            </a:r>
            <a:r>
              <a:rPr kumimoji="1" lang="en-US" altLang="ko-KR" dirty="0" smtClean="0"/>
              <a:t> : </a:t>
            </a:r>
            <a:r>
              <a:rPr lang="en-US" altLang="ko-KR" dirty="0"/>
              <a:t>Number of samples per gradient </a:t>
            </a:r>
            <a:r>
              <a:rPr lang="en-US" altLang="ko-KR" dirty="0" smtClean="0"/>
              <a:t>update ( symbolic tensor, generator </a:t>
            </a:r>
            <a:r>
              <a:rPr lang="mr-IN" altLang="ko-KR" dirty="0" smtClean="0"/>
              <a:t>…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형태는 값을 넣으면 안 된다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default : 32</a:t>
            </a:r>
          </a:p>
          <a:p>
            <a:pPr lvl="2"/>
            <a:r>
              <a:rPr kumimoji="1" lang="en-US" altLang="ko-KR" dirty="0" smtClean="0"/>
              <a:t>epochs : number of iteration ( training </a:t>
            </a:r>
            <a:r>
              <a:rPr kumimoji="1" lang="ko-KR" altLang="en-US" dirty="0" smtClean="0"/>
              <a:t>이 이뤄지는 횟수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pPr lvl="2"/>
            <a:r>
              <a:rPr kumimoji="1" lang="en-US" altLang="ko-KR" dirty="0" smtClean="0"/>
              <a:t>verbose : </a:t>
            </a:r>
            <a:r>
              <a:rPr kumimoji="1" lang="ko-KR" altLang="en-US" dirty="0" smtClean="0"/>
              <a:t>모드 설정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slient</a:t>
            </a:r>
            <a:r>
              <a:rPr kumimoji="1" lang="en-US" altLang="ko-KR" dirty="0" smtClean="0"/>
              <a:t> mode / 1 : progress bar / 2 : </a:t>
            </a:r>
            <a:r>
              <a:rPr kumimoji="1" lang="ko-KR" altLang="en-US" dirty="0" smtClean="0"/>
              <a:t>한줄요약 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callbacks : training</a:t>
            </a:r>
            <a:r>
              <a:rPr kumimoji="1" lang="ko-KR" altLang="en-US" dirty="0" smtClean="0"/>
              <a:t> 과정에서 적용하고 싶은 </a:t>
            </a:r>
            <a:r>
              <a:rPr kumimoji="1" lang="en-US" altLang="ko-KR" dirty="0" smtClean="0"/>
              <a:t>callback</a:t>
            </a:r>
            <a:r>
              <a:rPr kumimoji="1" lang="ko-KR" altLang="en-US" dirty="0" smtClean="0"/>
              <a:t>함수들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ex. early stopping )</a:t>
            </a:r>
          </a:p>
          <a:p>
            <a:pPr lvl="2"/>
            <a:r>
              <a:rPr kumimoji="1" lang="en-US" altLang="ko-KR" dirty="0" err="1" smtClean="0"/>
              <a:t>validation_split</a:t>
            </a:r>
            <a:r>
              <a:rPr kumimoji="1" lang="en-US" altLang="ko-KR" dirty="0" smtClean="0"/>
              <a:t> : validation</a:t>
            </a:r>
            <a:r>
              <a:rPr kumimoji="1" lang="ko-KR" altLang="en-US" dirty="0" smtClean="0"/>
              <a:t>로 사용하고자 하는 비율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0-1</a:t>
            </a:r>
            <a:r>
              <a:rPr kumimoji="1" lang="ko-KR" altLang="en-US" dirty="0" smtClean="0"/>
              <a:t> 사이 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err="1" smtClean="0"/>
              <a:t>validation_data</a:t>
            </a:r>
            <a:r>
              <a:rPr kumimoji="1" lang="en-US" altLang="ko-KR" dirty="0" smtClean="0"/>
              <a:t> : </a:t>
            </a:r>
            <a:r>
              <a:rPr kumimoji="1" lang="ko-KR" altLang="en-US" dirty="0" smtClean="0"/>
              <a:t>직접 </a:t>
            </a:r>
            <a:r>
              <a:rPr kumimoji="1" lang="en-US" altLang="ko-KR" dirty="0" smtClean="0"/>
              <a:t>validation</a:t>
            </a:r>
            <a:r>
              <a:rPr kumimoji="1" lang="ko-KR" altLang="en-US" dirty="0" smtClean="0"/>
              <a:t>에 사용되는 </a:t>
            </a:r>
            <a:r>
              <a:rPr kumimoji="1" lang="en-US" altLang="ko-KR" dirty="0" smtClean="0"/>
              <a:t>data</a:t>
            </a:r>
            <a:r>
              <a:rPr kumimoji="1" lang="ko-KR" altLang="en-US" dirty="0" smtClean="0"/>
              <a:t>를 넣어주는 </a:t>
            </a:r>
            <a:r>
              <a:rPr kumimoji="1" lang="en-US" altLang="ko-KR" dirty="0" err="1" smtClean="0"/>
              <a:t>param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shuffle : input data shuffle </a:t>
            </a:r>
            <a:r>
              <a:rPr kumimoji="1" lang="ko-KR" altLang="en-US" dirty="0" smtClean="0"/>
              <a:t>기능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33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 Methods</a:t>
            </a:r>
          </a:p>
          <a:p>
            <a:pPr lvl="1"/>
            <a:r>
              <a:rPr lang="en-US" altLang="ko-KR" dirty="0"/>
              <a:t>evaluate(x=</a:t>
            </a:r>
            <a:r>
              <a:rPr lang="en-US" altLang="ko-KR" b="1" dirty="0"/>
              <a:t>None</a:t>
            </a:r>
            <a:r>
              <a:rPr lang="en-US" altLang="ko-KR" dirty="0"/>
              <a:t>, y=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, verbose=1, </a:t>
            </a:r>
            <a:r>
              <a:rPr lang="en-US" altLang="ko-KR" dirty="0" err="1"/>
              <a:t>sample_weight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, steps=</a:t>
            </a:r>
            <a:r>
              <a:rPr lang="en-US" altLang="ko-KR" b="1" dirty="0"/>
              <a:t>None</a:t>
            </a:r>
            <a:r>
              <a:rPr lang="en-US" altLang="ko-KR" dirty="0"/>
              <a:t>, callbacks=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 err="1"/>
              <a:t>max_queue_size</a:t>
            </a:r>
            <a:r>
              <a:rPr lang="en-US" altLang="ko-KR" dirty="0"/>
              <a:t>=10, workers=1, </a:t>
            </a:r>
            <a:r>
              <a:rPr lang="en-US" altLang="ko-KR" dirty="0" err="1"/>
              <a:t>use_multiprocessing</a:t>
            </a:r>
            <a:r>
              <a:rPr lang="en-US" altLang="ko-KR" dirty="0"/>
              <a:t>=</a:t>
            </a:r>
            <a:r>
              <a:rPr lang="en-US" altLang="ko-KR" b="1" dirty="0"/>
              <a:t>False</a:t>
            </a:r>
            <a:r>
              <a:rPr lang="en-US" altLang="ko-KR" dirty="0" smtClean="0"/>
              <a:t>)</a:t>
            </a:r>
          </a:p>
          <a:p>
            <a:pPr lvl="2"/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steps : t</a:t>
            </a:r>
            <a:r>
              <a:rPr lang="en-US" altLang="ko-KR" dirty="0" smtClean="0"/>
              <a:t>otal </a:t>
            </a:r>
            <a:r>
              <a:rPr lang="en-US" altLang="ko-KR" dirty="0"/>
              <a:t>number of steps (batches of samples) before declaring the evaluation round </a:t>
            </a:r>
            <a:r>
              <a:rPr lang="en-US" altLang="ko-KR" dirty="0" smtClean="0"/>
              <a:t>finished</a:t>
            </a:r>
          </a:p>
          <a:p>
            <a:pPr lvl="2"/>
            <a:r>
              <a:rPr lang="en-US" altLang="ko-KR" dirty="0" err="1" smtClean="0"/>
              <a:t>max_queue_size</a:t>
            </a:r>
            <a:r>
              <a:rPr kumimoji="1" lang="en-US" altLang="ko-KR" dirty="0" smtClean="0"/>
              <a:t> : </a:t>
            </a:r>
            <a:r>
              <a:rPr kumimoji="1" lang="en-US" altLang="ko-KR" dirty="0" err="1" smtClean="0"/>
              <a:t>keras.utils.Sequence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Input</a:t>
            </a:r>
            <a:r>
              <a:rPr kumimoji="1" lang="ko-KR" altLang="en-US" dirty="0" smtClean="0"/>
              <a:t>일 때만 사용하는 기능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60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/ </a:t>
            </a:r>
            <a:r>
              <a:rPr kumimoji="1" lang="en-US" altLang="ko-KR" dirty="0" err="1" smtClean="0"/>
              <a:t>Keras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 Methods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pPr lvl="1"/>
            <a:r>
              <a:rPr lang="en-US" altLang="ko-KR" dirty="0"/>
              <a:t>predict(x, </a:t>
            </a:r>
            <a:r>
              <a:rPr lang="en-US" altLang="ko-KR" dirty="0" err="1"/>
              <a:t>batch_size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, verbose=0, steps=</a:t>
            </a:r>
            <a:r>
              <a:rPr lang="en-US" altLang="ko-KR" b="1" dirty="0"/>
              <a:t>None</a:t>
            </a:r>
            <a:r>
              <a:rPr lang="en-US" altLang="ko-KR" dirty="0"/>
              <a:t>, callbacks=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 err="1"/>
              <a:t>max_queue_size</a:t>
            </a:r>
            <a:r>
              <a:rPr lang="en-US" altLang="ko-KR" dirty="0"/>
              <a:t>=10, workers=1, </a:t>
            </a:r>
            <a:r>
              <a:rPr lang="en-US" altLang="ko-KR" dirty="0" err="1"/>
              <a:t>use_multiprocessing</a:t>
            </a:r>
            <a:r>
              <a:rPr lang="en-US" altLang="ko-KR" dirty="0"/>
              <a:t>=</a:t>
            </a:r>
            <a:r>
              <a:rPr lang="en-US" altLang="ko-KR" b="1" dirty="0"/>
              <a:t>False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과거 모델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Affine transformation x 2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Softmax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cross_entropy_loss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02123"/>
            <a:ext cx="5334000" cy="37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과거 모델의 문제점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smtClean="0"/>
              <a:t>첫번째 </a:t>
            </a:r>
            <a:r>
              <a:rPr kumimoji="1" lang="en-US" altLang="ko-KR" dirty="0" smtClean="0"/>
              <a:t>Layer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Affine Transformation</a:t>
            </a:r>
            <a:r>
              <a:rPr kumimoji="1" lang="ko-KR" altLang="en-US" dirty="0" smtClean="0"/>
              <a:t>을 진행한 뒤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Activation Function</a:t>
            </a:r>
            <a:r>
              <a:rPr kumimoji="1" lang="ko-KR" altLang="en-US" dirty="0" smtClean="0"/>
              <a:t>을 추가하지 않음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Single-layer NN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Linearly </a:t>
            </a:r>
            <a:r>
              <a:rPr kumimoji="1" lang="en-US" altLang="ko-KR" dirty="0" err="1" smtClean="0"/>
              <a:t>Seperable</a:t>
            </a:r>
            <a:r>
              <a:rPr kumimoji="1" lang="ko-KR" altLang="en-US" dirty="0" smtClean="0"/>
              <a:t>한 데이터만 설명이 가능하다</a:t>
            </a:r>
            <a:r>
              <a:rPr kumimoji="1" lang="en-US" altLang="ko-KR" dirty="0" smtClean="0"/>
              <a:t>. ( Binary Classification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58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모델 구성의 근거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MLP with Two Layer</a:t>
            </a:r>
          </a:p>
          <a:p>
            <a:endParaRPr kumimoji="1" lang="en-US" altLang="ko-KR" dirty="0" smtClean="0"/>
          </a:p>
          <a:p>
            <a:pPr lvl="1"/>
            <a:r>
              <a:rPr kumimoji="1" lang="en-US" altLang="ko-KR" dirty="0"/>
              <a:t>C</a:t>
            </a:r>
            <a:r>
              <a:rPr kumimoji="1" lang="en-US" altLang="ko-KR" dirty="0" smtClean="0"/>
              <a:t>lassification problem</a:t>
            </a:r>
            <a:r>
              <a:rPr kumimoji="1" lang="ko-KR" altLang="en-US" dirty="0" smtClean="0"/>
              <a:t>을 해결하기 위한 </a:t>
            </a:r>
            <a:r>
              <a:rPr kumimoji="1" lang="en-US" altLang="ko-KR" dirty="0" smtClean="0"/>
              <a:t>NN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Layer</a:t>
            </a:r>
            <a:r>
              <a:rPr kumimoji="1" lang="ko-KR" altLang="en-US" dirty="0" smtClean="0"/>
              <a:t>면 충분하다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(Reference) </a:t>
            </a:r>
            <a:r>
              <a:rPr lang="en-US" altLang="ko-KR" dirty="0" smtClean="0"/>
              <a:t>“An introduction to computing with neural nets” </a:t>
            </a:r>
            <a:br>
              <a:rPr lang="en-US" altLang="ko-KR" dirty="0" smtClean="0"/>
            </a:br>
            <a:r>
              <a:rPr lang="en-US" altLang="ko-KR" dirty="0" smtClean="0"/>
              <a:t>				by </a:t>
            </a:r>
            <a:r>
              <a:rPr lang="en-US" altLang="ko-KR" dirty="0"/>
              <a:t>Lippmann </a:t>
            </a:r>
            <a:r>
              <a:rPr lang="en-US" altLang="ko-KR" dirty="0" smtClean="0"/>
              <a:t>1987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https://machinelearningmastery.com/how-to-configure-the-number-of-layers-and-nodes-in-a-neural-network/</a:t>
            </a:r>
            <a:r>
              <a:rPr lang="en-US" altLang="ko-KR" dirty="0" smtClean="0"/>
              <a:t>)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0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수정된 모델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 smtClean="0"/>
                  <a:t>Regularization Term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b="0" dirty="0" smtClean="0"/>
                  <a:t>(Loss function / Objective Function)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𝐽</m:t>
                    </m:r>
                  </m:oMath>
                </a14:m>
                <a:endParaRPr kumimoji="1" lang="en-US" altLang="ko-KR" dirty="0" smtClean="0"/>
              </a:p>
              <a:p>
                <a:pPr lvl="1"/>
                <a:r>
                  <a:rPr kumimoji="1" lang="en-US" altLang="ko-KR" dirty="0" smtClean="0"/>
                  <a:t>(Gradient Calculation)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=2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𝑋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 smtClean="0"/>
              </a:p>
              <a:p>
                <a:r>
                  <a:rPr kumimoji="1" lang="en-US" altLang="ko-KR" dirty="0" smtClean="0"/>
                  <a:t>Activation Function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 smtClean="0"/>
                  <a:t>처음 </a:t>
                </a:r>
                <a:r>
                  <a:rPr kumimoji="1" lang="en-US" altLang="ko-KR" dirty="0" smtClean="0"/>
                  <a:t>Layer</a:t>
                </a:r>
                <a:r>
                  <a:rPr kumimoji="1" lang="ko-KR" altLang="en-US" dirty="0" smtClean="0"/>
                  <a:t>에 </a:t>
                </a:r>
                <a:r>
                  <a:rPr kumimoji="1" lang="en-US" altLang="ko-KR" dirty="0" err="1" smtClean="0"/>
                  <a:t>ReLu</a:t>
                </a:r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추가</a:t>
                </a:r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수정된 모델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27" y="1885783"/>
            <a:ext cx="8641842" cy="41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921</Words>
  <Application>Microsoft Macintosh PowerPoint</Application>
  <PresentationFormat>와이드스크린</PresentationFormat>
  <Paragraphs>235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Cambria Math</vt:lpstr>
      <vt:lpstr>Mangal</vt:lpstr>
      <vt:lpstr>Arial</vt:lpstr>
      <vt:lpstr>Office 테마</vt:lpstr>
      <vt:lpstr>Neural Network</vt:lpstr>
      <vt:lpstr>목차</vt:lpstr>
      <vt:lpstr>데이터 설명</vt:lpstr>
      <vt:lpstr>데이터 설명</vt:lpstr>
      <vt:lpstr>과거 모델</vt:lpstr>
      <vt:lpstr>과거 모델의 문제점</vt:lpstr>
      <vt:lpstr>모델 구성의 근거</vt:lpstr>
      <vt:lpstr>수정된 모델</vt:lpstr>
      <vt:lpstr>수정된 모델</vt:lpstr>
      <vt:lpstr>Activation Function 종류</vt:lpstr>
      <vt:lpstr>Loss function 종류</vt:lpstr>
      <vt:lpstr>결과 비교</vt:lpstr>
      <vt:lpstr>Using TensorFlow (1)</vt:lpstr>
      <vt:lpstr>Using TensorFlow (1)</vt:lpstr>
      <vt:lpstr>Using TensorFlow (1)</vt:lpstr>
      <vt:lpstr>Using TensorFlow (1)</vt:lpstr>
      <vt:lpstr>Using TensorFlow (1)</vt:lpstr>
      <vt:lpstr>Using TensorFlow (2)</vt:lpstr>
      <vt:lpstr>Using TensorFlow (2)</vt:lpstr>
      <vt:lpstr>Using TensorFlow (2)</vt:lpstr>
      <vt:lpstr>Using TensorFlow (2)</vt:lpstr>
      <vt:lpstr>Using TensorFlow (3)</vt:lpstr>
      <vt:lpstr>Using TensorFlow (3)</vt:lpstr>
      <vt:lpstr>Using TensorFlow (3)</vt:lpstr>
      <vt:lpstr>Using TensorFlow (4)</vt:lpstr>
      <vt:lpstr>Using TensorFlow (4)</vt:lpstr>
      <vt:lpstr>Using TensorFlow (4)</vt:lpstr>
      <vt:lpstr>TensorFlow Code Review</vt:lpstr>
      <vt:lpstr>TensorFlow Code Review</vt:lpstr>
      <vt:lpstr>TensorFlow Code Review</vt:lpstr>
      <vt:lpstr>TensorFlow Code Review</vt:lpstr>
      <vt:lpstr>TensorFlow Code Review</vt:lpstr>
      <vt:lpstr>Additional Technique</vt:lpstr>
      <vt:lpstr>Models &amp; Layers of TensorFlow/Keras </vt:lpstr>
      <vt:lpstr>TensorFlow / Keras</vt:lpstr>
      <vt:lpstr>TensorFlow / Keras</vt:lpstr>
      <vt:lpstr>TensorFlow / Keras</vt:lpstr>
      <vt:lpstr>TensorFlow / Keras</vt:lpstr>
      <vt:lpstr>TensorFlow / Keras</vt:lpstr>
      <vt:lpstr>TensorFlow / Keras</vt:lpstr>
      <vt:lpstr>TensorFlow / Keras</vt:lpstr>
      <vt:lpstr>TensorFlow / Keras</vt:lpstr>
      <vt:lpstr>TensorFlow / Keras</vt:lpstr>
      <vt:lpstr>TensorFlow / Keras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Microsoft Office 사용자</dc:creator>
  <cp:lastModifiedBy>Microsoft Office 사용자</cp:lastModifiedBy>
  <cp:revision>35</cp:revision>
  <dcterms:created xsi:type="dcterms:W3CDTF">2020-04-08T15:38:00Z</dcterms:created>
  <dcterms:modified xsi:type="dcterms:W3CDTF">2020-04-10T02:05:23Z</dcterms:modified>
</cp:coreProperties>
</file>