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3" r:id="rId23"/>
    <p:sldId id="275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83D2-276A-4738-ADEC-C8B504B60ED4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0333-0377-4154-996A-5E3641AE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3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83D2-276A-4738-ADEC-C8B504B60ED4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0333-0377-4154-996A-5E3641AE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4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83D2-276A-4738-ADEC-C8B504B60ED4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0333-0377-4154-996A-5E3641AE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83D2-276A-4738-ADEC-C8B504B60ED4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0333-0377-4154-996A-5E3641AE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8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83D2-276A-4738-ADEC-C8B504B60ED4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0333-0377-4154-996A-5E3641AE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9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83D2-276A-4738-ADEC-C8B504B60ED4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0333-0377-4154-996A-5E3641AE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3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83D2-276A-4738-ADEC-C8B504B60ED4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0333-0377-4154-996A-5E3641AE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0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83D2-276A-4738-ADEC-C8B504B60ED4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0333-0377-4154-996A-5E3641AE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6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83D2-276A-4738-ADEC-C8B504B60ED4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0333-0377-4154-996A-5E3641AE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1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83D2-276A-4738-ADEC-C8B504B60ED4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0333-0377-4154-996A-5E3641AE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1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83D2-276A-4738-ADEC-C8B504B60ED4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0333-0377-4154-996A-5E3641AE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683D2-276A-4738-ADEC-C8B504B60ED4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0333-0377-4154-996A-5E3641AE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/>
              <a:t>Describing Contingency Tables</a:t>
            </a:r>
            <a:br>
              <a:rPr lang="en-US" altLang="ko-KR" sz="4800" b="1" dirty="0" smtClean="0"/>
            </a:br>
            <a:r>
              <a:rPr lang="en-US" altLang="ko-KR" sz="4800" b="1" dirty="0" smtClean="0"/>
              <a:t>(Ch.2)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05238"/>
            <a:ext cx="9144000" cy="1655762"/>
          </a:xfrm>
        </p:spPr>
        <p:txBody>
          <a:bodyPr/>
          <a:lstStyle/>
          <a:p>
            <a:r>
              <a:rPr lang="en-US" altLang="ko-KR" dirty="0" err="1" smtClean="0"/>
              <a:t>Jaehyoung</a:t>
            </a:r>
            <a:r>
              <a:rPr lang="en-US" altLang="ko-KR" dirty="0" smtClean="0"/>
              <a:t> Hong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9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Comparing two groups : Difference, Relative risk, and Odd ratio</a:t>
            </a:r>
            <a:endParaRPr lang="ko-KR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392171"/>
                  </p:ext>
                </p:extLst>
              </p:nvPr>
            </p:nvGraphicFramePr>
            <p:xfrm>
              <a:off x="942110" y="1690688"/>
              <a:ext cx="6816435" cy="1146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2145">
                      <a:extLst>
                        <a:ext uri="{9D8B030D-6E8A-4147-A177-3AD203B41FA5}">
                          <a16:colId xmlns:a16="http://schemas.microsoft.com/office/drawing/2014/main" val="2729727478"/>
                        </a:ext>
                      </a:extLst>
                    </a:gridCol>
                    <a:gridCol w="2272145">
                      <a:extLst>
                        <a:ext uri="{9D8B030D-6E8A-4147-A177-3AD203B41FA5}">
                          <a16:colId xmlns:a16="http://schemas.microsoft.com/office/drawing/2014/main" val="1648838284"/>
                        </a:ext>
                      </a:extLst>
                    </a:gridCol>
                    <a:gridCol w="2272145">
                      <a:extLst>
                        <a:ext uri="{9D8B030D-6E8A-4147-A177-3AD203B41FA5}">
                          <a16:colId xmlns:a16="http://schemas.microsoft.com/office/drawing/2014/main" val="3844977687"/>
                        </a:ext>
                      </a:extLst>
                    </a:gridCol>
                  </a:tblGrid>
                  <a:tr h="25722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Success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Failure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4253681"/>
                      </a:ext>
                    </a:extLst>
                  </a:tr>
                  <a:tr h="270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Group1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1|1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9302959"/>
                      </a:ext>
                    </a:extLst>
                  </a:tr>
                  <a:tr h="2707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Group2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1|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62098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392171"/>
                  </p:ext>
                </p:extLst>
              </p:nvPr>
            </p:nvGraphicFramePr>
            <p:xfrm>
              <a:off x="942110" y="1690688"/>
              <a:ext cx="6816435" cy="1146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72145">
                      <a:extLst>
                        <a:ext uri="{9D8B030D-6E8A-4147-A177-3AD203B41FA5}">
                          <a16:colId xmlns:a16="http://schemas.microsoft.com/office/drawing/2014/main" val="2729727478"/>
                        </a:ext>
                      </a:extLst>
                    </a:gridCol>
                    <a:gridCol w="2272145">
                      <a:extLst>
                        <a:ext uri="{9D8B030D-6E8A-4147-A177-3AD203B41FA5}">
                          <a16:colId xmlns:a16="http://schemas.microsoft.com/office/drawing/2014/main" val="1648838284"/>
                        </a:ext>
                      </a:extLst>
                    </a:gridCol>
                    <a:gridCol w="2272145">
                      <a:extLst>
                        <a:ext uri="{9D8B030D-6E8A-4147-A177-3AD203B41FA5}">
                          <a16:colId xmlns:a16="http://schemas.microsoft.com/office/drawing/2014/main" val="384497768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Success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Failure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4253681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Group1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68" t="-100000" r="-101072" b="-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68" t="-100000" r="-1072" b="-1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930295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Group2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68" t="-203125" r="-101072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68" t="-203125" r="-1072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62098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509" y="2145561"/>
            <a:ext cx="4036147" cy="3577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6422603"/>
                  </p:ext>
                </p:extLst>
              </p:nvPr>
            </p:nvGraphicFramePr>
            <p:xfrm>
              <a:off x="942110" y="3016251"/>
              <a:ext cx="10815784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3946">
                      <a:extLst>
                        <a:ext uri="{9D8B030D-6E8A-4147-A177-3AD203B41FA5}">
                          <a16:colId xmlns:a16="http://schemas.microsoft.com/office/drawing/2014/main" val="3596759533"/>
                        </a:ext>
                      </a:extLst>
                    </a:gridCol>
                    <a:gridCol w="2703946">
                      <a:extLst>
                        <a:ext uri="{9D8B030D-6E8A-4147-A177-3AD203B41FA5}">
                          <a16:colId xmlns:a16="http://schemas.microsoft.com/office/drawing/2014/main" val="955114427"/>
                        </a:ext>
                      </a:extLst>
                    </a:gridCol>
                    <a:gridCol w="2703946">
                      <a:extLst>
                        <a:ext uri="{9D8B030D-6E8A-4147-A177-3AD203B41FA5}">
                          <a16:colId xmlns:a16="http://schemas.microsoft.com/office/drawing/2014/main" val="3518785386"/>
                        </a:ext>
                      </a:extLst>
                    </a:gridCol>
                    <a:gridCol w="2703946">
                      <a:extLst>
                        <a:ext uri="{9D8B030D-6E8A-4147-A177-3AD203B41FA5}">
                          <a16:colId xmlns:a16="http://schemas.microsoft.com/office/drawing/2014/main" val="1928907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Definition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Property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Usage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283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Difference</a:t>
                          </a:r>
                          <a:r>
                            <a:rPr lang="en-US" altLang="ko-KR" baseline="0" dirty="0" smtClean="0"/>
                            <a:t> of Proportions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Zero if independent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0954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Relative Risk (RR)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if independent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Survival rate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(0.010</a:t>
                          </a:r>
                          <a:r>
                            <a:rPr lang="en-US" altLang="ko-KR" baseline="0" dirty="0" smtClean="0"/>
                            <a:t> &amp; 0.001 </a:t>
                          </a:r>
                        </a:p>
                        <a:p>
                          <a:pPr algn="ctr" latinLnBrk="1"/>
                          <a:r>
                            <a:rPr lang="en-US" altLang="ko-KR" baseline="0" dirty="0" smtClean="0"/>
                            <a:t>vs 0.410 &amp;0.401)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3398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Odds ratio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/(1−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/(1−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 if independent</a:t>
                          </a:r>
                          <a:endParaRPr lang="ko-KR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Orientation / Constant</a:t>
                          </a:r>
                          <a:r>
                            <a:rPr lang="en-US" altLang="ko-KR" baseline="0" dirty="0" smtClean="0"/>
                            <a:t> multiplication invariant is needed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07375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6422603"/>
                  </p:ext>
                </p:extLst>
              </p:nvPr>
            </p:nvGraphicFramePr>
            <p:xfrm>
              <a:off x="942110" y="3016251"/>
              <a:ext cx="10815784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3946">
                      <a:extLst>
                        <a:ext uri="{9D8B030D-6E8A-4147-A177-3AD203B41FA5}">
                          <a16:colId xmlns:a16="http://schemas.microsoft.com/office/drawing/2014/main" val="3596759533"/>
                        </a:ext>
                      </a:extLst>
                    </a:gridCol>
                    <a:gridCol w="2703946">
                      <a:extLst>
                        <a:ext uri="{9D8B030D-6E8A-4147-A177-3AD203B41FA5}">
                          <a16:colId xmlns:a16="http://schemas.microsoft.com/office/drawing/2014/main" val="955114427"/>
                        </a:ext>
                      </a:extLst>
                    </a:gridCol>
                    <a:gridCol w="2703946">
                      <a:extLst>
                        <a:ext uri="{9D8B030D-6E8A-4147-A177-3AD203B41FA5}">
                          <a16:colId xmlns:a16="http://schemas.microsoft.com/office/drawing/2014/main" val="3518785386"/>
                        </a:ext>
                      </a:extLst>
                    </a:gridCol>
                    <a:gridCol w="2703946">
                      <a:extLst>
                        <a:ext uri="{9D8B030D-6E8A-4147-A177-3AD203B41FA5}">
                          <a16:colId xmlns:a16="http://schemas.microsoft.com/office/drawing/2014/main" val="1928907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Definition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Property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Usage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2836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Difference</a:t>
                          </a:r>
                          <a:r>
                            <a:rPr lang="en-US" altLang="ko-KR" baseline="0" dirty="0" smtClean="0"/>
                            <a:t> of Proportions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25" t="-61905" r="-200676" b="-3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Zero if independent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095485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Relative Risk (RR)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25" t="-112583" r="-200676" b="-109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 if independent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Survival rate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(0.010</a:t>
                          </a:r>
                          <a:r>
                            <a:rPr lang="en-US" altLang="ko-KR" baseline="0" dirty="0" smtClean="0"/>
                            <a:t> &amp; 0.001 </a:t>
                          </a:r>
                        </a:p>
                        <a:p>
                          <a:pPr algn="ctr" latinLnBrk="1"/>
                          <a:r>
                            <a:rPr lang="en-US" altLang="ko-KR" baseline="0" dirty="0" smtClean="0"/>
                            <a:t>vs 0.410 &amp;0.401)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339847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Odds ratio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25" t="-214000" r="-200676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1 if independent</a:t>
                          </a:r>
                          <a:endParaRPr lang="ko-KR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Orientation / Constant</a:t>
                          </a:r>
                          <a:r>
                            <a:rPr lang="en-US" altLang="ko-KR" baseline="0" dirty="0" smtClean="0"/>
                            <a:t> multiplication invariant is needed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07375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268" y="5954248"/>
            <a:ext cx="2483757" cy="6784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94025" y="6108827"/>
            <a:ext cx="239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Cross-product ratio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1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Odds ratio for case-control study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4888345" cy="2088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851564"/>
            <a:ext cx="437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When smoking, Lung cancer increased?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387273"/>
            <a:ext cx="929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Difference of proportion and RR has no-meaning (Since row-sum is not meaningful)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16206"/>
          <a:stretch/>
        </p:blipFill>
        <p:spPr>
          <a:xfrm>
            <a:off x="838201" y="4947072"/>
            <a:ext cx="5110018" cy="1405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440" y="5649807"/>
            <a:ext cx="4182341" cy="7472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729019" y="5865384"/>
                <a:ext cx="468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019" y="5865384"/>
                <a:ext cx="4687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088582" y="6073936"/>
            <a:ext cx="305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Odd is meaningful (Invariant under orientation)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Relationship between Odds and RR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966"/>
            <a:ext cx="5724525" cy="1238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80654" y="2801216"/>
                <a:ext cx="593898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both small : Odd = RR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54" y="2801216"/>
                <a:ext cx="5938982" cy="374526"/>
              </a:xfrm>
              <a:prstGeom prst="rect">
                <a:avLst/>
              </a:prstGeom>
              <a:blipFill>
                <a:blip r:embed="rId3"/>
                <a:stretch>
                  <a:fillRect l="-821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 5"/>
          <p:cNvSpPr/>
          <p:nvPr/>
        </p:nvSpPr>
        <p:spPr>
          <a:xfrm>
            <a:off x="1173018" y="3225800"/>
            <a:ext cx="655782" cy="49645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17844" y="3289361"/>
            <a:ext cx="356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Odd can be interpreted as RR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654" y="3916796"/>
            <a:ext cx="5495925" cy="2552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76655" y="4886037"/>
            <a:ext cx="377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RR = 1.82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76655" y="5338619"/>
            <a:ext cx="377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Odd = 1.83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76655" y="5791201"/>
            <a:ext cx="384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having heart attack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8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When ‘covariates’ matter : Partial table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7188200" cy="2558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4545" y="2449354"/>
            <a:ext cx="2579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Covariate : Factor that you must normalize</a:t>
            </a:r>
          </a:p>
          <a:p>
            <a:r>
              <a:rPr lang="en-US" altLang="ko-KR" dirty="0" smtClean="0"/>
              <a:t>→ Victim (Z)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14981" y="2660072"/>
            <a:ext cx="1616364" cy="4895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424217" y="3137156"/>
            <a:ext cx="1616364" cy="48952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24217" y="3658305"/>
            <a:ext cx="1616364" cy="4895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8200" y="4493490"/>
            <a:ext cx="1616364" cy="4895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18291" y="4493490"/>
            <a:ext cx="1616364" cy="48952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73432" y="4493489"/>
            <a:ext cx="1616364" cy="4895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덧셈 기호 12"/>
          <p:cNvSpPr/>
          <p:nvPr/>
        </p:nvSpPr>
        <p:spPr>
          <a:xfrm>
            <a:off x="2637846" y="4558145"/>
            <a:ext cx="397163" cy="4248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등호 13"/>
          <p:cNvSpPr/>
          <p:nvPr/>
        </p:nvSpPr>
        <p:spPr>
          <a:xfrm>
            <a:off x="5017937" y="4589277"/>
            <a:ext cx="472212" cy="36260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0427" y="5116944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&lt;Partial table&gt;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90149" y="5116944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&lt;Marginal table&gt;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90149" y="5551053"/>
            <a:ext cx="353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Not normalizing, but ‘ignoring’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27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Partial table and marginal table can give different result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379"/>
            <a:ext cx="7188200" cy="2558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359564"/>
            <a:ext cx="855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Partial table (W) : Black </a:t>
            </a:r>
            <a:r>
              <a:rPr lang="en-US" altLang="ko-KR" dirty="0" err="1" smtClean="0"/>
              <a:t>dependant</a:t>
            </a:r>
            <a:r>
              <a:rPr lang="en-US" altLang="ko-KR" dirty="0" smtClean="0"/>
              <a:t> have 22.9-11.3 = 11.6% </a:t>
            </a:r>
            <a:r>
              <a:rPr lang="en-US" altLang="ko-KR" dirty="0" smtClean="0">
                <a:solidFill>
                  <a:srgbClr val="FF0000"/>
                </a:solidFill>
              </a:rPr>
              <a:t>more</a:t>
            </a:r>
            <a:r>
              <a:rPr lang="en-US" altLang="ko-KR" dirty="0" smtClean="0"/>
              <a:t> death penalty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849092"/>
            <a:ext cx="855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Partial table (B) : Black </a:t>
            </a:r>
            <a:r>
              <a:rPr lang="en-US" altLang="ko-KR" dirty="0" err="1" smtClean="0"/>
              <a:t>dependant</a:t>
            </a:r>
            <a:r>
              <a:rPr lang="en-US" altLang="ko-KR" dirty="0" smtClean="0"/>
              <a:t> have 2.8-0.0 = 2.8% </a:t>
            </a:r>
            <a:r>
              <a:rPr lang="en-US" altLang="ko-KR" dirty="0" smtClean="0">
                <a:solidFill>
                  <a:srgbClr val="FF0000"/>
                </a:solidFill>
              </a:rPr>
              <a:t>more</a:t>
            </a:r>
            <a:r>
              <a:rPr lang="en-US" altLang="ko-KR" dirty="0" smtClean="0"/>
              <a:t> death penalty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532584"/>
            <a:ext cx="855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Marginal table : Black </a:t>
            </a:r>
            <a:r>
              <a:rPr lang="en-US" altLang="ko-KR" dirty="0" err="1" smtClean="0"/>
              <a:t>dependant</a:t>
            </a:r>
            <a:r>
              <a:rPr lang="en-US" altLang="ko-KR" dirty="0" smtClean="0"/>
              <a:t> have 11.0-7.9 = 2.1% </a:t>
            </a:r>
            <a:r>
              <a:rPr lang="en-US" altLang="ko-KR" dirty="0" smtClean="0">
                <a:solidFill>
                  <a:srgbClr val="0070C0"/>
                </a:solidFill>
              </a:rPr>
              <a:t>less</a:t>
            </a:r>
            <a:r>
              <a:rPr lang="en-US" altLang="ko-KR" dirty="0" smtClean="0"/>
              <a:t> death penalty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32873" y="6012876"/>
                <a:ext cx="8128000" cy="76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Why? 1) Victim race ~ Defendant race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467×143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48×16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=87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 smtClean="0"/>
                  <a:t>        2) Victim race ~ Death penalty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73" y="6012876"/>
                <a:ext cx="8128000" cy="762901"/>
              </a:xfrm>
              <a:prstGeom prst="rect">
                <a:avLst/>
              </a:prstGeom>
              <a:blipFill>
                <a:blip r:embed="rId3"/>
                <a:stretch>
                  <a:fillRect l="-6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6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/>
              <a:t>Partial table and marginal table can give different result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09" y="1385890"/>
            <a:ext cx="5454074" cy="19409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145"/>
          <a:stretch/>
        </p:blipFill>
        <p:spPr>
          <a:xfrm>
            <a:off x="5622317" y="1690688"/>
            <a:ext cx="6449610" cy="46916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95055" y="5080215"/>
            <a:ext cx="4017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축 </a:t>
            </a:r>
            <a:r>
              <a:rPr lang="en-US" altLang="ko-KR" dirty="0" smtClean="0"/>
              <a:t>: Explanatory</a:t>
            </a:r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축 </a:t>
            </a:r>
            <a:r>
              <a:rPr lang="en-US" altLang="ko-KR" dirty="0" smtClean="0"/>
              <a:t>: Response</a:t>
            </a:r>
          </a:p>
          <a:p>
            <a:r>
              <a:rPr lang="en-US" altLang="ko-KR" dirty="0" smtClean="0"/>
              <a:t>Center : Covariate</a:t>
            </a:r>
          </a:p>
          <a:p>
            <a:r>
              <a:rPr lang="en-US" altLang="ko-KR" dirty="0" smtClean="0"/>
              <a:t>Circle size : number of pair between explanatory and covariate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47218" y="4110182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Simpson’s paradox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8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/>
              <a:t>Conditional and marginal odds ratios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05" y="1542905"/>
            <a:ext cx="2983832" cy="1228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1781" y="1972241"/>
            <a:ext cx="309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Odd for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 partial table</a:t>
            </a:r>
          </a:p>
          <a:p>
            <a:r>
              <a:rPr lang="en-US" altLang="ko-KR" dirty="0" smtClean="0"/>
              <a:t>(Conditional odds)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85" y="2627744"/>
            <a:ext cx="2377787" cy="11406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1781" y="3013423"/>
            <a:ext cx="309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Odd for marginal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table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85" y="4163286"/>
            <a:ext cx="6410973" cy="2281449"/>
          </a:xfrm>
          <a:prstGeom prst="rect">
            <a:avLst/>
          </a:prstGeom>
        </p:spPr>
      </p:pic>
      <p:sp>
        <p:nvSpPr>
          <p:cNvPr id="9" name="부등호 8"/>
          <p:cNvSpPr/>
          <p:nvPr/>
        </p:nvSpPr>
        <p:spPr>
          <a:xfrm>
            <a:off x="6881558" y="2627744"/>
            <a:ext cx="673787" cy="385679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452" y="4227939"/>
            <a:ext cx="3181350" cy="847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t="10193" b="11029"/>
          <a:stretch/>
        </p:blipFill>
        <p:spPr>
          <a:xfrm>
            <a:off x="7305962" y="5111573"/>
            <a:ext cx="3091351" cy="3490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309802" y="5056196"/>
                <a:ext cx="76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802" y="5056196"/>
                <a:ext cx="7694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rcRect t="11740"/>
          <a:stretch/>
        </p:blipFill>
        <p:spPr>
          <a:xfrm>
            <a:off x="8412741" y="5774446"/>
            <a:ext cx="3345152" cy="2928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507576" y="5745351"/>
                <a:ext cx="905165" cy="320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576" y="5745351"/>
                <a:ext cx="905165" cy="320857"/>
              </a:xfrm>
              <a:prstGeom prst="rect">
                <a:avLst/>
              </a:prstGeom>
              <a:blipFill>
                <a:blip r:embed="rId9"/>
                <a:stretch>
                  <a:fillRect t="-16981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Conditional and marginal independence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108"/>
            <a:ext cx="6800850" cy="542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9672" y="1753732"/>
            <a:ext cx="486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Conditionally independent at level </a:t>
            </a:r>
            <a:r>
              <a:rPr lang="en-US" altLang="ko-KR" b="1" i="1" dirty="0" smtClean="0"/>
              <a:t>k</a:t>
            </a:r>
            <a:r>
              <a:rPr lang="en-US" altLang="ko-KR" b="1" dirty="0" smtClean="0"/>
              <a:t> of Z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9672" y="3059668"/>
            <a:ext cx="486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Conditionally independent given Z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9672" y="3565236"/>
            <a:ext cx="500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Independent at every level of Z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4078133"/>
            <a:ext cx="5762625" cy="5429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885" y="4667239"/>
            <a:ext cx="7096125" cy="552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5443646"/>
            <a:ext cx="5191125" cy="52387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985982" y="5513697"/>
            <a:ext cx="766618" cy="5238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부등호 11"/>
          <p:cNvSpPr/>
          <p:nvPr/>
        </p:nvSpPr>
        <p:spPr>
          <a:xfrm>
            <a:off x="1930400" y="6157615"/>
            <a:ext cx="738909" cy="415636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2509" y="6191478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Marginal independence,  since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2621" y="6130462"/>
            <a:ext cx="3333750" cy="685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9181" y="6170170"/>
            <a:ext cx="1933575" cy="390525"/>
          </a:xfrm>
          <a:prstGeom prst="rect">
            <a:avLst/>
          </a:prstGeom>
        </p:spPr>
      </p:pic>
      <p:sp>
        <p:nvSpPr>
          <p:cNvPr id="16" name="부등호 15"/>
          <p:cNvSpPr/>
          <p:nvPr/>
        </p:nvSpPr>
        <p:spPr>
          <a:xfrm>
            <a:off x="8287399" y="6186600"/>
            <a:ext cx="445222" cy="374095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smtClean="0"/>
              <a:t>Conditional and marginal independence</a:t>
            </a:r>
            <a:endParaRPr lang="ko-KR" altLang="en-US" sz="4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3" y="1569460"/>
            <a:ext cx="8724900" cy="29432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67" y="4512685"/>
            <a:ext cx="6048375" cy="9048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63679" y="4780456"/>
            <a:ext cx="253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Indep</a:t>
            </a:r>
            <a:r>
              <a:rPr lang="en-US" altLang="ko-KR" dirty="0" smtClean="0">
                <a:solidFill>
                  <a:srgbClr val="FF0000"/>
                </a:solidFill>
              </a:rPr>
              <a:t> conditionally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867" y="5717020"/>
            <a:ext cx="3883169" cy="3637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263679" y="5639438"/>
            <a:ext cx="297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Not </a:t>
            </a:r>
            <a:r>
              <a:rPr lang="en-US" altLang="ko-KR" dirty="0" err="1" smtClean="0">
                <a:solidFill>
                  <a:srgbClr val="FF0000"/>
                </a:solidFill>
              </a:rPr>
              <a:t>Indep</a:t>
            </a:r>
            <a:r>
              <a:rPr lang="en-US" altLang="ko-KR" dirty="0" smtClean="0">
                <a:solidFill>
                  <a:srgbClr val="FF0000"/>
                </a:solidFill>
              </a:rPr>
              <a:t> marginally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2867" y="6289963"/>
            <a:ext cx="97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Why?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066" y="6332120"/>
            <a:ext cx="2847975" cy="314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883612" y="6332120"/>
                <a:ext cx="669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𝑋𝑍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12" y="6332120"/>
                <a:ext cx="669479" cy="276999"/>
              </a:xfrm>
              <a:prstGeom prst="rect">
                <a:avLst/>
              </a:prstGeom>
              <a:blipFill>
                <a:blip r:embed="rId6"/>
                <a:stretch>
                  <a:fillRect l="-636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588000" y="6289963"/>
            <a:ext cx="36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Clinic 1 tends to use Treat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Homogenous association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7873"/>
            <a:ext cx="6591300" cy="1228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214255"/>
            <a:ext cx="297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XZ, YZ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also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homogeneous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045527"/>
            <a:ext cx="495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Not homogeneous, but have trend among Z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38200" y="4507467"/>
                <a:ext cx="4959927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07467"/>
                <a:ext cx="4959927" cy="396006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23636" y="5163127"/>
            <a:ext cx="438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Z is called effect modifier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245" y="4567253"/>
            <a:ext cx="6410973" cy="228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Section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9818" y="2179781"/>
            <a:ext cx="522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Section 2.1 : Basic terminology and notation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9818" y="3109576"/>
            <a:ext cx="522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Section 2.2 : Comparing groups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9818" y="4039371"/>
            <a:ext cx="522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Section 2.3 : Association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9817" y="4969165"/>
            <a:ext cx="839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Section 2.4 : Extension for nominal and ordinal </a:t>
            </a:r>
            <a:r>
              <a:rPr lang="en-US" altLang="ko-KR" dirty="0" err="1" smtClean="0"/>
              <a:t>multicategory</a:t>
            </a:r>
            <a:r>
              <a:rPr lang="en-US" altLang="ko-KR" dirty="0" smtClean="0"/>
              <a:t> variables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87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Ordinal tre</a:t>
            </a:r>
            <a:r>
              <a:rPr lang="en-US" altLang="ko-KR" sz="3200" b="1" dirty="0"/>
              <a:t>n</a:t>
            </a:r>
            <a:r>
              <a:rPr lang="en-US" altLang="ko-KR" sz="3200" b="1" dirty="0" smtClean="0"/>
              <a:t>ds : concordant and discordant pairs </a:t>
            </a:r>
            <a:endParaRPr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0050"/>
            <a:ext cx="7742382" cy="247722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048000" y="3048000"/>
            <a:ext cx="387927" cy="2955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622800" y="3299690"/>
            <a:ext cx="387927" cy="2955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670800" y="3048000"/>
            <a:ext cx="387927" cy="295564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197600" y="3299691"/>
            <a:ext cx="387927" cy="295564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22800" y="3802356"/>
            <a:ext cx="387927" cy="295564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13764" y="3820267"/>
            <a:ext cx="387927" cy="295564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929255" y="2159000"/>
            <a:ext cx="387927" cy="3080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929255" y="3820267"/>
            <a:ext cx="387927" cy="308099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929255" y="2989634"/>
            <a:ext cx="387927" cy="308099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494981" y="2128383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Concordant pair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94981" y="2940739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Tied pair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494981" y="3768622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Discordant pair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6" y="4776911"/>
            <a:ext cx="5825667" cy="149663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576" y="5256297"/>
            <a:ext cx="5672281" cy="5206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841924" y="5256297"/>
                <a:ext cx="5081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24" y="5256297"/>
                <a:ext cx="50815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761018" y="6123709"/>
            <a:ext cx="420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Low income, low satisfaction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Ordinal tre</a:t>
            </a:r>
            <a:r>
              <a:rPr lang="en-US" altLang="ko-KR" sz="3200" b="1" dirty="0"/>
              <a:t>n</a:t>
            </a:r>
            <a:r>
              <a:rPr lang="en-US" altLang="ko-KR" sz="3200" b="1" dirty="0" smtClean="0"/>
              <a:t>ds : concordant and discordant pairs </a:t>
            </a:r>
            <a:endParaRPr lang="ko-KR" altLang="en-US" sz="32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9" y="1690688"/>
            <a:ext cx="5825667" cy="149663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76" y="2178693"/>
            <a:ext cx="5672281" cy="5206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22" y="3716472"/>
            <a:ext cx="7505700" cy="981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1222" y="3429000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Probability ver.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22" y="4822907"/>
            <a:ext cx="1885950" cy="9620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1127" y="5892800"/>
            <a:ext cx="704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Property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correlation</a:t>
            </a:r>
            <a:r>
              <a:rPr lang="ko-KR" altLang="en-US" dirty="0" smtClean="0"/>
              <a:t>과 동일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5796478"/>
            <a:ext cx="49625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Contingency table describes frequency of X and Y</a:t>
            </a:r>
            <a:endParaRPr lang="ko-KR" altLang="en-US" sz="3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37" y="2578678"/>
            <a:ext cx="7940191" cy="2769177"/>
          </a:xfrm>
          <a:prstGeom prst="rect">
            <a:avLst/>
          </a:prstGeom>
        </p:spPr>
      </p:pic>
      <p:sp>
        <p:nvSpPr>
          <p:cNvPr id="5" name="오른쪽 중괄호 4"/>
          <p:cNvSpPr/>
          <p:nvPr/>
        </p:nvSpPr>
        <p:spPr>
          <a:xfrm rot="16200000">
            <a:off x="7398548" y="177440"/>
            <a:ext cx="526039" cy="42764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36149" y="1552976"/>
            <a:ext cx="265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 : Response variable</a:t>
            </a:r>
            <a:endParaRPr lang="ko-KR" altLang="en-US" dirty="0"/>
          </a:p>
        </p:txBody>
      </p:sp>
      <p:sp>
        <p:nvSpPr>
          <p:cNvPr id="7" name="오른쪽 중괄호 6"/>
          <p:cNvSpPr/>
          <p:nvPr/>
        </p:nvSpPr>
        <p:spPr>
          <a:xfrm rot="10800000">
            <a:off x="2073783" y="4330710"/>
            <a:ext cx="526039" cy="101714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147786" y="4654616"/>
            <a:ext cx="265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 : Explanatory variable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1200" y="6312482"/>
            <a:ext cx="16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실험 설정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82585" y="1552976"/>
            <a:ext cx="16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결과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176656" y="4701311"/>
            <a:ext cx="914400" cy="5264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32436" y="5190836"/>
            <a:ext cx="387928" cy="683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38194" y="5790177"/>
            <a:ext cx="132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4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Distribution of contingency table</a:t>
            </a:r>
            <a:endParaRPr lang="ko-KR" altLang="en-US" sz="3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1" y="1562678"/>
            <a:ext cx="5662577" cy="19748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683228" y="3785575"/>
                <a:ext cx="1263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=18/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228" y="3785575"/>
                <a:ext cx="1263423" cy="276999"/>
              </a:xfrm>
              <a:prstGeom prst="rect">
                <a:avLst/>
              </a:prstGeom>
              <a:blipFill>
                <a:blip r:embed="rId3"/>
                <a:stretch>
                  <a:fillRect l="-962" r="-288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430404" y="3168195"/>
                <a:ext cx="2004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Total number</a:t>
                </a:r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404" y="3168195"/>
                <a:ext cx="2004291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430404" y="3785575"/>
                <a:ext cx="1391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=171/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404" y="3785575"/>
                <a:ext cx="1391663" cy="276999"/>
              </a:xfrm>
              <a:prstGeom prst="rect">
                <a:avLst/>
              </a:prstGeom>
              <a:blipFill>
                <a:blip r:embed="rId5"/>
                <a:stretch>
                  <a:fillRect l="-877" r="-263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9256046" y="3785575"/>
                <a:ext cx="1648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=10933/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046" y="3785575"/>
                <a:ext cx="1648143" cy="276999"/>
              </a:xfrm>
              <a:prstGeom prst="rect">
                <a:avLst/>
              </a:prstGeom>
              <a:blipFill>
                <a:blip r:embed="rId6"/>
                <a:stretch>
                  <a:fillRect l="-738" r="-184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305820" y="3785575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20" y="3785575"/>
                <a:ext cx="46647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오른쪽 화살표 16"/>
          <p:cNvSpPr/>
          <p:nvPr/>
        </p:nvSpPr>
        <p:spPr>
          <a:xfrm>
            <a:off x="3331257" y="3672671"/>
            <a:ext cx="868218" cy="5028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8971" y="3739408"/>
            <a:ext cx="226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Joint distribution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8971" y="4632097"/>
            <a:ext cx="275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Marginal distribution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3331257" y="4565360"/>
            <a:ext cx="868218" cy="5028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105890" y="2669309"/>
            <a:ext cx="760086" cy="8682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00318" y="2738127"/>
            <a:ext cx="3895682" cy="39299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695093" y="4465000"/>
                <a:ext cx="1349728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093" y="4465000"/>
                <a:ext cx="1349728" cy="703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540439" y="4480646"/>
                <a:ext cx="1368965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439" y="4480646"/>
                <a:ext cx="1368965" cy="6722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모서리가 둥근 직사각형 25"/>
          <p:cNvSpPr/>
          <p:nvPr/>
        </p:nvSpPr>
        <p:spPr>
          <a:xfrm>
            <a:off x="4553527" y="4368800"/>
            <a:ext cx="1616364" cy="89592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336525" y="4368800"/>
            <a:ext cx="1616364" cy="8959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4082" y="4637147"/>
            <a:ext cx="3977278" cy="37351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78971" y="559152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distribution</a:t>
            </a:r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>
            <a:off x="3331257" y="5522701"/>
            <a:ext cx="868218" cy="5028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/>
              <p:cNvSpPr/>
              <p:nvPr/>
            </p:nvSpPr>
            <p:spPr>
              <a:xfrm>
                <a:off x="4502455" y="5554694"/>
                <a:ext cx="315855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1|1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455" y="5554694"/>
                <a:ext cx="3158557" cy="394210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그림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3527" y="6079741"/>
            <a:ext cx="2831218" cy="6085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384745" y="6230102"/>
                <a:ext cx="41667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Conditional distribution of </a:t>
                </a:r>
                <a:r>
                  <a:rPr lang="en-US" altLang="ko-KR" sz="1400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ko-KR" sz="1400" dirty="0" smtClean="0">
                    <a:solidFill>
                      <a:srgbClr val="FF0000"/>
                    </a:solidFill>
                  </a:rPr>
                  <a:t> at category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 smtClean="0">
                    <a:solidFill>
                      <a:srgbClr val="FF0000"/>
                    </a:solidFill>
                  </a:rPr>
                  <a:t> of </a:t>
                </a:r>
                <a:r>
                  <a:rPr lang="en-US" altLang="ko-KR" sz="1400" i="1" dirty="0" smtClean="0">
                    <a:solidFill>
                      <a:srgbClr val="FF0000"/>
                    </a:solidFill>
                  </a:rPr>
                  <a:t>X</a:t>
                </a:r>
                <a:endParaRPr lang="ko-KR" alt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745" y="6230102"/>
                <a:ext cx="4166733" cy="307777"/>
              </a:xfrm>
              <a:prstGeom prst="rect">
                <a:avLst/>
              </a:prstGeom>
              <a:blipFill>
                <a:blip r:embed="rId13"/>
                <a:stretch>
                  <a:fillRect l="-439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64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3" grpId="0"/>
      <p:bldP spid="24" grpId="0"/>
      <p:bldP spid="26" grpId="0" animBg="1"/>
      <p:bldP spid="27" grpId="0" animBg="1"/>
      <p:bldP spid="29" grpId="0"/>
      <p:bldP spid="30" grpId="0" animBg="1"/>
      <p:bldP spid="32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Sensitivity and Specificity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4652"/>
            <a:ext cx="7896225" cy="23812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121891" y="3075277"/>
            <a:ext cx="1034473" cy="6192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250872" y="3523241"/>
            <a:ext cx="1034473" cy="6192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20788" y="4720934"/>
                <a:ext cx="376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=0.82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Has disease &amp; Detect it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788" y="4720934"/>
                <a:ext cx="3764557" cy="276999"/>
              </a:xfrm>
              <a:prstGeom prst="rect">
                <a:avLst/>
              </a:prstGeom>
              <a:blipFill>
                <a:blip r:embed="rId3"/>
                <a:stretch>
                  <a:fillRect l="-1621" t="-28261" r="-291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20788" y="5452965"/>
                <a:ext cx="369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No disease &amp; Detect it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788" y="5452965"/>
                <a:ext cx="3697744" cy="276999"/>
              </a:xfrm>
              <a:prstGeom prst="rect">
                <a:avLst/>
              </a:prstGeom>
              <a:blipFill>
                <a:blip r:embed="rId4"/>
                <a:stretch>
                  <a:fillRect l="-1650" t="-28889" r="-2970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38200" y="4934337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Correct Diagnosis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6647133" y="4608030"/>
            <a:ext cx="868218" cy="5028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647133" y="5340061"/>
            <a:ext cx="868218" cy="5028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32436" y="455157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Sensitivity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32436" y="540679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Specificity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31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Notation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975571"/>
            <a:ext cx="82200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Independence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4605"/>
            <a:ext cx="8791575" cy="65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078182"/>
            <a:ext cx="3078018" cy="36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Independence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8332"/>
            <a:ext cx="9534525" cy="69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429000"/>
            <a:ext cx="175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Property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53327" y="4862989"/>
                <a:ext cx="6457730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|1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000" dirty="0" smtClean="0"/>
                  <a:t>for</a:t>
                </a:r>
                <a:r>
                  <a:rPr lang="en-US" altLang="ko-KR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000" dirty="0" smtClean="0"/>
                  <a:t>if independent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" y="4862989"/>
                <a:ext cx="6457730" cy="469552"/>
              </a:xfrm>
              <a:prstGeom prst="rect">
                <a:avLst/>
              </a:prstGeom>
              <a:blipFill>
                <a:blip r:embed="rId4"/>
                <a:stretch>
                  <a:fillRect r="-1228" b="-168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오른쪽 화살표 8"/>
          <p:cNvSpPr/>
          <p:nvPr/>
        </p:nvSpPr>
        <p:spPr>
          <a:xfrm>
            <a:off x="853327" y="5578764"/>
            <a:ext cx="1077073" cy="5726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8945" y="5680425"/>
            <a:ext cx="184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Homogeneity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07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34338"/>
              </p:ext>
            </p:extLst>
          </p:nvPr>
        </p:nvGraphicFramePr>
        <p:xfrm>
          <a:off x="274348" y="1515340"/>
          <a:ext cx="11151033" cy="446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011">
                  <a:extLst>
                    <a:ext uri="{9D8B030D-6E8A-4147-A177-3AD203B41FA5}">
                      <a16:colId xmlns:a16="http://schemas.microsoft.com/office/drawing/2014/main" val="2861799476"/>
                    </a:ext>
                  </a:extLst>
                </a:gridCol>
                <a:gridCol w="3717011">
                  <a:extLst>
                    <a:ext uri="{9D8B030D-6E8A-4147-A177-3AD203B41FA5}">
                      <a16:colId xmlns:a16="http://schemas.microsoft.com/office/drawing/2014/main" val="2801415357"/>
                    </a:ext>
                  </a:extLst>
                </a:gridCol>
                <a:gridCol w="3717011">
                  <a:extLst>
                    <a:ext uri="{9D8B030D-6E8A-4147-A177-3AD203B41FA5}">
                      <a16:colId xmlns:a16="http://schemas.microsoft.com/office/drawing/2014/main" val="1829249008"/>
                    </a:ext>
                  </a:extLst>
                </a:gridCol>
              </a:tblGrid>
              <a:tr h="1115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Condition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Sampling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Probability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9276"/>
                  </a:ext>
                </a:extLst>
              </a:tr>
              <a:tr h="1115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Nothing is fixed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038073"/>
                  </a:ext>
                </a:extLst>
              </a:tr>
              <a:tr h="111518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198621"/>
                  </a:ext>
                </a:extLst>
              </a:tr>
              <a:tr h="111518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139314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/>
              <a:t>Poisson, Binomial, and Multinomial Sampling</a:t>
            </a:r>
            <a:endParaRPr lang="ko-KR" altLang="en-US" sz="3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343" y="2778195"/>
            <a:ext cx="3514685" cy="8154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343" y="3896381"/>
            <a:ext cx="3514685" cy="8474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063493" y="2980521"/>
                <a:ext cx="3572742" cy="410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 as </a:t>
                </a:r>
                <a:r>
                  <a:rPr lang="en-US" altLang="ko-KR" dirty="0" err="1" smtClean="0"/>
                  <a:t>indep</a:t>
                </a:r>
                <a:r>
                  <a:rPr lang="en-US" altLang="ko-KR" dirty="0" err="1"/>
                  <a:t>.</a:t>
                </a:r>
                <a:r>
                  <a:rPr lang="en-US" altLang="ko-KR" dirty="0" err="1" smtClean="0"/>
                  <a:t>Poisson</a:t>
                </a:r>
                <a:r>
                  <a:rPr lang="en-US" altLang="ko-KR" dirty="0" smtClean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493" y="2980521"/>
                <a:ext cx="3572742" cy="410753"/>
              </a:xfrm>
              <a:prstGeom prst="rect">
                <a:avLst/>
              </a:prstGeom>
              <a:blipFill>
                <a:blip r:embed="rId4"/>
                <a:stretch>
                  <a:fillRect t="-5970"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085" y="4941455"/>
            <a:ext cx="2743200" cy="9525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9055" y="4135433"/>
            <a:ext cx="234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Total n is fixed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5891" y="4128655"/>
            <a:ext cx="2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Multinomial sampling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2618" y="5094577"/>
            <a:ext cx="3278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Row totals fixed</a:t>
            </a:r>
          </a:p>
          <a:p>
            <a:pPr algn="ctr"/>
            <a:r>
              <a:rPr lang="en-US" altLang="ko-KR" dirty="0" smtClean="0"/>
              <a:t>(Y is </a:t>
            </a:r>
            <a:r>
              <a:rPr lang="en-US" altLang="ko-KR" dirty="0" err="1" smtClean="0"/>
              <a:t>indep</a:t>
            </a:r>
            <a:r>
              <a:rPr lang="en-US" altLang="ko-KR" dirty="0" smtClean="0"/>
              <a:t> when X is fixed)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3163" y="5278870"/>
            <a:ext cx="383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Multinomial sampling for each row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343609" y="5976072"/>
                <a:ext cx="2470151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609" y="5976072"/>
                <a:ext cx="2470151" cy="7958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7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Example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06105"/>
            <a:ext cx="6874164" cy="20911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185" y="3655756"/>
            <a:ext cx="7992198" cy="3157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10" y="3597224"/>
            <a:ext cx="185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dirty="0"/>
              <a:t>Nothing is fixed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9585" y="4278888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dirty="0" smtClean="0"/>
              <a:t>200 random sample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8432"/>
          <a:stretch/>
        </p:blipFill>
        <p:spPr>
          <a:xfrm>
            <a:off x="3019920" y="4691512"/>
            <a:ext cx="2277486" cy="359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19920" y="4268894"/>
            <a:ext cx="753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Multinomial variables with n=200 trials and unknown joint </a:t>
            </a:r>
            <a:r>
              <a:rPr lang="en-US" altLang="ko-KR" b="1" dirty="0" err="1" smtClean="0"/>
              <a:t>prob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461208" y="5459535"/>
            <a:ext cx="3991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dirty="0" smtClean="0"/>
              <a:t>100 random sample with </a:t>
            </a:r>
            <a:r>
              <a:rPr lang="en-US" altLang="ko-KR" dirty="0" err="1" smtClean="0"/>
              <a:t>nonfatality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63185" y="5152520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dirty="0" smtClean="0"/>
              <a:t>100 random sample with fatality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563914" y="5203607"/>
            <a:ext cx="886691" cy="5118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63309" y="5274869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Column sum is fixed : Binomial for each column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5898" y="6292747"/>
            <a:ext cx="4162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dirty="0" smtClean="0"/>
              <a:t>100 random sample without Seat-Belt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51426" y="5985732"/>
            <a:ext cx="381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dirty="0" smtClean="0"/>
              <a:t>100 random sample with Seat-Belt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4563914" y="6036819"/>
            <a:ext cx="886691" cy="5118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63309" y="6108081"/>
            <a:ext cx="524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Row sum is fixed : Binomial for each row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353964" y="4383276"/>
            <a:ext cx="170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Cross-sectional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56793" y="5118203"/>
            <a:ext cx="170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Case-Control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(Retrospective)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56793" y="5958867"/>
            <a:ext cx="170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Cohort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(Perspective)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DA824222F5154C91092D407130EEBC" ma:contentTypeVersion="10" ma:contentTypeDescription="새 문서를 만듭니다." ma:contentTypeScope="" ma:versionID="2728c817caa0c52314c2e20bee1d53ea">
  <xsd:schema xmlns:xsd="http://www.w3.org/2001/XMLSchema" xmlns:xs="http://www.w3.org/2001/XMLSchema" xmlns:p="http://schemas.microsoft.com/office/2006/metadata/properties" xmlns:ns3="e97bc81d-51d5-44ad-8fe8-69678b71d795" targetNamespace="http://schemas.microsoft.com/office/2006/metadata/properties" ma:root="true" ma:fieldsID="15f3c93c7665ad7668750b0246dcaebf" ns3:_="">
    <xsd:import namespace="e97bc81d-51d5-44ad-8fe8-69678b71d7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7bc81d-51d5-44ad-8fe8-69678b71d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8BF5C3-4957-4BFD-AB8C-1C7DC30E16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7bc81d-51d5-44ad-8fe8-69678b71d7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542F60-9541-4162-A029-210D91502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3A40FF-ED31-4B33-964C-C37E65C1321B}">
  <ds:schemaRefs>
    <ds:schemaRef ds:uri="http://purl.org/dc/elements/1.1/"/>
    <ds:schemaRef ds:uri="http://schemas.microsoft.com/office/2006/metadata/properties"/>
    <ds:schemaRef ds:uri="e97bc81d-51d5-44ad-8fe8-69678b71d795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886</Words>
  <Application>Microsoft Office PowerPoint</Application>
  <PresentationFormat>와이드스크린</PresentationFormat>
  <Paragraphs>151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Describing Contingency Tables (Ch.2)</vt:lpstr>
      <vt:lpstr>Section</vt:lpstr>
      <vt:lpstr>Contingency table describes frequency of X and Y</vt:lpstr>
      <vt:lpstr>Distribution of contingency table</vt:lpstr>
      <vt:lpstr>Sensitivity and Specificity</vt:lpstr>
      <vt:lpstr>Notation</vt:lpstr>
      <vt:lpstr>Independence</vt:lpstr>
      <vt:lpstr>Poisson, Binomial, and Multinomial Sampling</vt:lpstr>
      <vt:lpstr>Example</vt:lpstr>
      <vt:lpstr>Comparing two groups : Difference, Relative risk, and Odd ratio</vt:lpstr>
      <vt:lpstr>Odds ratio for case-control study</vt:lpstr>
      <vt:lpstr>Relationship between Odds and RR</vt:lpstr>
      <vt:lpstr>When ‘covariates’ matter : Partial table</vt:lpstr>
      <vt:lpstr>Partial table and marginal table can give different result</vt:lpstr>
      <vt:lpstr>Partial table and marginal table can give different result</vt:lpstr>
      <vt:lpstr>Conditional and marginal odds ratios</vt:lpstr>
      <vt:lpstr>Conditional and marginal independence</vt:lpstr>
      <vt:lpstr>Conditional and marginal independence</vt:lpstr>
      <vt:lpstr>Homogenous association</vt:lpstr>
      <vt:lpstr>Ordinal trends : concordant and discordant pairs </vt:lpstr>
      <vt:lpstr>Ordinal trends : concordant and discordant pairs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Contingency Tables (Ch.2)</dc:title>
  <dc:creator>HongJae Hyoung</dc:creator>
  <cp:lastModifiedBy>HongJae Hyoung</cp:lastModifiedBy>
  <cp:revision>115</cp:revision>
  <dcterms:created xsi:type="dcterms:W3CDTF">2020-06-02T14:58:20Z</dcterms:created>
  <dcterms:modified xsi:type="dcterms:W3CDTF">2020-06-02T19:12:54Z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0x01010088DA824222F5154C91092D407130EEBC</vt:lpwstr>
  </property>
</Properties>
</file>