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62" r:id="rId9"/>
    <p:sldId id="274" r:id="rId10"/>
    <p:sldId id="263" r:id="rId11"/>
    <p:sldId id="264" r:id="rId12"/>
    <p:sldId id="266" r:id="rId13"/>
    <p:sldId id="265" r:id="rId14"/>
    <p:sldId id="267" r:id="rId15"/>
    <p:sldId id="275" r:id="rId16"/>
    <p:sldId id="268" r:id="rId17"/>
    <p:sldId id="269" r:id="rId18"/>
    <p:sldId id="270" r:id="rId19"/>
    <p:sldId id="271" r:id="rId20"/>
    <p:sldId id="272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97D01A-5DDD-442A-B6DB-A83A8DF12E71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B2DF81-1AB2-459A-B132-150827C6A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362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B2DF81-1AB2-459A-B132-150827C6A80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524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B2DF81-1AB2-459A-B132-150827C6A80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079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B2DF81-1AB2-459A-B132-150827C6A80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263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B2DF81-1AB2-459A-B132-150827C6A80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61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B2DF81-1AB2-459A-B132-150827C6A80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758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B2DF81-1AB2-459A-B132-150827C6A80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022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93822-5B67-43A1-85F1-2D72024F6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578F2B-74A1-4A0C-81E8-74AA828363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2E0268-8944-48F6-A546-E64D8E269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40F9-41E2-45B4-8026-40DBD84C9BAE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B63C22-A13F-4651-BFA9-92F6E94E7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6FECCB-49CA-4017-B094-2445DB93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43CB6-B9F1-44C0-A863-B6818DAE1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25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454321-F0DD-4C3A-BB1C-11EB0BF68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1B9C0D-9396-496A-B828-5FF0445C9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5B550B-E726-4857-9FE2-8823DB528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40F9-41E2-45B4-8026-40DBD84C9BAE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7DA6CB-9D5E-4632-A863-ABD37E971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D43FB0-E593-41EA-8645-020D8650C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43CB6-B9F1-44C0-A863-B6818DAE1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807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A5861D2-D6B2-4546-95B7-E2F390D509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9D6ADA-D544-45ED-9286-CA80D77C8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1CC6FA-7A55-4342-9C7E-BED9A048F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40F9-41E2-45B4-8026-40DBD84C9BAE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628332-371D-44E5-9479-14DD6D87F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B09D22-A29F-4EC3-BD96-806E44F98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43CB6-B9F1-44C0-A863-B6818DAE1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172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7A86BC-424D-4025-96B5-3807925F6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957062-AD17-45FB-BB07-1E4C59EB5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0E102C-D685-4FA6-AA66-66855005E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40F9-41E2-45B4-8026-40DBD84C9BAE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1F4030-30DD-47BC-9E4E-9332B49A7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B57C30-F131-49B0-968A-032BDDE78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43CB6-B9F1-44C0-A863-B6818DAE1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424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E3C14-7B53-44E0-89F4-49DD1558A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F28201-73F6-427F-A6F8-AD93CD458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518639-6E8D-4861-827B-B7C989AA3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40F9-41E2-45B4-8026-40DBD84C9BAE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E48488-6B0C-4430-9D0E-0BD36454E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BB3A5D-0807-435E-BC99-5C89B8A59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43CB6-B9F1-44C0-A863-B6818DAE1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478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732C95-7D3E-4881-99B9-691FF95F7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457922-7D49-44A8-B49B-B6CB7A2E12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CECF41-9063-4B68-B07B-EDC164A80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8078DC-029A-473F-9D7A-32C51C751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40F9-41E2-45B4-8026-40DBD84C9BAE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259A4B-A2A2-4CAF-AB74-E3C163E3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C598A8-3F83-4B1B-ADA5-C3F7FFEC1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43CB6-B9F1-44C0-A863-B6818DAE1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745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57AA71-8B9D-42D3-8A7A-7BE19D4BE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373592-0BD6-45CD-AFD0-BB13B4CCF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DAC794-0620-41D5-9070-949705686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640C21-AC27-439E-ACC7-E768B53B3D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4024A8-B6E4-4B1D-B69D-017C559491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EC2C4D6-26AE-4D9F-8B38-A5E2EEA31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40F9-41E2-45B4-8026-40DBD84C9BAE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86BD940-1B94-4AD4-8507-88C5D21A8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4891991-0C5C-48D5-AE4D-E52A77A0B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43CB6-B9F1-44C0-A863-B6818DAE1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549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AD8DD-2936-422D-A5BD-2C68669F9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B93911-DE74-498E-8694-47B7FAC09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40F9-41E2-45B4-8026-40DBD84C9BAE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0E4D9F-8755-4C5D-AA8F-74B44FD30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3EC6CEE-FB20-495D-9081-855A3B0FB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43CB6-B9F1-44C0-A863-B6818DAE1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587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5253DE1-60DE-4D67-AF23-3036133E3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40F9-41E2-45B4-8026-40DBD84C9BAE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5C9E4BA-98F4-476E-A82E-F3B30F6E5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DB6E6C-7D6A-48C2-AC40-BB5CAB863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43CB6-B9F1-44C0-A863-B6818DAE1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330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A21FB3-45E0-4E80-B852-B9286F9C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D59992-EE32-4890-95F5-42CF26DF1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2A73A4-D9B0-480D-9723-A16874E178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8E7FC8-A800-46FC-B2C0-66CC80D5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40F9-41E2-45B4-8026-40DBD84C9BAE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04D86C-8DF0-4BDF-9271-F9F885400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7EF2E9-3A1F-4F96-9DFD-5AA11D339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43CB6-B9F1-44C0-A863-B6818DAE1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96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4DD568-B302-4541-BD1F-44300081D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892005-5545-4EC9-85A4-FBA9376540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459DB3-924C-4175-8348-8E0823B78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56BADB-1550-4301-BCFB-8A4EF1F24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40F9-41E2-45B4-8026-40DBD84C9BAE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96DB27-03B0-46F5-B4B8-D393B3113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E1E265-C440-4B0F-AFF8-A61672337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43CB6-B9F1-44C0-A863-B6818DAE1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041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D5AAF7-A395-4718-857C-13D0297CF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BFFD63-58D7-4697-9DCB-AD1B46FC0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820F62-6A08-4050-9F72-E235A121A4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C40F9-41E2-45B4-8026-40DBD84C9BAE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1DE182-CAE3-4B99-8D52-05B3C1AF97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8D558C-511F-43B3-ABE0-EA7F0D9645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43CB6-B9F1-44C0-A863-B6818DAE1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972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5.png"/><Relationship Id="rId3" Type="http://schemas.openxmlformats.org/officeDocument/2006/relationships/image" Target="../media/image47.png"/><Relationship Id="rId7" Type="http://schemas.openxmlformats.org/officeDocument/2006/relationships/image" Target="../media/image50.png"/><Relationship Id="rId12" Type="http://schemas.openxmlformats.org/officeDocument/2006/relationships/image" Target="../media/image5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27.png"/><Relationship Id="rId5" Type="http://schemas.openxmlformats.org/officeDocument/2006/relationships/image" Target="../media/image15.png"/><Relationship Id="rId10" Type="http://schemas.openxmlformats.org/officeDocument/2006/relationships/image" Target="../media/image53.png"/><Relationship Id="rId4" Type="http://schemas.openxmlformats.org/officeDocument/2006/relationships/image" Target="../media/image48.png"/><Relationship Id="rId9" Type="http://schemas.openxmlformats.org/officeDocument/2006/relationships/image" Target="../media/image52.png"/><Relationship Id="rId14" Type="http://schemas.openxmlformats.org/officeDocument/2006/relationships/image" Target="../media/image5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1173E-3122-4A33-BF93-A98D1D69FF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Time Series Analysis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4D39C9-C264-47DB-A7AF-5FA9FA33F4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Jan 20, 2022</a:t>
            </a:r>
          </a:p>
          <a:p>
            <a:r>
              <a:rPr lang="en-US" altLang="ko-KR" dirty="0" err="1"/>
              <a:t>Gwangwoo</a:t>
            </a:r>
            <a:r>
              <a:rPr lang="en-US" altLang="ko-KR" dirty="0"/>
              <a:t> Kim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6478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A4D4215-59A7-4AA4-BDA0-94F0DFA294E8}"/>
              </a:ext>
            </a:extLst>
          </p:cNvPr>
          <p:cNvSpPr/>
          <p:nvPr/>
        </p:nvSpPr>
        <p:spPr>
          <a:xfrm>
            <a:off x="216347" y="1629542"/>
            <a:ext cx="2343590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Model:</a:t>
            </a:r>
          </a:p>
          <a:p>
            <a:endParaRPr lang="en-US" altLang="ko-KR" sz="2400" dirty="0"/>
          </a:p>
          <a:p>
            <a:r>
              <a:rPr lang="en-US" altLang="ko-KR" sz="2400" dirty="0"/>
              <a:t>For invertibility:</a:t>
            </a:r>
          </a:p>
          <a:p>
            <a:endParaRPr lang="en-US" altLang="ko-KR" sz="2400" dirty="0"/>
          </a:p>
          <a:p>
            <a:r>
              <a:rPr lang="en-US" altLang="ko-KR" sz="2400" dirty="0"/>
              <a:t>Variance:</a:t>
            </a:r>
          </a:p>
          <a:p>
            <a:endParaRPr lang="en-US" altLang="ko-KR" sz="2400" dirty="0"/>
          </a:p>
          <a:p>
            <a:r>
              <a:rPr lang="en-US" altLang="ko-KR" sz="2400" dirty="0"/>
              <a:t>ACF: </a:t>
            </a:r>
          </a:p>
          <a:p>
            <a:endParaRPr lang="en-US" altLang="ko-KR" sz="2400" dirty="0"/>
          </a:p>
          <a:p>
            <a:endParaRPr lang="en-US" altLang="ko-KR" sz="24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E5911D-0EC7-4FE4-92B1-4889FB198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Example 1: MA(1)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00AF9E-6A49-4061-8405-5E0D47EEC0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836"/>
          <a:stretch/>
        </p:blipFill>
        <p:spPr>
          <a:xfrm>
            <a:off x="1472017" y="1570003"/>
            <a:ext cx="2581275" cy="58629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3213FBC-7115-441F-B61D-1B22F832ED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836"/>
          <a:stretch/>
        </p:blipFill>
        <p:spPr>
          <a:xfrm>
            <a:off x="3816981" y="1570003"/>
            <a:ext cx="2581275" cy="58629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037C790-BE9D-4853-A2DD-B72CF1AE7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937" y="2335820"/>
            <a:ext cx="9457413" cy="5143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65B12A7-27FE-4E9F-877A-CEDDDA4CEE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1359" y="2913499"/>
            <a:ext cx="2876550" cy="8953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A48AF30-7A04-4ED7-8C7A-A19E2627C4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0430" y="3625752"/>
            <a:ext cx="2876551" cy="14271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62CABCC2-3AF6-4407-B908-F733EC708C30}"/>
                  </a:ext>
                </a:extLst>
              </p:cNvPr>
              <p:cNvSpPr/>
              <p:nvPr/>
            </p:nvSpPr>
            <p:spPr>
              <a:xfrm>
                <a:off x="3022060" y="5357643"/>
                <a:ext cx="6578083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/>
                  <a:t>Fortunately, we can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;                                          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but there is only one solution due to the previous condition.</a:t>
                </a:r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62CABCC2-3AF6-4407-B908-F733EC708C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2060" y="5357643"/>
                <a:ext cx="6578083" cy="923330"/>
              </a:xfrm>
              <a:prstGeom prst="rect">
                <a:avLst/>
              </a:prstGeom>
              <a:blipFill>
                <a:blip r:embed="rId6"/>
                <a:stretch>
                  <a:fillRect l="-834" t="-3974" b="-99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그림 12">
            <a:extLst>
              <a:ext uri="{FF2B5EF4-FFF2-40B4-BE49-F238E27FC236}">
                <a16:creationId xmlns:a16="http://schemas.microsoft.com/office/drawing/2014/main" id="{33E7DC43-3E09-45C6-8A89-2CFA1647D0B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130" r="828"/>
          <a:stretch/>
        </p:blipFill>
        <p:spPr>
          <a:xfrm>
            <a:off x="5976522" y="5168584"/>
            <a:ext cx="3303536" cy="62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65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A4D4215-59A7-4AA4-BDA0-94F0DFA294E8}"/>
              </a:ext>
            </a:extLst>
          </p:cNvPr>
          <p:cNvSpPr/>
          <p:nvPr/>
        </p:nvSpPr>
        <p:spPr>
          <a:xfrm>
            <a:off x="216347" y="1629542"/>
            <a:ext cx="94968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PACF:</a:t>
            </a:r>
          </a:p>
          <a:p>
            <a:endParaRPr lang="en-US" altLang="ko-KR" sz="24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E5911D-0EC7-4FE4-92B1-4889FB198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Example 1: MA(1)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FF2827A-DAF4-4653-8B33-81ABF296B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90" y="2349939"/>
            <a:ext cx="6257925" cy="2352675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26D6EFD4-D9A6-451D-B999-6C82B870FFF8}"/>
              </a:ext>
            </a:extLst>
          </p:cNvPr>
          <p:cNvSpPr/>
          <p:nvPr/>
        </p:nvSpPr>
        <p:spPr>
          <a:xfrm>
            <a:off x="6292694" y="4622052"/>
            <a:ext cx="998688" cy="5697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AAD296B-DC6B-4578-B56C-B77487BA7F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0327"/>
          <a:stretch/>
        </p:blipFill>
        <p:spPr>
          <a:xfrm>
            <a:off x="1266722" y="5191816"/>
            <a:ext cx="4314825" cy="62351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B88139F-5252-4A86-B445-EBADD0E2C788}"/>
              </a:ext>
            </a:extLst>
          </p:cNvPr>
          <p:cNvSpPr/>
          <p:nvPr/>
        </p:nvSpPr>
        <p:spPr>
          <a:xfrm>
            <a:off x="2035746" y="2134083"/>
            <a:ext cx="2413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Yule-Walker equation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987A9E7-B45B-4677-BAC1-126074A09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6370" y="4154459"/>
            <a:ext cx="3343275" cy="150495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89D85A8-CDEB-4148-B9DA-56065FC334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1703" y="5659409"/>
            <a:ext cx="1933575" cy="600075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EF5530-B68A-4511-9F34-409C24916D8C}"/>
              </a:ext>
            </a:extLst>
          </p:cNvPr>
          <p:cNvSpPr/>
          <p:nvPr/>
        </p:nvSpPr>
        <p:spPr>
          <a:xfrm>
            <a:off x="7551804" y="5814863"/>
            <a:ext cx="1555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In particular,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65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A4D4215-59A7-4AA4-BDA0-94F0DFA294E8}"/>
              </a:ext>
            </a:extLst>
          </p:cNvPr>
          <p:cNvSpPr/>
          <p:nvPr/>
        </p:nvSpPr>
        <p:spPr>
          <a:xfrm>
            <a:off x="216347" y="1629542"/>
            <a:ext cx="2343590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Model:</a:t>
            </a:r>
          </a:p>
          <a:p>
            <a:endParaRPr lang="en-US" altLang="ko-KR" sz="2400" dirty="0"/>
          </a:p>
          <a:p>
            <a:r>
              <a:rPr lang="en-US" altLang="ko-KR" sz="2400" dirty="0"/>
              <a:t>For invertibility:</a:t>
            </a:r>
          </a:p>
          <a:p>
            <a:endParaRPr lang="en-US" altLang="ko-KR" sz="2400" dirty="0"/>
          </a:p>
          <a:p>
            <a:r>
              <a:rPr lang="en-US" altLang="ko-KR" sz="2400" dirty="0"/>
              <a:t>Variance:</a:t>
            </a:r>
          </a:p>
          <a:p>
            <a:endParaRPr lang="en-US" altLang="ko-KR" sz="2400" dirty="0"/>
          </a:p>
          <a:p>
            <a:r>
              <a:rPr lang="en-US" altLang="ko-KR" sz="2400" dirty="0"/>
              <a:t>ACF: </a:t>
            </a:r>
          </a:p>
          <a:p>
            <a:endParaRPr lang="en-US" altLang="ko-KR" sz="2400" dirty="0"/>
          </a:p>
          <a:p>
            <a:endParaRPr lang="en-US" altLang="ko-KR" sz="24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E5911D-0EC7-4FE4-92B1-4889FB198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Example 2: MA(2)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5D1E6FC-650D-4DC0-BB04-51BD208C1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142" y="1469062"/>
            <a:ext cx="3886200" cy="7143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947CA92-E0B2-4886-8725-E57AEF03A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4342" y="1546372"/>
            <a:ext cx="3476625" cy="6667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9730C90-1BC4-43F4-A842-3A64F2FA10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9616" y="2286090"/>
            <a:ext cx="1924050" cy="6096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8D544BF-4184-463B-8AEC-FDDBCA7940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1968" y="2314665"/>
            <a:ext cx="1905000" cy="55245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ACEBF07-8A3B-46F2-B616-CEF9B3983D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7981" y="2346182"/>
            <a:ext cx="2057400" cy="60007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9D27ACB-56D0-4DDC-BC1F-8A1C50BDB4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5792" y="2832096"/>
            <a:ext cx="3390900" cy="85725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712E06D-B4AF-4274-8CC5-2132867A0C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1174" y="3657852"/>
            <a:ext cx="305752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47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E5911D-0EC7-4FE4-92B1-4889FB198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Duality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0C02B1C-0D2C-4A61-80D1-545852D60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092629"/>
              </p:ext>
            </p:extLst>
          </p:nvPr>
        </p:nvGraphicFramePr>
        <p:xfrm>
          <a:off x="1947694" y="2191784"/>
          <a:ext cx="8127999" cy="3756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63322469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4373259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29772926"/>
                    </a:ext>
                  </a:extLst>
                </a:gridCol>
              </a:tblGrid>
              <a:tr h="75122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932092"/>
                  </a:ext>
                </a:extLst>
              </a:tr>
              <a:tr h="7512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invertibility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558702"/>
                  </a:ext>
                </a:extLst>
              </a:tr>
              <a:tr h="7512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stationarity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539430"/>
                  </a:ext>
                </a:extLst>
              </a:tr>
              <a:tr h="7512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Exponentially damped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cutoff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608338"/>
                  </a:ext>
                </a:extLst>
              </a:tr>
              <a:tr h="7512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PACF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cutoff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Exponentially damped</a:t>
                      </a:r>
                      <a:endParaRPr lang="ko-KR" altLang="en-US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645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227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A4D4215-59A7-4AA4-BDA0-94F0DFA294E8}"/>
              </a:ext>
            </a:extLst>
          </p:cNvPr>
          <p:cNvSpPr/>
          <p:nvPr/>
        </p:nvSpPr>
        <p:spPr>
          <a:xfrm>
            <a:off x="104077" y="1261813"/>
            <a:ext cx="5599931" cy="60016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Model:</a:t>
            </a:r>
          </a:p>
          <a:p>
            <a:endParaRPr lang="en-US" altLang="ko-KR" sz="2400" dirty="0"/>
          </a:p>
          <a:p>
            <a:r>
              <a:rPr lang="en-US" altLang="ko-KR" sz="2400" dirty="0"/>
              <a:t>Characteristic equation for invertibility:</a:t>
            </a:r>
          </a:p>
          <a:p>
            <a:endParaRPr lang="en-US" altLang="ko-KR" sz="2400" dirty="0"/>
          </a:p>
          <a:p>
            <a:r>
              <a:rPr lang="en-US" altLang="ko-KR" sz="2400" dirty="0"/>
              <a:t>ACF: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In particular,  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E5911D-0EC7-4FE4-92B1-4889FB198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234"/>
            <a:ext cx="10515600" cy="1325563"/>
          </a:xfrm>
        </p:spPr>
        <p:txBody>
          <a:bodyPr/>
          <a:lstStyle/>
          <a:p>
            <a:r>
              <a:rPr lang="en-US" altLang="ko-KR" dirty="0"/>
              <a:t>Autoregressive Moving Average (ARMA)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9C266A0-A011-4E89-91F3-3CF357195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411" y="1185154"/>
            <a:ext cx="8096250" cy="7239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839554E-DD8D-4CFA-8456-CB9F7018A1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0378" y="1060559"/>
            <a:ext cx="2667000" cy="8858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F0ED99C-AE49-4300-AF55-EC2F1ECDC211}"/>
              </a:ext>
            </a:extLst>
          </p:cNvPr>
          <p:cNvSpPr/>
          <p:nvPr/>
        </p:nvSpPr>
        <p:spPr>
          <a:xfrm>
            <a:off x="9102522" y="1345775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or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1149C45-550B-4E9B-A384-D1D14C1F71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7645" y="1868312"/>
            <a:ext cx="3414771" cy="7905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2E16087-DD33-490C-A7D2-039AE2B2A9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5004" y="3185513"/>
            <a:ext cx="1285875" cy="50482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FBFB7D9-1753-47B2-9D3F-2FC786F1AC96}"/>
              </a:ext>
            </a:extLst>
          </p:cNvPr>
          <p:cNvSpPr/>
          <p:nvPr/>
        </p:nvSpPr>
        <p:spPr>
          <a:xfrm>
            <a:off x="962025" y="3275864"/>
            <a:ext cx="812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where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96202ED-136A-4093-889D-4E973047F3E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" r="2405"/>
          <a:stretch/>
        </p:blipFill>
        <p:spPr>
          <a:xfrm>
            <a:off x="3060879" y="3227879"/>
            <a:ext cx="1403680" cy="47625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8AC4728-FA17-45D4-8136-989915D28A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68158" y="3107699"/>
            <a:ext cx="1964327" cy="84009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4B061D9C-8964-4D8F-8A78-2A895CB805FD}"/>
              </a:ext>
            </a:extLst>
          </p:cNvPr>
          <p:cNvSpPr/>
          <p:nvPr/>
        </p:nvSpPr>
        <p:spPr>
          <a:xfrm>
            <a:off x="962025" y="4460097"/>
            <a:ext cx="833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Note: 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599BCCB1-C67B-4D09-90D8-354775E578D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75004" y="4156003"/>
            <a:ext cx="3117630" cy="970941"/>
          </a:xfrm>
          <a:prstGeom prst="rect">
            <a:avLst/>
          </a:prstGeom>
        </p:spPr>
      </p:pic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349441D1-2D48-4CE3-B58C-B3FCE8C2EDEF}"/>
              </a:ext>
            </a:extLst>
          </p:cNvPr>
          <p:cNvSpPr/>
          <p:nvPr/>
        </p:nvSpPr>
        <p:spPr>
          <a:xfrm>
            <a:off x="4962497" y="4524024"/>
            <a:ext cx="671647" cy="383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C50E9558-6044-4FF1-9639-A6396D3ACBE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73871" y="4390376"/>
            <a:ext cx="6178398" cy="57099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0291C3A-E82D-4D1B-BB57-B3D88A8080A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25725" y="1791144"/>
            <a:ext cx="3304564" cy="94491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1BAD311-ABF8-44E8-9423-6813937C83B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62025" y="2561489"/>
            <a:ext cx="10391775" cy="714375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CF5A2B9B-CAB2-458C-8DD7-7E6D19AE1D3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79794" y="5178850"/>
            <a:ext cx="7591425" cy="66675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FBCC7F9F-CFF4-48AA-B02A-CB3957C2225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36931" y="5922259"/>
            <a:ext cx="767715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532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FAB018-7A32-4C71-A6B0-2ADC62E1F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Real-life example</a:t>
            </a:r>
            <a:endParaRPr lang="ko-KR" altLang="en-US" dirty="0"/>
          </a:p>
        </p:txBody>
      </p:sp>
      <p:pic>
        <p:nvPicPr>
          <p:cNvPr id="3074" name="Picture 2" descr="Econometrics 04 00032 g001">
            <a:extLst>
              <a:ext uri="{FF2B5EF4-FFF2-40B4-BE49-F238E27FC236}">
                <a16:creationId xmlns:a16="http://schemas.microsoft.com/office/drawing/2014/main" id="{32BB5988-886D-403F-97AF-34D10F518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4920" y="1556847"/>
            <a:ext cx="7002159" cy="5158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3332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A4D4215-59A7-4AA4-BDA0-94F0DFA294E8}"/>
              </a:ext>
            </a:extLst>
          </p:cNvPr>
          <p:cNvSpPr/>
          <p:nvPr/>
        </p:nvSpPr>
        <p:spPr>
          <a:xfrm>
            <a:off x="104077" y="1261813"/>
            <a:ext cx="2754728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Model:</a:t>
            </a:r>
          </a:p>
          <a:p>
            <a:endParaRPr lang="en-US" altLang="ko-KR" sz="2400" dirty="0"/>
          </a:p>
          <a:p>
            <a:r>
              <a:rPr lang="en-US" altLang="ko-KR" sz="2400" dirty="0"/>
              <a:t>Admissible region:</a:t>
            </a:r>
          </a:p>
          <a:p>
            <a:endParaRPr lang="en-US" altLang="ko-KR" sz="2400" dirty="0"/>
          </a:p>
          <a:p>
            <a:r>
              <a:rPr lang="en-US" altLang="ko-KR" sz="2400" dirty="0"/>
              <a:t>ACF: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E5911D-0EC7-4FE4-92B1-4889FB198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234"/>
            <a:ext cx="10515600" cy="1325563"/>
          </a:xfrm>
        </p:spPr>
        <p:txBody>
          <a:bodyPr/>
          <a:lstStyle/>
          <a:p>
            <a:r>
              <a:rPr lang="en-US" altLang="ko-KR" dirty="0"/>
              <a:t>Example ARMA(1,1)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0ED99C-AE49-4300-AF55-EC2F1ECDC211}"/>
              </a:ext>
            </a:extLst>
          </p:cNvPr>
          <p:cNvSpPr/>
          <p:nvPr/>
        </p:nvSpPr>
        <p:spPr>
          <a:xfrm>
            <a:off x="5046043" y="1312018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or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DC37301-6E12-4E49-8E1A-9438E1DFC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882" y="1154689"/>
            <a:ext cx="3867150" cy="7048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2B23FAB-DC3E-49B0-832F-C82B0D0E3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8470" y="1105828"/>
            <a:ext cx="4057650" cy="7239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E3E187D-2F87-4DC2-8A23-2D41E4F8FC9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1897" r="69234" b="1981"/>
          <a:stretch/>
        </p:blipFill>
        <p:spPr>
          <a:xfrm>
            <a:off x="2890656" y="2037785"/>
            <a:ext cx="1907748" cy="434763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A314E5A9-AA1F-4EEC-A4B9-789C701843F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0603" t="11897"/>
          <a:stretch/>
        </p:blipFill>
        <p:spPr>
          <a:xfrm>
            <a:off x="5450321" y="2045393"/>
            <a:ext cx="1822821" cy="444767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EB3B1F1B-D6DA-4ABB-AE0A-CF9D3C5BF376}"/>
              </a:ext>
            </a:extLst>
          </p:cNvPr>
          <p:cNvSpPr/>
          <p:nvPr/>
        </p:nvSpPr>
        <p:spPr>
          <a:xfrm>
            <a:off x="4841068" y="2053940"/>
            <a:ext cx="577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and</a:t>
            </a:r>
            <a:endParaRPr lang="ko-KR" altLang="en-US" dirty="0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54492685-FB69-4FC3-B2EC-00595857C9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9454" y="2666949"/>
            <a:ext cx="3981450" cy="20574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EA67AB7C-CEA9-40E5-A95B-07013A3484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6723" y="2585693"/>
            <a:ext cx="3156223" cy="2113065"/>
          </a:xfrm>
          <a:prstGeom prst="rect">
            <a:avLst/>
          </a:prstGeom>
        </p:spPr>
      </p:pic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0822CA6E-BED6-4FD0-ACE2-C6BB0C92177B}"/>
              </a:ext>
            </a:extLst>
          </p:cNvPr>
          <p:cNvSpPr/>
          <p:nvPr/>
        </p:nvSpPr>
        <p:spPr>
          <a:xfrm>
            <a:off x="5129769" y="3171609"/>
            <a:ext cx="671647" cy="383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D0E21D6-E79C-4B32-AE61-E046F3D7252D}"/>
              </a:ext>
            </a:extLst>
          </p:cNvPr>
          <p:cNvSpPr/>
          <p:nvPr/>
        </p:nvSpPr>
        <p:spPr>
          <a:xfrm>
            <a:off x="4508899" y="3598191"/>
            <a:ext cx="2048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Solving equations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8955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E5911D-0EC7-4FE4-92B1-4889FB198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234"/>
            <a:ext cx="10515600" cy="1325563"/>
          </a:xfrm>
        </p:spPr>
        <p:txBody>
          <a:bodyPr/>
          <a:lstStyle/>
          <a:p>
            <a:r>
              <a:rPr lang="en-US" altLang="ko-KR" dirty="0"/>
              <a:t>Example ARMA(1,1)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FCD4D9-0767-4752-8791-CCFD17479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8277" y="1470891"/>
            <a:ext cx="6568378" cy="505960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67E98C3-7EF1-4369-9FE8-C0F592907C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88269"/>
            <a:ext cx="5338277" cy="544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146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E5911D-0EC7-4FE4-92B1-4889FB198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234"/>
            <a:ext cx="10515600" cy="1325563"/>
          </a:xfrm>
        </p:spPr>
        <p:txBody>
          <a:bodyPr/>
          <a:lstStyle/>
          <a:p>
            <a:r>
              <a:rPr lang="en-US" altLang="ko-KR" dirty="0"/>
              <a:t>Summary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1E0921B-35E5-415C-8028-E30BBE7FD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911" y="1390514"/>
            <a:ext cx="8806177" cy="516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766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E5911D-0EC7-4FE4-92B1-4889FB198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234"/>
            <a:ext cx="10515600" cy="1325563"/>
          </a:xfrm>
        </p:spPr>
        <p:txBody>
          <a:bodyPr/>
          <a:lstStyle/>
          <a:p>
            <a:r>
              <a:rPr lang="en-US" altLang="ko-KR" dirty="0"/>
              <a:t>Summary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0557E9-3D71-40E2-8277-45A7BFA5C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55" y="1386697"/>
            <a:ext cx="12192000" cy="521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885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:a16="http://schemas.microsoft.com/office/drawing/2014/main" id="{310D4F93-B51E-4768-99E5-34B8AE1483D0}"/>
              </a:ext>
            </a:extLst>
          </p:cNvPr>
          <p:cNvSpPr/>
          <p:nvPr/>
        </p:nvSpPr>
        <p:spPr>
          <a:xfrm>
            <a:off x="3865123" y="2284041"/>
            <a:ext cx="4079132" cy="36705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E5911D-0EC7-4FE4-92B1-4889FB198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Review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EC330B-108A-440B-B494-73F2407D2511}"/>
              </a:ext>
            </a:extLst>
          </p:cNvPr>
          <p:cNvSpPr txBox="1"/>
          <p:nvPr/>
        </p:nvSpPr>
        <p:spPr>
          <a:xfrm>
            <a:off x="4915712" y="1805750"/>
            <a:ext cx="3949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Stationary process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EFB31A-8FEF-4E65-90FC-CAF15B1F65B8}"/>
              </a:ext>
            </a:extLst>
          </p:cNvPr>
          <p:cNvSpPr txBox="1"/>
          <p:nvPr/>
        </p:nvSpPr>
        <p:spPr>
          <a:xfrm>
            <a:off x="4695218" y="2802979"/>
            <a:ext cx="3949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General linear process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CDEA9DF-8AA9-4F7F-8358-42E914ED3B94}"/>
              </a:ext>
            </a:extLst>
          </p:cNvPr>
          <p:cNvSpPr/>
          <p:nvPr/>
        </p:nvSpPr>
        <p:spPr>
          <a:xfrm>
            <a:off x="3239311" y="2175082"/>
            <a:ext cx="5405337" cy="43177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2103D83-BF78-47E5-A704-3AF71C7D9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832" y="3247270"/>
            <a:ext cx="2606607" cy="112649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8F38FE0-9E34-4A39-A22A-D35C0E6C8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832" y="4483654"/>
            <a:ext cx="2348014" cy="915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792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124C82-64C3-4B2E-B79C-4AA029E49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What’s next?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D56AAA-4E1B-438C-A6E5-E871FE08A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1439592"/>
            <a:ext cx="10001250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707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E5911D-0EC7-4FE4-92B1-4889FB198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Review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2103D83-BF78-47E5-A704-3AF71C7D9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36" y="1860114"/>
            <a:ext cx="3715984" cy="1605939"/>
          </a:xfrm>
          <a:prstGeom prst="rect">
            <a:avLst/>
          </a:prstGeom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9383892B-6B9E-4E68-B1D2-775A0A43E423}"/>
              </a:ext>
            </a:extLst>
          </p:cNvPr>
          <p:cNvSpPr/>
          <p:nvPr/>
        </p:nvSpPr>
        <p:spPr>
          <a:xfrm>
            <a:off x="3787320" y="2142278"/>
            <a:ext cx="998688" cy="5697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ADCEC1-34B2-44D5-8A9F-3AD460AE3DCD}"/>
              </a:ext>
            </a:extLst>
          </p:cNvPr>
          <p:cNvSpPr txBox="1"/>
          <p:nvPr/>
        </p:nvSpPr>
        <p:spPr>
          <a:xfrm>
            <a:off x="4837872" y="2190474"/>
            <a:ext cx="3553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Well-defined and stationary if 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09E0F2F-5840-49A4-912E-CBBF2BD1D2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3" t="7422" r="1980" b="2616"/>
          <a:stretch/>
        </p:blipFill>
        <p:spPr>
          <a:xfrm>
            <a:off x="8105435" y="2172112"/>
            <a:ext cx="1958453" cy="456279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7F406AA6-3FD3-450B-891F-3F3D3D5C8300}"/>
              </a:ext>
            </a:extLst>
          </p:cNvPr>
          <p:cNvSpPr/>
          <p:nvPr/>
        </p:nvSpPr>
        <p:spPr>
          <a:xfrm>
            <a:off x="3787320" y="2949674"/>
            <a:ext cx="998688" cy="5697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E77D67F-686E-45C6-A450-7BCC28B9B2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7873" y="2766361"/>
            <a:ext cx="5971802" cy="93638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AA08EAE-5319-4262-860F-0AB1496BEB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2515" y="3635479"/>
            <a:ext cx="5733848" cy="691553"/>
          </a:xfrm>
          <a:prstGeom prst="rect">
            <a:avLst/>
          </a:prstGeom>
        </p:spPr>
      </p:pic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A81B9F6B-038C-4D7F-8320-B4B25D96A6F7}"/>
              </a:ext>
            </a:extLst>
          </p:cNvPr>
          <p:cNvSpPr/>
          <p:nvPr/>
        </p:nvSpPr>
        <p:spPr>
          <a:xfrm>
            <a:off x="3787320" y="4693141"/>
            <a:ext cx="998688" cy="5697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BECD4B29-41D0-4BA2-AD90-5C08D21041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36363" y="3702750"/>
            <a:ext cx="2251668" cy="495903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92C58B21-6CAC-4896-B62F-88714EBD9E5A}"/>
              </a:ext>
            </a:extLst>
          </p:cNvPr>
          <p:cNvSpPr/>
          <p:nvPr/>
        </p:nvSpPr>
        <p:spPr>
          <a:xfrm>
            <a:off x="2498001" y="5378748"/>
            <a:ext cx="3577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Grenander</a:t>
            </a:r>
            <a:r>
              <a:rPr lang="en-US" altLang="ko-KR" dirty="0"/>
              <a:t> and Rosenblatt, 1957</a:t>
            </a:r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3F36C837-BC32-42BB-8F4B-4DC670C2F4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9987" y="4441337"/>
            <a:ext cx="3418904" cy="961368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EE8C63B9-8B72-467D-BF81-26FE5A6A87E2}"/>
              </a:ext>
            </a:extLst>
          </p:cNvPr>
          <p:cNvSpPr/>
          <p:nvPr/>
        </p:nvSpPr>
        <p:spPr>
          <a:xfrm>
            <a:off x="8183851" y="4730889"/>
            <a:ext cx="4008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converges within the unit circle of B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737BAF-060A-427B-8DC9-2CE86FBDED34}"/>
              </a:ext>
            </a:extLst>
          </p:cNvPr>
          <p:cNvSpPr txBox="1"/>
          <p:nvPr/>
        </p:nvSpPr>
        <p:spPr>
          <a:xfrm>
            <a:off x="330742" y="3355341"/>
            <a:ext cx="3553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General linear processes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6885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E5911D-0EC7-4FE4-92B1-4889FB198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Review</a:t>
            </a:r>
            <a:endParaRPr lang="ko-KR" altLang="en-US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7F406AA6-3FD3-450B-891F-3F3D3D5C8300}"/>
              </a:ext>
            </a:extLst>
          </p:cNvPr>
          <p:cNvSpPr/>
          <p:nvPr/>
        </p:nvSpPr>
        <p:spPr>
          <a:xfrm>
            <a:off x="5544802" y="2333241"/>
            <a:ext cx="998688" cy="5697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737BAF-060A-427B-8DC9-2CE86FBDED34}"/>
              </a:ext>
            </a:extLst>
          </p:cNvPr>
          <p:cNvSpPr txBox="1"/>
          <p:nvPr/>
        </p:nvSpPr>
        <p:spPr>
          <a:xfrm>
            <a:off x="6802433" y="3342077"/>
            <a:ext cx="3553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Alternative form of general linear processes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919D223-8AC9-41BD-B437-7E6520A37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571" y="1925360"/>
            <a:ext cx="3573774" cy="1392928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D2088DC6-11DF-4D1E-97BC-448F97DC8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111" y="1823061"/>
            <a:ext cx="3715984" cy="160593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1B1EF0F-629A-41B4-97D3-FFB949131E14}"/>
              </a:ext>
            </a:extLst>
          </p:cNvPr>
          <p:cNvSpPr txBox="1"/>
          <p:nvPr/>
        </p:nvSpPr>
        <p:spPr>
          <a:xfrm>
            <a:off x="2037517" y="3318288"/>
            <a:ext cx="3553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General linear processes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ADCEC1-34B2-44D5-8A9F-3AD460AE3DCD}"/>
              </a:ext>
            </a:extLst>
          </p:cNvPr>
          <p:cNvSpPr txBox="1"/>
          <p:nvPr/>
        </p:nvSpPr>
        <p:spPr>
          <a:xfrm>
            <a:off x="5317806" y="1886943"/>
            <a:ext cx="3553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Always true?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6AE50ED-F657-42BB-A82E-82680CF4F62B}"/>
              </a:ext>
            </a:extLst>
          </p:cNvPr>
          <p:cNvSpPr txBox="1"/>
          <p:nvPr/>
        </p:nvSpPr>
        <p:spPr>
          <a:xfrm>
            <a:off x="82248" y="4211854"/>
            <a:ext cx="119411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Consider                        . Whatever the value of theta, it defines a perfectly proper stationary process. </a:t>
            </a:r>
          </a:p>
          <a:p>
            <a:endParaRPr lang="en-US" altLang="ko-KR" dirty="0"/>
          </a:p>
          <a:p>
            <a:r>
              <a:rPr lang="en-US" altLang="ko-KR" dirty="0"/>
              <a:t>But alternative form may not be well-defined: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70989B5-8DC7-420C-93F1-1465241CD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568" y="4129338"/>
            <a:ext cx="1849898" cy="53362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D919FF2-D41B-4D49-A7E9-6589A4B1F1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5094" y="5446208"/>
            <a:ext cx="2298568" cy="644531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B62E4F33-F7E1-4E3F-ABC0-447DB3B825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696" y="5539045"/>
            <a:ext cx="1849898" cy="533624"/>
          </a:xfrm>
          <a:prstGeom prst="rect">
            <a:avLst/>
          </a:prstGeom>
        </p:spPr>
      </p:pic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5D526E4D-1EF2-41F9-9CCE-D79B5370A6F5}"/>
              </a:ext>
            </a:extLst>
          </p:cNvPr>
          <p:cNvSpPr/>
          <p:nvPr/>
        </p:nvSpPr>
        <p:spPr>
          <a:xfrm>
            <a:off x="2519500" y="5520975"/>
            <a:ext cx="998688" cy="5697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E0CDF91-0FC6-40D0-9A85-83085940AA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8836" y="5429701"/>
            <a:ext cx="3695599" cy="709848"/>
          </a:xfrm>
          <a:prstGeom prst="rect">
            <a:avLst/>
          </a:prstGeom>
        </p:spPr>
      </p:pic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AFB75257-5D0C-4D50-87E5-4F927278CEBB}"/>
              </a:ext>
            </a:extLst>
          </p:cNvPr>
          <p:cNvSpPr/>
          <p:nvPr/>
        </p:nvSpPr>
        <p:spPr>
          <a:xfrm>
            <a:off x="6130568" y="5499743"/>
            <a:ext cx="998688" cy="5697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8E54A8-E4AF-4F19-B92A-8B9E37DAABFA}"/>
              </a:ext>
            </a:extLst>
          </p:cNvPr>
          <p:cNvSpPr txBox="1"/>
          <p:nvPr/>
        </p:nvSpPr>
        <p:spPr>
          <a:xfrm>
            <a:off x="7286162" y="6075606"/>
            <a:ext cx="386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well-defined if abs(theta) &lt;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7268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E5911D-0EC7-4FE4-92B1-4889FB198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Review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684E6C2-54B9-4312-BF2A-509AA1123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330404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7E19B42-9F3E-4C90-BFAB-CB6FA94451C3}"/>
              </a:ext>
            </a:extLst>
          </p:cNvPr>
          <p:cNvSpPr txBox="1"/>
          <p:nvPr/>
        </p:nvSpPr>
        <p:spPr>
          <a:xfrm>
            <a:off x="156836" y="5412977"/>
            <a:ext cx="10796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Although invertibility follows from a general linear process, its definition is now independent of it.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0762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90B53AC2-AD56-4AD7-A603-F3FCEA745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669" y="5118116"/>
            <a:ext cx="7620000" cy="81915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A4D4215-59A7-4AA4-BDA0-94F0DFA294E8}"/>
              </a:ext>
            </a:extLst>
          </p:cNvPr>
          <p:cNvSpPr/>
          <p:nvPr/>
        </p:nvSpPr>
        <p:spPr>
          <a:xfrm>
            <a:off x="216347" y="1629542"/>
            <a:ext cx="5609869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Model:</a:t>
            </a:r>
          </a:p>
          <a:p>
            <a:endParaRPr lang="en-US" altLang="ko-KR" sz="2400" dirty="0"/>
          </a:p>
          <a:p>
            <a:r>
              <a:rPr lang="en-US" altLang="ko-KR" sz="2400" dirty="0"/>
              <a:t>Characteristic equation for stationarity:</a:t>
            </a:r>
          </a:p>
          <a:p>
            <a:endParaRPr lang="en-US" altLang="ko-KR" sz="2400" dirty="0"/>
          </a:p>
          <a:p>
            <a:r>
              <a:rPr lang="en-US" altLang="ko-KR" sz="2400" dirty="0"/>
              <a:t>ACFs: 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Variance: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PACF: </a:t>
            </a:r>
            <a:endParaRPr lang="ko-KR" altLang="en-US" sz="24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E5911D-0EC7-4FE4-92B1-4889FB198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Autoregressive (AR)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A98860-E759-4C3D-8731-CE59093B1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907" y="1427033"/>
            <a:ext cx="4772025" cy="8572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448A470-10D5-4247-8124-05613B797EE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18"/>
          <a:stretch/>
        </p:blipFill>
        <p:spPr>
          <a:xfrm>
            <a:off x="6478405" y="1579137"/>
            <a:ext cx="1834173" cy="5905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F0ED99C-AE49-4300-AF55-EC2F1ECDC211}"/>
              </a:ext>
            </a:extLst>
          </p:cNvPr>
          <p:cNvSpPr/>
          <p:nvPr/>
        </p:nvSpPr>
        <p:spPr>
          <a:xfrm>
            <a:off x="5989793" y="1689746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or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E686020-4FAB-4191-BE21-006C339D9A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2907" y="2241805"/>
            <a:ext cx="6276975" cy="7905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59CAF6A-B9D2-4993-9FE0-26A6B2453D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0669" y="2933745"/>
            <a:ext cx="7096125" cy="7334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1DA23CE-A944-4B53-97BB-3FCAD881FE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0669" y="3635837"/>
            <a:ext cx="7229475" cy="6858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543973E-1B48-48AB-9FBE-4B8CD4EC9A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16777" y="4290303"/>
            <a:ext cx="4777294" cy="107193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0B5CB11-68DC-4077-BC28-A2AF147EDE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77666" y="2935055"/>
            <a:ext cx="1943100" cy="98107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AA60E1AE-BF79-485F-9113-90E027D07068}"/>
              </a:ext>
            </a:extLst>
          </p:cNvPr>
          <p:cNvSpPr/>
          <p:nvPr/>
        </p:nvSpPr>
        <p:spPr>
          <a:xfrm>
            <a:off x="9029018" y="3803480"/>
            <a:ext cx="2413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Yule-Walker equation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DD9BDAD-66E3-45DE-9B4A-8F7A911FC6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0669" y="5752906"/>
            <a:ext cx="8210550" cy="838200"/>
          </a:xfrm>
          <a:prstGeom prst="rect">
            <a:avLst/>
          </a:prstGeom>
        </p:spPr>
      </p:pic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804E2678-9C41-4B5A-B4E9-592DE285D232}"/>
              </a:ext>
            </a:extLst>
          </p:cNvPr>
          <p:cNvSpPr/>
          <p:nvPr/>
        </p:nvSpPr>
        <p:spPr>
          <a:xfrm rot="21111445">
            <a:off x="8745207" y="5483149"/>
            <a:ext cx="998688" cy="5697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BCCDC770-0ED4-4CF7-AAF0-B1136147052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76624" y="4873731"/>
            <a:ext cx="2997197" cy="56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47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B7D6C7-093F-4ABE-B1B4-3023C107B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Real-life example</a:t>
            </a:r>
            <a:endParaRPr lang="ko-KR" altLang="en-US" dirty="0"/>
          </a:p>
        </p:txBody>
      </p:sp>
      <p:pic>
        <p:nvPicPr>
          <p:cNvPr id="1026" name="Picture 2" descr="Time Series Plot of quakes">
            <a:extLst>
              <a:ext uri="{FF2B5EF4-FFF2-40B4-BE49-F238E27FC236}">
                <a16:creationId xmlns:a16="http://schemas.microsoft.com/office/drawing/2014/main" id="{34F18F9E-5B99-42B6-AB57-302CF1F8A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62328"/>
            <a:ext cx="54864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artial Autocorrelation Function for quakes">
            <a:extLst>
              <a:ext uri="{FF2B5EF4-FFF2-40B4-BE49-F238E27FC236}">
                <a16:creationId xmlns:a16="http://schemas.microsoft.com/office/drawing/2014/main" id="{C5865B05-0356-47B1-9B12-91EFA372E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771" y="1762328"/>
            <a:ext cx="54864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108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8105AE0D-21B5-45FB-A872-C1062A332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961" y="4399572"/>
            <a:ext cx="7143244" cy="172481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A4D4215-59A7-4AA4-BDA0-94F0DFA294E8}"/>
              </a:ext>
            </a:extLst>
          </p:cNvPr>
          <p:cNvSpPr/>
          <p:nvPr/>
        </p:nvSpPr>
        <p:spPr>
          <a:xfrm>
            <a:off x="104077" y="1261813"/>
            <a:ext cx="5599931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Model:</a:t>
            </a:r>
          </a:p>
          <a:p>
            <a:endParaRPr lang="en-US" altLang="ko-KR" sz="2400" dirty="0"/>
          </a:p>
          <a:p>
            <a:r>
              <a:rPr lang="en-US" altLang="ko-KR" sz="2400" dirty="0"/>
              <a:t>Characteristic equation for invertibility:</a:t>
            </a:r>
          </a:p>
          <a:p>
            <a:endParaRPr lang="en-US" altLang="ko-KR" sz="2400" dirty="0"/>
          </a:p>
          <a:p>
            <a:r>
              <a:rPr lang="en-US" altLang="ko-KR" sz="2400" dirty="0"/>
              <a:t>Variance:</a:t>
            </a:r>
          </a:p>
          <a:p>
            <a:endParaRPr lang="en-US" altLang="ko-KR" sz="2400" dirty="0"/>
          </a:p>
          <a:p>
            <a:r>
              <a:rPr lang="en-US" altLang="ko-KR" sz="2400" dirty="0"/>
              <a:t>ACFs: </a:t>
            </a:r>
          </a:p>
          <a:p>
            <a:endParaRPr lang="en-US" altLang="ko-KR" sz="2400" dirty="0"/>
          </a:p>
          <a:p>
            <a:endParaRPr lang="en-US" altLang="ko-KR" sz="24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E5911D-0EC7-4FE4-92B1-4889FB198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234"/>
            <a:ext cx="10515600" cy="1325563"/>
          </a:xfrm>
        </p:spPr>
        <p:txBody>
          <a:bodyPr/>
          <a:lstStyle/>
          <a:p>
            <a:r>
              <a:rPr lang="en-US" altLang="ko-KR" dirty="0"/>
              <a:t>Moving Average (MA)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0ED99C-AE49-4300-AF55-EC2F1ECDC211}"/>
              </a:ext>
            </a:extLst>
          </p:cNvPr>
          <p:cNvSpPr/>
          <p:nvPr/>
        </p:nvSpPr>
        <p:spPr>
          <a:xfrm>
            <a:off x="5730922" y="1307195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or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4D908B1-ED08-422A-A647-EC9503BCA2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3634" y="1142131"/>
            <a:ext cx="4476750" cy="6762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EEBC8F1-7795-4E6C-BFB3-6D5981F281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5149" y="1161180"/>
            <a:ext cx="1133475" cy="6381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0291C3A-E82D-4D1B-BB57-B3D88A8080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5834" y="1737908"/>
            <a:ext cx="3304564" cy="944913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F73E31FA-AF74-4399-A006-0720883B5094}"/>
              </a:ext>
            </a:extLst>
          </p:cNvPr>
          <p:cNvSpPr/>
          <p:nvPr/>
        </p:nvSpPr>
        <p:spPr>
          <a:xfrm>
            <a:off x="48181" y="5926020"/>
            <a:ext cx="1217403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&lt;Remark&gt; </a:t>
            </a:r>
          </a:p>
          <a:p>
            <a:pPr marL="342900" indent="-342900">
              <a:buAutoNum type="arabicPeriod"/>
            </a:pPr>
            <a:r>
              <a:rPr lang="en-US" altLang="ko-KR" b="1" dirty="0"/>
              <a:t>We see that the autocorrelation function of an MA(</a:t>
            </a:r>
            <a:r>
              <a:rPr lang="ko-KR" altLang="en-US" b="1" dirty="0"/>
              <a:t>𝑞</a:t>
            </a:r>
            <a:r>
              <a:rPr lang="en-US" altLang="ko-KR" b="1" dirty="0"/>
              <a:t>) process is zero, beyond the order </a:t>
            </a:r>
            <a:r>
              <a:rPr lang="ko-KR" altLang="en-US" b="1" dirty="0"/>
              <a:t>𝑞 </a:t>
            </a:r>
            <a:r>
              <a:rPr lang="en-US" altLang="ko-KR" b="1" dirty="0"/>
              <a:t>of the process.</a:t>
            </a:r>
          </a:p>
          <a:p>
            <a:pPr marL="342900" indent="-342900">
              <a:buAutoNum type="arabicPeriod"/>
            </a:pPr>
            <a:r>
              <a:rPr lang="en-US" altLang="ko-KR" b="1" dirty="0"/>
              <a:t>The above rho equations are not linear. We will discuss this problem later. (Chap 6 or 7)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C684C565-70C0-4E38-BBAF-581DE6334F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0924" y="2504780"/>
            <a:ext cx="4838700" cy="97155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B21ECD7-EB5A-434D-8D70-EC4B305D45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6842" y="3137835"/>
            <a:ext cx="8613539" cy="134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153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41BC2-AD11-4E2B-B4AD-13DE12A64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Real-life example</a:t>
            </a:r>
            <a:endParaRPr lang="ko-KR" altLang="en-US" dirty="0"/>
          </a:p>
        </p:txBody>
      </p:sp>
      <p:pic>
        <p:nvPicPr>
          <p:cNvPr id="2050" name="Picture 2" descr="https://support.minitab.com/en-us/minitab-express/1/ma.xml_Graph_cmd2o4.png">
            <a:extLst>
              <a:ext uri="{FF2B5EF4-FFF2-40B4-BE49-F238E27FC236}">
                <a16:creationId xmlns:a16="http://schemas.microsoft.com/office/drawing/2014/main" id="{D52D1A1D-1610-4B8E-9F78-1FB08D309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75" y="2141910"/>
            <a:ext cx="5505450" cy="367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6621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325</Words>
  <Application>Microsoft Office PowerPoint</Application>
  <PresentationFormat>와이드스크린</PresentationFormat>
  <Paragraphs>128</Paragraphs>
  <Slides>20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Arial</vt:lpstr>
      <vt:lpstr>Cambria Math</vt:lpstr>
      <vt:lpstr>Office 테마</vt:lpstr>
      <vt:lpstr>Time Series Analysis</vt:lpstr>
      <vt:lpstr>Review</vt:lpstr>
      <vt:lpstr>Review</vt:lpstr>
      <vt:lpstr>Review</vt:lpstr>
      <vt:lpstr>Review</vt:lpstr>
      <vt:lpstr>Autoregressive (AR)</vt:lpstr>
      <vt:lpstr>Real-life example</vt:lpstr>
      <vt:lpstr>Moving Average (MA)</vt:lpstr>
      <vt:lpstr>Real-life example</vt:lpstr>
      <vt:lpstr>Example 1: MA(1)</vt:lpstr>
      <vt:lpstr>Example 1: MA(1)</vt:lpstr>
      <vt:lpstr>Example 2: MA(2)</vt:lpstr>
      <vt:lpstr>Duality</vt:lpstr>
      <vt:lpstr>Autoregressive Moving Average (ARMA)</vt:lpstr>
      <vt:lpstr>Real-life example</vt:lpstr>
      <vt:lpstr>Example ARMA(1,1)</vt:lpstr>
      <vt:lpstr>Example ARMA(1,1)</vt:lpstr>
      <vt:lpstr>Summary</vt:lpstr>
      <vt:lpstr>Summary</vt:lpstr>
      <vt:lpstr>What’s next?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Analysis</dc:title>
  <dc:creator>김광우</dc:creator>
  <cp:lastModifiedBy>김광우</cp:lastModifiedBy>
  <cp:revision>21</cp:revision>
  <dcterms:created xsi:type="dcterms:W3CDTF">2022-01-13T10:18:01Z</dcterms:created>
  <dcterms:modified xsi:type="dcterms:W3CDTF">2022-01-20T05:11:59Z</dcterms:modified>
</cp:coreProperties>
</file>