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93" r:id="rId14"/>
    <p:sldId id="294" r:id="rId15"/>
    <p:sldId id="270" r:id="rId16"/>
    <p:sldId id="295" r:id="rId17"/>
    <p:sldId id="296" r:id="rId18"/>
    <p:sldId id="297" r:id="rId19"/>
    <p:sldId id="301" r:id="rId20"/>
    <p:sldId id="298" r:id="rId21"/>
    <p:sldId id="277" r:id="rId22"/>
    <p:sldId id="287" r:id="rId23"/>
    <p:sldId id="288" r:id="rId24"/>
    <p:sldId id="289" r:id="rId25"/>
    <p:sldId id="299" r:id="rId26"/>
    <p:sldId id="302" r:id="rId27"/>
    <p:sldId id="304" r:id="rId28"/>
    <p:sldId id="303" r:id="rId29"/>
    <p:sldId id="305" r:id="rId30"/>
    <p:sldId id="30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60" y="11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97A27-ABEE-4DCC-8EC3-5AAA876B0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62CBD7-D26C-469B-9843-64A80B8C1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7DBF5-92CD-440F-826E-8F4E95C7B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578B-AFC7-4F1B-8861-0B32C68034B1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D51B9B-4C9B-4574-BEE1-99A906BD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1ADE6E-674B-481B-99AF-AC71E3A5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D07-BD08-4888-B556-92E676DE1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60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DDACD-6D68-478E-AADF-3D6F51F1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ED6940-C101-4EE4-8FA7-3F531E6A8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1947D-2F20-46CB-8BD5-92427228B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578B-AFC7-4F1B-8861-0B32C68034B1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6BC1C-CD5A-4D4A-97FA-32D710E51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C540E9-A756-48A5-875A-18B77E25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D07-BD08-4888-B556-92E676DE1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1F923E-D04A-4E5D-95C2-3773536B4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2D4067-A453-4057-97B0-8A9D1C5BE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26776-E954-42EC-A46D-1617235F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578B-AFC7-4F1B-8861-0B32C68034B1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DDE23-59BC-41E2-B76D-A04DD12B4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DB7A96-5647-4B6A-B7CE-F03A27E8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D07-BD08-4888-B556-92E676DE1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99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98058-07BD-4C66-A4C3-1C75AAE4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811042-676C-4A79-8788-F4B6C31F0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02BA8-A2D9-4314-BD7A-140A687E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578B-AFC7-4F1B-8861-0B32C68034B1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E59A3-293D-4BBA-9F31-A8CBBD3A6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E91997-0919-4772-AFBD-387359C4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D07-BD08-4888-B556-92E676DE1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19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A9B73-315B-4756-B697-9FF46D71C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4C245A-1409-42B3-B9DD-3C97804D8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B48DA6-CB08-45F8-A56A-1CAFAF4B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578B-AFC7-4F1B-8861-0B32C68034B1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024E4-310B-45E8-9B54-1F547F3C4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5CA0E-D4C0-4978-B88D-D03296F9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D07-BD08-4888-B556-92E676DE1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46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A0605-40D7-42B1-AF94-C51C17FEE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5860E8-AB42-4BC4-BD12-07722E551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4A8B51-4D3A-443F-B51B-036055FAE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5D64B5-1B17-4E27-AD70-DB3878F5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578B-AFC7-4F1B-8861-0B32C68034B1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0908C9-0E8E-4CAA-89B4-F2162561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911103-D143-4008-A9AE-C8322D81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D07-BD08-4888-B556-92E676DE1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39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F0FD1-52D1-43A9-8810-419DE941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B7942E-EE08-4AF8-A77A-297B94940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B543A0-5D5B-45B9-92C9-A54DB71A8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68E027-5F90-4AD6-90E9-25A6AB46F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E185CF-459E-4291-9D87-12D33193E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75B61C-8942-4393-9AE2-2205DC1D4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578B-AFC7-4F1B-8861-0B32C68034B1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86B098-B78F-4BB0-884E-DB799A8D6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9E4266-7F15-40D5-86F0-B3F9B7BE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D07-BD08-4888-B556-92E676DE1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0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BD221-4FFE-4CC4-A334-4081BD13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7766B9-5110-4FCF-B97C-73CC5558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578B-AFC7-4F1B-8861-0B32C68034B1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73826A-1062-4419-A18D-0B6882692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9AC3B5-F9D8-4315-A450-738C17F0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D07-BD08-4888-B556-92E676DE1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75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A480C3-015F-4BF1-8561-23853DD2A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578B-AFC7-4F1B-8861-0B32C68034B1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3B2567-C453-424E-8746-4B07ED47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662A9-478B-49F5-93EB-81B533B8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D07-BD08-4888-B556-92E676DE1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8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C7975-501A-417D-BF78-3753499DE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6F0FD2-ADEC-4163-80A9-D13699ACD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B958C9-7B3F-45C6-B8FF-6DCA0FBB5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C0CC30-FD36-48FD-9477-C5DB7073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578B-AFC7-4F1B-8861-0B32C68034B1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9D90A4-BC5F-437E-AB90-40B55362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D6517B-E7AE-4016-84C6-A74CA9CA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D07-BD08-4888-B556-92E676DE1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30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2A130-B9CD-4EB2-BB0B-B4FD6DAB8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125914-9D26-4A50-9255-BCE0251FA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BAABAC-0050-4A0C-8032-3C88180DA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B3C014-E7FE-4C2A-AB34-B8AC7705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578B-AFC7-4F1B-8861-0B32C68034B1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57EC7B-E35D-46E5-B1C7-4F97D73F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057BE5-5AC1-4170-9BF2-769CF85F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D07-BD08-4888-B556-92E676DE1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32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8A8FB5-C72B-402C-AE3E-1AE6DFA5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E28109-67AE-4692-917C-BC4AE712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EEF58-9E14-4D67-BF83-7284A07AC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7578B-AFC7-4F1B-8861-0B32C68034B1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74DB2-B8AB-4340-BB64-0D9D109FE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FC1AD-8711-4387-B793-E6753074E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13D07-BD08-4888-B556-92E676DE1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96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8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D0F09-2D86-47A8-BF02-B42993443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322" y="1219081"/>
            <a:ext cx="10442331" cy="2387600"/>
          </a:xfrm>
        </p:spPr>
        <p:txBody>
          <a:bodyPr>
            <a:normAutofit/>
          </a:bodyPr>
          <a:lstStyle/>
          <a:p>
            <a:r>
              <a:rPr lang="en-US" altLang="ko-KR" sz="4400" b="1" dirty="0"/>
              <a:t>Neural Ordinary Differential Equation with Gaussian Process</a:t>
            </a:r>
            <a:endParaRPr lang="ko-KR" altLang="en-US" sz="4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656181-F0DB-40AF-A880-9EF223A7D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097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Jaehyoung Hong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31946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68ACE326-83C9-4DCE-BBE2-A75081E5307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Proof of ODE of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68ACE326-83C9-4DCE-BBE2-A75081E530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695CD7-A92E-4D1C-964D-EF3E9DC2FDF0}"/>
              </a:ext>
            </a:extLst>
          </p:cNvPr>
          <p:cNvSpPr/>
          <p:nvPr/>
        </p:nvSpPr>
        <p:spPr>
          <a:xfrm>
            <a:off x="2875309" y="2648560"/>
            <a:ext cx="6368358" cy="132556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32E9AA-D702-4861-884A-28FE8C564639}"/>
                  </a:ext>
                </a:extLst>
              </p:cNvPr>
              <p:cNvSpPr txBox="1"/>
              <p:nvPr/>
            </p:nvSpPr>
            <p:spPr>
              <a:xfrm>
                <a:off x="2936853" y="2158741"/>
                <a:ext cx="2804746" cy="483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/>
                  <a:t>Adjoint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32E9AA-D702-4861-884A-28FE8C564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853" y="2158741"/>
                <a:ext cx="2804746" cy="483979"/>
              </a:xfrm>
              <a:prstGeom prst="rect">
                <a:avLst/>
              </a:prstGeom>
              <a:blipFill>
                <a:blip r:embed="rId3"/>
                <a:stretch>
                  <a:fillRect l="-1304" b="-3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DC7DA1-CB66-400B-A8AD-510A9E86A5F4}"/>
                  </a:ext>
                </a:extLst>
              </p:cNvPr>
              <p:cNvSpPr txBox="1"/>
              <p:nvPr/>
            </p:nvSpPr>
            <p:spPr>
              <a:xfrm>
                <a:off x="4576198" y="3042581"/>
                <a:ext cx="2966581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𝒂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DC7DA1-CB66-400B-A8AD-510A9E86A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198" y="3042581"/>
                <a:ext cx="2966581" cy="5375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7E45A4A-AABC-4B49-BC6A-F2DDF727E652}"/>
              </a:ext>
            </a:extLst>
          </p:cNvPr>
          <p:cNvSpPr txBox="1"/>
          <p:nvPr/>
        </p:nvSpPr>
        <p:spPr>
          <a:xfrm>
            <a:off x="3144838" y="4378025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altLang="ko-KR" dirty="0"/>
              <a:t>Will prove with the black board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89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FEC2D-6F58-4E33-AEDD-ABAAE892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b="1" dirty="0"/>
              <a:t>Neural ODE provides good result for supervised learning (MNIST) with reasonable memory</a:t>
            </a:r>
            <a:endParaRPr lang="ko-KR" altLang="en-US" sz="3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50A309-D48A-4434-8E90-C4AE961D2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2102460"/>
            <a:ext cx="6429375" cy="2828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5B5112-09A8-4880-A8B0-5B4A7EF4D051}"/>
              </a:ext>
            </a:extLst>
          </p:cNvPr>
          <p:cNvSpPr txBox="1"/>
          <p:nvPr/>
        </p:nvSpPr>
        <p:spPr>
          <a:xfrm>
            <a:off x="4746138" y="4931385"/>
            <a:ext cx="4528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altLang="ko-KR" sz="1200" dirty="0"/>
              <a:t>RK-Net: Directly backpropagate without adjoint method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FE56D8-3956-4E18-B782-752361F33DF5}"/>
              </a:ext>
            </a:extLst>
          </p:cNvPr>
          <p:cNvSpPr txBox="1"/>
          <p:nvPr/>
        </p:nvSpPr>
        <p:spPr>
          <a:xfrm>
            <a:off x="4746138" y="5208384"/>
            <a:ext cx="4528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altLang="ko-KR" sz="1200" dirty="0"/>
              <a:t>ODE-Net: Implicit </a:t>
            </a:r>
            <a:r>
              <a:rPr lang="en-US" altLang="ko-KR" sz="1200" dirty="0" err="1"/>
              <a:t>ODEsolver</a:t>
            </a:r>
            <a:r>
              <a:rPr lang="en-US" altLang="ko-KR" sz="1200" dirty="0"/>
              <a:t> with adjoint method</a:t>
            </a:r>
            <a:endParaRPr lang="ko-KR" altLang="en-US" sz="12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E820C48-0184-4226-8A17-20919943B63E}"/>
              </a:ext>
            </a:extLst>
          </p:cNvPr>
          <p:cNvSpPr/>
          <p:nvPr/>
        </p:nvSpPr>
        <p:spPr>
          <a:xfrm>
            <a:off x="2917825" y="4166956"/>
            <a:ext cx="6356350" cy="668813"/>
          </a:xfrm>
          <a:prstGeom prst="round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3DA009-15E0-4EDC-96AC-55428D85C0F8}"/>
                  </a:ext>
                </a:extLst>
              </p:cNvPr>
              <p:cNvSpPr txBox="1"/>
              <p:nvPr/>
            </p:nvSpPr>
            <p:spPr>
              <a:xfrm>
                <a:off x="4746138" y="5485383"/>
                <a:ext cx="4528037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altLang="ko-KR" sz="1200" dirty="0"/>
                  <a:t>: Number of forward evaluation &amp;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ko-KR" sz="1200" dirty="0"/>
                  <a:t>: Number of Layers 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3DA009-15E0-4EDC-96AC-55428D85C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138" y="5485383"/>
                <a:ext cx="4528037" cy="280333"/>
              </a:xfrm>
              <a:prstGeom prst="rect">
                <a:avLst/>
              </a:prstGeom>
              <a:blipFill>
                <a:blip r:embed="rId3"/>
                <a:stretch>
                  <a:fillRect t="-8696" r="-1348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93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AF970-E826-44F2-84C4-1BE168B4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Neural ODE can control error </a:t>
            </a:r>
            <a:endParaRPr lang="ko-KR" altLang="en-US" sz="4000" b="1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57F3AE0-74EC-4848-8F91-88D31A191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688" y="1808013"/>
            <a:ext cx="10515600" cy="22060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6987C9-CD23-4002-BA40-D90B50650FDD}"/>
              </a:ext>
            </a:extLst>
          </p:cNvPr>
          <p:cNvSpPr txBox="1"/>
          <p:nvPr/>
        </p:nvSpPr>
        <p:spPr>
          <a:xfrm>
            <a:off x="838200" y="4324837"/>
            <a:ext cx="4545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NFE=Number of Function Evaluation↑ 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866FE-0017-46B2-8DE4-63E772F43CA7}"/>
              </a:ext>
            </a:extLst>
          </p:cNvPr>
          <p:cNvSpPr txBox="1"/>
          <p:nvPr/>
        </p:nvSpPr>
        <p:spPr>
          <a:xfrm>
            <a:off x="838200" y="4925766"/>
            <a:ext cx="4545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Error↓ 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1C81F6-2150-4645-8AFA-4AB9EBDB8947}"/>
              </a:ext>
            </a:extLst>
          </p:cNvPr>
          <p:cNvSpPr txBox="1"/>
          <p:nvPr/>
        </p:nvSpPr>
        <p:spPr>
          <a:xfrm>
            <a:off x="838200" y="5528824"/>
            <a:ext cx="4545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Time (computational cost)↑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734312-883B-4453-A346-87EC48260FC1}"/>
              </a:ext>
            </a:extLst>
          </p:cNvPr>
          <p:cNvSpPr txBox="1"/>
          <p:nvPr/>
        </p:nvSpPr>
        <p:spPr>
          <a:xfrm>
            <a:off x="1686657" y="6040048"/>
            <a:ext cx="2848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altLang="ko-KR" sz="1400" dirty="0"/>
              <a:t>Accuracy-Cost trade-off 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9DDCEF-9E3A-4680-A893-826CD74D695F}"/>
              </a:ext>
            </a:extLst>
          </p:cNvPr>
          <p:cNvSpPr txBox="1"/>
          <p:nvPr/>
        </p:nvSpPr>
        <p:spPr>
          <a:xfrm>
            <a:off x="6771666" y="4324837"/>
            <a:ext cx="5010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NFE forward &gt; NFE backward:</a:t>
            </a:r>
          </a:p>
          <a:p>
            <a:r>
              <a:rPr lang="en-US" altLang="ko-KR" sz="1600" dirty="0"/>
              <a:t>- Adjoint method is computationally efficient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75B7C2-B050-4D2A-A318-4F1270F05813}"/>
              </a:ext>
            </a:extLst>
          </p:cNvPr>
          <p:cNvSpPr txBox="1"/>
          <p:nvPr/>
        </p:nvSpPr>
        <p:spPr>
          <a:xfrm>
            <a:off x="6771665" y="5135243"/>
            <a:ext cx="4904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NFE forward increase throughout training</a:t>
            </a:r>
          </a:p>
          <a:p>
            <a:r>
              <a:rPr lang="en-US" altLang="ko-KR" sz="1600" dirty="0"/>
              <a:t>- Adapting to increasing complexity of the model?</a:t>
            </a:r>
            <a:endParaRPr lang="ko-KR" altLang="en-US" sz="16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0E9A533-8A02-4B94-81C0-3398B30317DA}"/>
              </a:ext>
            </a:extLst>
          </p:cNvPr>
          <p:cNvSpPr/>
          <p:nvPr/>
        </p:nvSpPr>
        <p:spPr>
          <a:xfrm>
            <a:off x="6645764" y="4298461"/>
            <a:ext cx="4671524" cy="668813"/>
          </a:xfrm>
          <a:prstGeom prst="round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05D63A3-B280-4C0D-9507-4AD0E1F431EA}"/>
              </a:ext>
            </a:extLst>
          </p:cNvPr>
          <p:cNvSpPr/>
          <p:nvPr/>
        </p:nvSpPr>
        <p:spPr>
          <a:xfrm>
            <a:off x="597876" y="1593680"/>
            <a:ext cx="10937630" cy="255848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548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07" y="365125"/>
            <a:ext cx="12095429" cy="1325563"/>
          </a:xfrm>
        </p:spPr>
        <p:txBody>
          <a:bodyPr>
            <a:noAutofit/>
          </a:bodyPr>
          <a:lstStyle/>
          <a:p>
            <a:r>
              <a:rPr lang="en-US" altLang="ko-KR" sz="2800" b="1" dirty="0"/>
              <a:t>Normalizing flows change simple distribution to complex distribution</a:t>
            </a:r>
            <a:br>
              <a:rPr lang="en-US" altLang="ko-KR" sz="2800" b="1" dirty="0"/>
            </a:br>
            <a:r>
              <a:rPr lang="en-US" altLang="ko-KR" sz="2800" b="1" dirty="0"/>
              <a:t>by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applying a sequence of invertible transformation functions</a:t>
            </a:r>
            <a:endParaRPr lang="ko-KR" altLang="en-US" sz="28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C6C4D66-54B0-4711-9DB4-A64B7EDD9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714" y="3891570"/>
            <a:ext cx="6949548" cy="2003424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FEE3ABC-FC80-4F8A-9F35-A257C592B5DC}"/>
              </a:ext>
            </a:extLst>
          </p:cNvPr>
          <p:cNvGrpSpPr/>
          <p:nvPr/>
        </p:nvGrpSpPr>
        <p:grpSpPr>
          <a:xfrm>
            <a:off x="5058178" y="1425513"/>
            <a:ext cx="1932284" cy="2322419"/>
            <a:chOff x="5142368" y="1608265"/>
            <a:chExt cx="1648952" cy="209460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E70D3D8-DB99-4997-A1DD-74CE146E96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9856"/>
            <a:stretch/>
          </p:blipFill>
          <p:spPr>
            <a:xfrm>
              <a:off x="5327655" y="1608265"/>
              <a:ext cx="1463665" cy="2094603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9DB0478-7DE6-403F-8B48-5ADAAF884B3E}"/>
                </a:ext>
              </a:extLst>
            </p:cNvPr>
            <p:cNvSpPr/>
            <p:nvPr/>
          </p:nvSpPr>
          <p:spPr>
            <a:xfrm>
              <a:off x="5142368" y="1910281"/>
              <a:ext cx="461727" cy="344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767460E-AF4A-457D-9782-A6493EB33D4E}"/>
              </a:ext>
            </a:extLst>
          </p:cNvPr>
          <p:cNvSpPr txBox="1"/>
          <p:nvPr/>
        </p:nvSpPr>
        <p:spPr>
          <a:xfrm>
            <a:off x="7173815" y="2413586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How to learn this kind of complex distribution?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7F2549-B992-42CF-ACAA-A0B7A744385B}"/>
                  </a:ext>
                </a:extLst>
              </p:cNvPr>
              <p:cNvSpPr txBox="1"/>
              <p:nvPr/>
            </p:nvSpPr>
            <p:spPr>
              <a:xfrm>
                <a:off x="3279714" y="6029838"/>
                <a:ext cx="55595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Wingdings" panose="05000000000000000000" pitchFamily="2" charset="2"/>
                  <a:buChar char="ü"/>
                </a:pPr>
                <a:r>
                  <a:rPr lang="en-US" altLang="ko-KR" sz="1400" dirty="0"/>
                  <a:t>Start from the simple distribution (usually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/>
                  <a:t>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400" dirty="0"/>
                  <a:t>)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7F2549-B992-42CF-ACAA-A0B7A7443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714" y="6029838"/>
                <a:ext cx="5559547" cy="307777"/>
              </a:xfrm>
              <a:prstGeom prst="rect">
                <a:avLst/>
              </a:prstGeom>
              <a:blipFill>
                <a:blip r:embed="rId3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12A4C2-97F7-450E-B884-DACB1722D3DC}"/>
                  </a:ext>
                </a:extLst>
              </p:cNvPr>
              <p:cNvSpPr txBox="1"/>
              <p:nvPr/>
            </p:nvSpPr>
            <p:spPr>
              <a:xfrm>
                <a:off x="3171305" y="6368392"/>
                <a:ext cx="57763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Wingdings" panose="05000000000000000000" pitchFamily="2" charset="2"/>
                  <a:buChar char="ü"/>
                </a:pPr>
                <a:r>
                  <a:rPr lang="en-US" altLang="ko-KR" sz="1400" dirty="0"/>
                  <a:t>Applying sequence of invertible transformation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1400" dirty="0"/>
                  <a:t>))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12A4C2-97F7-450E-B884-DACB1722D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305" y="6368392"/>
                <a:ext cx="5776363" cy="307777"/>
              </a:xfrm>
              <a:prstGeom prst="rect">
                <a:avLst/>
              </a:prstGeom>
              <a:blipFill>
                <a:blip r:embed="rId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551653E-799B-49FB-80BA-E1EDAE061871}"/>
              </a:ext>
            </a:extLst>
          </p:cNvPr>
          <p:cNvSpPr/>
          <p:nvPr/>
        </p:nvSpPr>
        <p:spPr>
          <a:xfrm>
            <a:off x="2083776" y="1593681"/>
            <a:ext cx="7957039" cy="215425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208EB8C-BD95-4276-A359-362BB7727EF1}"/>
              </a:ext>
            </a:extLst>
          </p:cNvPr>
          <p:cNvSpPr/>
          <p:nvPr/>
        </p:nvSpPr>
        <p:spPr>
          <a:xfrm>
            <a:off x="2083776" y="3826195"/>
            <a:ext cx="7957039" cy="213330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49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6251" y="365125"/>
            <a:ext cx="10906474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3200" b="1" dirty="0"/>
              <a:t>Normalizing flows (NF) can make complex distribution</a:t>
            </a:r>
            <a:endParaRPr lang="ko-KR" altLang="en-US" sz="32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83F0727-4A8C-4949-A122-EBF564176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987" y="2387415"/>
            <a:ext cx="4717002" cy="25835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4B3F0C-D4D0-49DA-80DB-1985E947176F}"/>
                  </a:ext>
                </a:extLst>
              </p:cNvPr>
              <p:cNvSpPr txBox="1"/>
              <p:nvPr/>
            </p:nvSpPr>
            <p:spPr>
              <a:xfrm>
                <a:off x="3505322" y="5298327"/>
                <a:ext cx="51083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Planar NF: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𝑢h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4B3F0C-D4D0-49DA-80DB-1985E9471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322" y="5298327"/>
                <a:ext cx="5108332" cy="338554"/>
              </a:xfrm>
              <a:prstGeom prst="rect">
                <a:avLst/>
              </a:prstGeom>
              <a:blipFill>
                <a:blip r:embed="rId3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914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1410" y="365125"/>
            <a:ext cx="10464190" cy="1325563"/>
          </a:xfrm>
        </p:spPr>
        <p:txBody>
          <a:bodyPr>
            <a:noAutofit/>
          </a:bodyPr>
          <a:lstStyle/>
          <a:p>
            <a:r>
              <a:rPr lang="en-US" altLang="ko-KR" sz="3200" b="1" dirty="0"/>
              <a:t>If we consider NF as continuous transformation</a:t>
            </a:r>
            <a:br>
              <a:rPr lang="en-US" altLang="ko-KR" sz="3200" b="1" dirty="0"/>
            </a:br>
            <a:r>
              <a:rPr lang="en-US" altLang="ko-KR" sz="3200" b="1" dirty="0"/>
              <a:t>computational cost reduced (</a:t>
            </a:r>
            <a:r>
              <a:rPr lang="en-US" altLang="ko-KR" sz="3200" b="1" dirty="0" err="1"/>
              <a:t>Determinant→Trace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93D702-63FE-40FE-8DB7-53A4FD33EB4B}"/>
                  </a:ext>
                </a:extLst>
              </p:cNvPr>
              <p:cNvSpPr txBox="1"/>
              <p:nvPr/>
            </p:nvSpPr>
            <p:spPr>
              <a:xfrm>
                <a:off x="2634884" y="2411922"/>
                <a:ext cx="6849208" cy="708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det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93D702-63FE-40FE-8DB7-53A4FD33E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884" y="2411922"/>
                <a:ext cx="6849208" cy="7085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69940FF-526B-4D1B-A6C4-769DCF3CC04E}"/>
              </a:ext>
            </a:extLst>
          </p:cNvPr>
          <p:cNvSpPr/>
          <p:nvPr/>
        </p:nvSpPr>
        <p:spPr>
          <a:xfrm>
            <a:off x="2875309" y="2103437"/>
            <a:ext cx="6368358" cy="132556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EC995F-5FF2-4D37-89C6-867EACF1EAF8}"/>
              </a:ext>
            </a:extLst>
          </p:cNvPr>
          <p:cNvSpPr txBox="1"/>
          <p:nvPr/>
        </p:nvSpPr>
        <p:spPr>
          <a:xfrm>
            <a:off x="2875309" y="1771126"/>
            <a:ext cx="4756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Distribution after applying transformation</a:t>
            </a:r>
            <a:endParaRPr lang="ko-KR" altLang="en-US" sz="1600" b="1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B287AAF-C167-4F2A-9D43-2DA20C87DBDB}"/>
              </a:ext>
            </a:extLst>
          </p:cNvPr>
          <p:cNvSpPr/>
          <p:nvPr/>
        </p:nvSpPr>
        <p:spPr>
          <a:xfrm>
            <a:off x="7757769" y="2411922"/>
            <a:ext cx="1210386" cy="746335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D6EE4B-1775-40BB-9233-4C2DD55B8095}"/>
                  </a:ext>
                </a:extLst>
              </p:cNvPr>
              <p:cNvSpPr txBox="1"/>
              <p:nvPr/>
            </p:nvSpPr>
            <p:spPr>
              <a:xfrm>
                <a:off x="7520590" y="3143221"/>
                <a:ext cx="16847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algn="ctr"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solidFill>
                      <a:srgbClr val="FF0000"/>
                    </a:solidFill>
                  </a:rPr>
                  <a:t>High cost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D6EE4B-1775-40BB-9233-4C2DD55B8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590" y="3143221"/>
                <a:ext cx="1684743" cy="276999"/>
              </a:xfrm>
              <a:prstGeom prst="rect">
                <a:avLst/>
              </a:prstGeom>
              <a:blipFill>
                <a:blip r:embed="rId3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9699E46-E458-4B2A-831D-006A5060F721}"/>
              </a:ext>
            </a:extLst>
          </p:cNvPr>
          <p:cNvSpPr/>
          <p:nvPr/>
        </p:nvSpPr>
        <p:spPr>
          <a:xfrm>
            <a:off x="2875309" y="4084830"/>
            <a:ext cx="6368358" cy="174447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029931-DC9A-4020-9D1A-6E6FDDFAB717}"/>
              </a:ext>
            </a:extLst>
          </p:cNvPr>
          <p:cNvSpPr txBox="1"/>
          <p:nvPr/>
        </p:nvSpPr>
        <p:spPr>
          <a:xfrm>
            <a:off x="2875309" y="3752519"/>
            <a:ext cx="4756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Continuous transformation</a:t>
            </a:r>
            <a:endParaRPr lang="ko-KR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86616C-9431-411A-9C87-1EB5C66B13E0}"/>
                  </a:ext>
                </a:extLst>
              </p:cNvPr>
              <p:cNvSpPr txBox="1"/>
              <p:nvPr/>
            </p:nvSpPr>
            <p:spPr>
              <a:xfrm>
                <a:off x="3237155" y="4253945"/>
                <a:ext cx="5644663" cy="618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where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is uniformly Lipschitz continuous in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and continuous in t,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86616C-9431-411A-9C87-1EB5C66B1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155" y="4253945"/>
                <a:ext cx="5644663" cy="618054"/>
              </a:xfrm>
              <a:prstGeom prst="rect">
                <a:avLst/>
              </a:prstGeom>
              <a:blipFill>
                <a:blip r:embed="rId4"/>
                <a:stretch>
                  <a:fillRect l="-324" r="-432" b="-89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79C6BD-C9DA-428F-8EF4-460493DDDD0B}"/>
                  </a:ext>
                </a:extLst>
              </p:cNvPr>
              <p:cNvSpPr txBox="1"/>
              <p:nvPr/>
            </p:nvSpPr>
            <p:spPr>
              <a:xfrm>
                <a:off x="4682955" y="5057300"/>
                <a:ext cx="2753061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tr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79C6BD-C9DA-428F-8EF4-460493DDD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955" y="5057300"/>
                <a:ext cx="2753061" cy="586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C984C7-3FF1-4D77-8D56-D445130DBDD3}"/>
                  </a:ext>
                </a:extLst>
              </p:cNvPr>
              <p:cNvSpPr txBox="1"/>
              <p:nvPr/>
            </p:nvSpPr>
            <p:spPr>
              <a:xfrm>
                <a:off x="3796261" y="6010293"/>
                <a:ext cx="45264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𝒛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can be obtained by </a:t>
                </a:r>
                <a:r>
                  <a:rPr lang="en-US" altLang="ko-KR" sz="1400" dirty="0" err="1"/>
                  <a:t>ODEsolver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C984C7-3FF1-4D77-8D56-D445130DB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261" y="6010293"/>
                <a:ext cx="4526453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4B152B0-3114-4193-97D6-935795AB6968}"/>
              </a:ext>
            </a:extLst>
          </p:cNvPr>
          <p:cNvSpPr/>
          <p:nvPr/>
        </p:nvSpPr>
        <p:spPr>
          <a:xfrm>
            <a:off x="6252006" y="5003858"/>
            <a:ext cx="1115947" cy="746335"/>
          </a:xfrm>
          <a:prstGeom prst="round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304184-AE98-474B-BFA7-65AC78C79EE8}"/>
              </a:ext>
            </a:extLst>
          </p:cNvPr>
          <p:cNvSpPr txBox="1"/>
          <p:nvPr/>
        </p:nvSpPr>
        <p:spPr>
          <a:xfrm>
            <a:off x="2221825" y="6335654"/>
            <a:ext cx="7675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altLang="ko-KR" sz="1400" dirty="0"/>
              <a:t>Taylor series + Derivative of determinant is can be represented by trace of adjoint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01914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CD3FA-12AC-4244-B526-E65AF668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/>
              <a:t>Since trace is linear, Neural ODE can handle flow models having many hidden units</a:t>
            </a:r>
            <a:endParaRPr lang="ko-KR" altLang="en-US" sz="36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EF7290A-4123-4876-A66E-A92433D144D7}"/>
              </a:ext>
            </a:extLst>
          </p:cNvPr>
          <p:cNvSpPr/>
          <p:nvPr/>
        </p:nvSpPr>
        <p:spPr>
          <a:xfrm>
            <a:off x="2875309" y="2121023"/>
            <a:ext cx="6368358" cy="156997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D7684-E607-4B5E-B915-209696FA0E9D}"/>
              </a:ext>
            </a:extLst>
          </p:cNvPr>
          <p:cNvSpPr txBox="1"/>
          <p:nvPr/>
        </p:nvSpPr>
        <p:spPr>
          <a:xfrm>
            <a:off x="2875309" y="1788712"/>
            <a:ext cx="4756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Multiple hidden units with linear cost</a:t>
            </a:r>
            <a:endParaRPr lang="ko-KR" altLang="en-US" sz="1600" b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59F355-FE42-47E3-BD64-A1AB97B975AD}"/>
              </a:ext>
            </a:extLst>
          </p:cNvPr>
          <p:cNvSpPr/>
          <p:nvPr/>
        </p:nvSpPr>
        <p:spPr>
          <a:xfrm>
            <a:off x="2875309" y="4664659"/>
            <a:ext cx="6368358" cy="11075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13EE3E-D3C6-4797-8C4D-5707F8880220}"/>
              </a:ext>
            </a:extLst>
          </p:cNvPr>
          <p:cNvSpPr txBox="1"/>
          <p:nvPr/>
        </p:nvSpPr>
        <p:spPr>
          <a:xfrm>
            <a:off x="2875309" y="4332348"/>
            <a:ext cx="4756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Continuous NF (CNF)</a:t>
            </a:r>
            <a:endParaRPr lang="ko-KR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6BC78C-7727-4A5E-BE52-653D2BE49DEA}"/>
                  </a:ext>
                </a:extLst>
              </p:cNvPr>
              <p:cNvSpPr txBox="1"/>
              <p:nvPr/>
            </p:nvSpPr>
            <p:spPr>
              <a:xfrm>
                <a:off x="5014134" y="4975137"/>
                <a:ext cx="2090701" cy="5617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6BC78C-7727-4A5E-BE52-653D2BE49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134" y="4975137"/>
                <a:ext cx="2090701" cy="5617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C81F00A-C830-4949-83E5-EBC8476F93EC}"/>
              </a:ext>
            </a:extLst>
          </p:cNvPr>
          <p:cNvSpPr/>
          <p:nvPr/>
        </p:nvSpPr>
        <p:spPr>
          <a:xfrm>
            <a:off x="7436016" y="2440056"/>
            <a:ext cx="1291058" cy="1006530"/>
          </a:xfrm>
          <a:prstGeom prst="round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409173-0EE9-42BD-995D-878958BCF5E0}"/>
                  </a:ext>
                </a:extLst>
              </p:cNvPr>
              <p:cNvSpPr txBox="1"/>
              <p:nvPr/>
            </p:nvSpPr>
            <p:spPr>
              <a:xfrm>
                <a:off x="3391896" y="2526737"/>
                <a:ext cx="5335178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 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𝒛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409173-0EE9-42BD-995D-878958BCF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896" y="2526737"/>
                <a:ext cx="5335178" cy="778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0AE7BA-11C5-405F-891C-8FF417C0F1FB}"/>
                  </a:ext>
                </a:extLst>
              </p:cNvPr>
              <p:cNvSpPr txBox="1"/>
              <p:nvPr/>
            </p:nvSpPr>
            <p:spPr>
              <a:xfrm>
                <a:off x="3138855" y="5922588"/>
                <a:ext cx="5829300" cy="3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US" altLang="ko-KR" sz="1400" dirty="0"/>
                  <a:t>: Neural network;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affect NF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0AE7BA-11C5-405F-891C-8FF417C0F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855" y="5922588"/>
                <a:ext cx="5829300" cy="311817"/>
              </a:xfrm>
              <a:prstGeom prst="rect">
                <a:avLst/>
              </a:prstGeom>
              <a:blipFill>
                <a:blip r:embed="rId4"/>
                <a:stretch>
                  <a:fillRect t="-3922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74E847-13BE-419F-B32E-C136AF2F86A0}"/>
                  </a:ext>
                </a:extLst>
              </p:cNvPr>
              <p:cNvSpPr txBox="1"/>
              <p:nvPr/>
            </p:nvSpPr>
            <p:spPr>
              <a:xfrm>
                <a:off x="3138855" y="3816199"/>
                <a:ext cx="5829300" cy="3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ko-KR" sz="1400" dirty="0"/>
                  <a:t>: the number of hidden units (width)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74E847-13BE-419F-B32E-C136AF2F8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855" y="3816199"/>
                <a:ext cx="5829300" cy="311817"/>
              </a:xfrm>
              <a:prstGeom prst="rect">
                <a:avLst/>
              </a:prstGeom>
              <a:blipFill>
                <a:blip r:embed="rId5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553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8103A-AF3F-4F4F-AAF0-9DE1A36E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CNF usually learns target distribution better than NF</a:t>
            </a:r>
            <a:endParaRPr lang="ko-KR" altLang="en-US" sz="3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F70645-B2DE-4F80-A897-C9438B094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256" y="2305477"/>
            <a:ext cx="7310464" cy="30326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C3AA51-AC57-4D08-B6BD-2CB92AC46263}"/>
              </a:ext>
            </a:extLst>
          </p:cNvPr>
          <p:cNvSpPr txBox="1"/>
          <p:nvPr/>
        </p:nvSpPr>
        <p:spPr>
          <a:xfrm>
            <a:off x="7371543" y="5572597"/>
            <a:ext cx="3419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Wingdings" panose="05000000000000000000" pitchFamily="2" charset="2"/>
              <a:buChar char="ü"/>
            </a:pPr>
            <a:r>
              <a:rPr lang="en-US" altLang="ko-KR" sz="1400" dirty="0"/>
              <a:t>K = Number of Layers in NF 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8A384D-B94A-471F-A327-3D207AA04A65}"/>
              </a:ext>
            </a:extLst>
          </p:cNvPr>
          <p:cNvSpPr txBox="1"/>
          <p:nvPr/>
        </p:nvSpPr>
        <p:spPr>
          <a:xfrm>
            <a:off x="7371543" y="5946421"/>
            <a:ext cx="3419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Wingdings" panose="05000000000000000000" pitchFamily="2" charset="2"/>
              <a:buChar char="ü"/>
            </a:pPr>
            <a:r>
              <a:rPr lang="en-US" altLang="ko-KR" sz="1400" dirty="0"/>
              <a:t>M = Number of units in CNF 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2FABD9-ED48-4CDF-8717-C747B6C1B6F2}"/>
                  </a:ext>
                </a:extLst>
              </p:cNvPr>
              <p:cNvSpPr txBox="1"/>
              <p:nvPr/>
            </p:nvSpPr>
            <p:spPr>
              <a:xfrm>
                <a:off x="1616503" y="1881256"/>
                <a:ext cx="88859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Training loss =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)||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/>
                  <a:t> where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/>
                  <a:t>: Distribution made by NF (CNF) and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/>
                  <a:t>: target distribution 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2FABD9-ED48-4CDF-8717-C747B6C1B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503" y="1881256"/>
                <a:ext cx="8885970" cy="307777"/>
              </a:xfrm>
              <a:prstGeom prst="rect">
                <a:avLst/>
              </a:prstGeom>
              <a:blipFill>
                <a:blip r:embed="rId3"/>
                <a:stretch>
                  <a:fillRect l="-69" t="-4000" r="-617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BD620D-1525-4043-94A8-DB297D9ECFAF}"/>
              </a:ext>
            </a:extLst>
          </p:cNvPr>
          <p:cNvSpPr/>
          <p:nvPr/>
        </p:nvSpPr>
        <p:spPr>
          <a:xfrm>
            <a:off x="1339118" y="1690688"/>
            <a:ext cx="9451853" cy="381586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5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B2941-27E1-42B1-BFC7-DE3E3079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CNF learns target distribution with smoother and more expressive way</a:t>
            </a:r>
            <a:endParaRPr lang="ko-KR" altLang="en-US" sz="3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97E63A-D5B0-4F2C-B1A2-6AEA5C0FC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087" y="2778734"/>
            <a:ext cx="9448800" cy="261937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147D08D-AACC-45FF-A0DD-255800F95064}"/>
              </a:ext>
            </a:extLst>
          </p:cNvPr>
          <p:cNvSpPr/>
          <p:nvPr/>
        </p:nvSpPr>
        <p:spPr>
          <a:xfrm>
            <a:off x="959949" y="2057398"/>
            <a:ext cx="10199077" cy="352571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488BF4-B118-4E18-A5B1-90FC9EB7EB42}"/>
                  </a:ext>
                </a:extLst>
              </p:cNvPr>
              <p:cNvSpPr txBox="1"/>
              <p:nvPr/>
            </p:nvSpPr>
            <p:spPr>
              <a:xfrm>
                <a:off x="1335087" y="2286927"/>
                <a:ext cx="8885970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Training loss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1400" dirty="0"/>
                  <a:t>: 5,20,40,…,100% figures obtained by reversing NF or CNF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488BF4-B118-4E18-A5B1-90FC9EB7E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087" y="2286927"/>
                <a:ext cx="8885970" cy="324384"/>
              </a:xfrm>
              <a:prstGeom prst="rect">
                <a:avLst/>
              </a:prstGeom>
              <a:blipFill>
                <a:blip r:embed="rId3"/>
                <a:stretch>
                  <a:fillRect l="-69" t="-5660" b="-132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4502F74-5521-4B59-92BE-61A6495DBE2D}"/>
              </a:ext>
            </a:extLst>
          </p:cNvPr>
          <p:cNvSpPr txBox="1"/>
          <p:nvPr/>
        </p:nvSpPr>
        <p:spPr>
          <a:xfrm rot="16200000">
            <a:off x="939887" y="3521304"/>
            <a:ext cx="628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CNF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8992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422C3-B635-44AD-84C9-7BA7408D5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64" y="2766218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3200" b="1" dirty="0"/>
              <a:t>Improving Robustness and Uncertainty Modelling in Neural Ordinary Differential Equations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4901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422C3-B635-44AD-84C9-7BA7408D5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13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Neural Ordinary Differential Equation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10538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14D9F-1008-49F9-9FB5-449EBD92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b="1" dirty="0"/>
              <a:t>There have been proposed some approaches to improve accuracy of Neural ODE</a:t>
            </a:r>
            <a:endParaRPr lang="ko-KR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7C35BD-A3EA-4424-9E1D-2F54E8F7A8D3}"/>
                  </a:ext>
                </a:extLst>
              </p:cNvPr>
              <p:cNvSpPr txBox="1"/>
              <p:nvPr/>
            </p:nvSpPr>
            <p:spPr>
              <a:xfrm>
                <a:off x="867285" y="2139016"/>
                <a:ext cx="2735045" cy="678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7C35BD-A3EA-4424-9E1D-2F54E8F7A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85" y="2139016"/>
                <a:ext cx="2735045" cy="6785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8B2E70C-1F9C-4AE5-9984-B2459F6C1C0C}"/>
              </a:ext>
            </a:extLst>
          </p:cNvPr>
          <p:cNvSpPr/>
          <p:nvPr/>
        </p:nvSpPr>
        <p:spPr>
          <a:xfrm>
            <a:off x="838200" y="2128755"/>
            <a:ext cx="2735045" cy="746335"/>
          </a:xfrm>
          <a:prstGeom prst="round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6101CB-443A-457C-BB86-BD372822C06A}"/>
              </a:ext>
            </a:extLst>
          </p:cNvPr>
          <p:cNvSpPr txBox="1"/>
          <p:nvPr/>
        </p:nvSpPr>
        <p:spPr>
          <a:xfrm>
            <a:off x="838200" y="3211245"/>
            <a:ext cx="899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Approach 1. Using SDE (Neural SDE): Too difficult so that architecture is limited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CFD2F8-028B-41F8-A4B3-92B84A6CDC59}"/>
              </a:ext>
            </a:extLst>
          </p:cNvPr>
          <p:cNvSpPr txBox="1"/>
          <p:nvPr/>
        </p:nvSpPr>
        <p:spPr>
          <a:xfrm>
            <a:off x="838200" y="4007654"/>
            <a:ext cx="962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Approach 2. Concatenation of Neural ODE blocks: Similar accuracy to Neural net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F5E2F5-AE61-4526-9C46-2FBC926624C3}"/>
              </a:ext>
            </a:extLst>
          </p:cNvPr>
          <p:cNvSpPr txBox="1"/>
          <p:nvPr/>
        </p:nvSpPr>
        <p:spPr>
          <a:xfrm>
            <a:off x="3890865" y="2258008"/>
            <a:ext cx="428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Accuracy is worse than Neural net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BC65D13-4295-482C-B7AD-6D4BECA14950}"/>
              </a:ext>
            </a:extLst>
          </p:cNvPr>
          <p:cNvSpPr/>
          <p:nvPr/>
        </p:nvSpPr>
        <p:spPr>
          <a:xfrm>
            <a:off x="3890865" y="2128755"/>
            <a:ext cx="4105470" cy="66323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EB8C70-0D4E-441F-9F6F-D288CDEB2CB0}"/>
              </a:ext>
            </a:extLst>
          </p:cNvPr>
          <p:cNvSpPr txBox="1"/>
          <p:nvPr/>
        </p:nvSpPr>
        <p:spPr>
          <a:xfrm>
            <a:off x="6438122" y="4376986"/>
            <a:ext cx="329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Wingdings" panose="05000000000000000000" pitchFamily="2" charset="2"/>
              <a:buChar char="ü"/>
            </a:pPr>
            <a:r>
              <a:rPr lang="en-US" altLang="ko-KR" sz="1600" dirty="0"/>
              <a:t>Thicker Neural net</a:t>
            </a:r>
            <a:endParaRPr lang="ko-KR" altLang="en-US" sz="16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10EA6D5-EC93-43AF-AE98-3BE3120A3B54}"/>
              </a:ext>
            </a:extLst>
          </p:cNvPr>
          <p:cNvSpPr/>
          <p:nvPr/>
        </p:nvSpPr>
        <p:spPr>
          <a:xfrm>
            <a:off x="298579" y="1800691"/>
            <a:ext cx="11532636" cy="308855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72288E-DB5D-4809-BEC1-06D4D6723443}"/>
              </a:ext>
            </a:extLst>
          </p:cNvPr>
          <p:cNvSpPr txBox="1"/>
          <p:nvPr/>
        </p:nvSpPr>
        <p:spPr>
          <a:xfrm>
            <a:off x="867285" y="5245711"/>
            <a:ext cx="6634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Remaining problem:</a:t>
            </a:r>
          </a:p>
          <a:p>
            <a:pPr marL="342900" indent="-342900">
              <a:buAutoNum type="arabicPeriod"/>
            </a:pPr>
            <a:r>
              <a:rPr lang="en-US" altLang="ko-KR" dirty="0"/>
              <a:t>Robustness: Bad for unobserved data or Noise</a:t>
            </a:r>
          </a:p>
          <a:p>
            <a:pPr marL="342900" indent="-342900">
              <a:buAutoNum type="arabicPeriod"/>
            </a:pPr>
            <a:r>
              <a:rPr lang="en-US" altLang="ko-KR" dirty="0"/>
              <a:t>Uncertainty modeling: How can we believe the result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ED3F3B1-1C9E-4421-9727-4FA8B4CE1886}"/>
              </a:ext>
            </a:extLst>
          </p:cNvPr>
          <p:cNvSpPr/>
          <p:nvPr/>
        </p:nvSpPr>
        <p:spPr>
          <a:xfrm>
            <a:off x="748003" y="5158960"/>
            <a:ext cx="6285723" cy="1158264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4949E37-362C-47DD-AAA8-8D6710FAA21C}"/>
              </a:ext>
            </a:extLst>
          </p:cNvPr>
          <p:cNvSpPr/>
          <p:nvPr/>
        </p:nvSpPr>
        <p:spPr>
          <a:xfrm>
            <a:off x="7264976" y="5464642"/>
            <a:ext cx="709126" cy="51318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67A254-4DAC-4645-9762-CBC398BAE3EB}"/>
              </a:ext>
            </a:extLst>
          </p:cNvPr>
          <p:cNvSpPr txBox="1"/>
          <p:nvPr/>
        </p:nvSpPr>
        <p:spPr>
          <a:xfrm>
            <a:off x="8084975" y="5535997"/>
            <a:ext cx="277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Gaussian process (GP)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274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0B545-279F-4D42-9FFF-EFA6936D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GP is non-parametric model which do not need assumption for model architecture</a:t>
            </a:r>
            <a:endParaRPr lang="ko-KR" altLang="en-US" sz="3600" b="1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72484B1-2831-4B05-AAE6-99F8054AB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76" b="7409"/>
          <a:stretch/>
        </p:blipFill>
        <p:spPr>
          <a:xfrm>
            <a:off x="2509934" y="2213851"/>
            <a:ext cx="3433666" cy="22135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B9EA80-8334-4F6E-88BB-07BCA2DFE6C0}"/>
                  </a:ext>
                </a:extLst>
              </p:cNvPr>
              <p:cNvSpPr txBox="1"/>
              <p:nvPr/>
            </p:nvSpPr>
            <p:spPr>
              <a:xfrm>
                <a:off x="3468610" y="4522829"/>
                <a:ext cx="15163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B9EA80-8334-4F6E-88BB-07BCA2DFE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610" y="4522829"/>
                <a:ext cx="1516313" cy="276999"/>
              </a:xfrm>
              <a:prstGeom prst="rect">
                <a:avLst/>
              </a:prstGeom>
              <a:blipFill>
                <a:blip r:embed="rId3"/>
                <a:stretch>
                  <a:fillRect l="-241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6A6BDDD9-FB4B-415B-B3DD-7D6E33F92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383" y="2278644"/>
            <a:ext cx="3491706" cy="2148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94CC33-74CF-45BD-BF2D-27C64EB16CAD}"/>
                  </a:ext>
                </a:extLst>
              </p:cNvPr>
              <p:cNvSpPr txBox="1"/>
              <p:nvPr/>
            </p:nvSpPr>
            <p:spPr>
              <a:xfrm>
                <a:off x="6764606" y="4516609"/>
                <a:ext cx="2303259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94CC33-74CF-45BD-BF2D-27C64EB16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606" y="4516609"/>
                <a:ext cx="2303259" cy="283219"/>
              </a:xfrm>
              <a:prstGeom prst="rect">
                <a:avLst/>
              </a:prstGeom>
              <a:blipFill>
                <a:blip r:embed="rId5"/>
                <a:stretch>
                  <a:fillRect l="-1587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1F21F92-F11F-414A-AB77-CC77279AAD5C}"/>
              </a:ext>
            </a:extLst>
          </p:cNvPr>
          <p:cNvSpPr/>
          <p:nvPr/>
        </p:nvSpPr>
        <p:spPr>
          <a:xfrm>
            <a:off x="1711422" y="2071280"/>
            <a:ext cx="8696131" cy="293479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C851D-D1BD-44C6-B503-AD17EA5B9FEE}"/>
              </a:ext>
            </a:extLst>
          </p:cNvPr>
          <p:cNvSpPr txBox="1"/>
          <p:nvPr/>
        </p:nvSpPr>
        <p:spPr>
          <a:xfrm>
            <a:off x="1711421" y="1737343"/>
            <a:ext cx="8244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Parametric model: You need to “see” the data to determine accurate model</a:t>
            </a:r>
            <a:endParaRPr lang="ko-KR" altLang="en-US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5944E4-724A-49AF-9CCE-07CDCBB70112}"/>
              </a:ext>
            </a:extLst>
          </p:cNvPr>
          <p:cNvSpPr txBox="1"/>
          <p:nvPr/>
        </p:nvSpPr>
        <p:spPr>
          <a:xfrm>
            <a:off x="925231" y="5357960"/>
            <a:ext cx="552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/>
              <a:t>Data complexity↑ then Number of parameter↑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9E6F-31DB-4A66-A148-A5CD82D265A2}"/>
              </a:ext>
            </a:extLst>
          </p:cNvPr>
          <p:cNvSpPr txBox="1"/>
          <p:nvPr/>
        </p:nvSpPr>
        <p:spPr>
          <a:xfrm>
            <a:off x="925231" y="5923218"/>
            <a:ext cx="4400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/>
              <a:t>You need to decide complexity of model</a:t>
            </a:r>
            <a:endParaRPr lang="ko-KR" altLang="en-US" sz="16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379FDFF-75A7-438C-AC29-6DFB8754E99E}"/>
              </a:ext>
            </a:extLst>
          </p:cNvPr>
          <p:cNvSpPr/>
          <p:nvPr/>
        </p:nvSpPr>
        <p:spPr>
          <a:xfrm>
            <a:off x="6104422" y="5505328"/>
            <a:ext cx="754444" cy="5652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E7C9F5C-A0C7-41D5-83F2-48486778EF82}"/>
              </a:ext>
            </a:extLst>
          </p:cNvPr>
          <p:cNvSpPr/>
          <p:nvPr/>
        </p:nvSpPr>
        <p:spPr>
          <a:xfrm>
            <a:off x="894096" y="5208825"/>
            <a:ext cx="5029299" cy="1158264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A93289-DD09-43D8-A927-B69F81C2A9A4}"/>
                  </a:ext>
                </a:extLst>
              </p:cNvPr>
              <p:cNvSpPr txBox="1"/>
              <p:nvPr/>
            </p:nvSpPr>
            <p:spPr>
              <a:xfrm>
                <a:off x="2069852" y="6367089"/>
                <a:ext cx="3853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/>
                  <a:t>How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sz="1200" dirty="0"/>
                  <a:t> dimensional data?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A93289-DD09-43D8-A927-B69F81C2A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852" y="6367089"/>
                <a:ext cx="3853543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B236805-9BF8-49C4-B639-4EFE40811C0B}"/>
              </a:ext>
            </a:extLst>
          </p:cNvPr>
          <p:cNvSpPr txBox="1"/>
          <p:nvPr/>
        </p:nvSpPr>
        <p:spPr>
          <a:xfrm>
            <a:off x="7089775" y="5603291"/>
            <a:ext cx="395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 reflects complexity of data itself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40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EF447-884A-4C96-BA63-542FF7B4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/>
              <a:t>Gaussian Process is one of the popular </a:t>
            </a:r>
            <a:br>
              <a:rPr lang="en-US" altLang="ko-KR" sz="2800" b="1" dirty="0"/>
            </a:br>
            <a:r>
              <a:rPr lang="en-US" altLang="ko-KR" sz="2800" b="1" dirty="0"/>
              <a:t>non-parametric model describing distribution of function</a:t>
            </a:r>
            <a:endParaRPr lang="ko-KR" altLang="en-US" sz="2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E67D18-7898-493B-BF21-38BB1A737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464" y="2043141"/>
            <a:ext cx="7504048" cy="15219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D07A0C-B62D-4602-B513-BC90E47484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992"/>
          <a:stretch/>
        </p:blipFill>
        <p:spPr>
          <a:xfrm>
            <a:off x="4816618" y="3799009"/>
            <a:ext cx="2485739" cy="7908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9D1801-31B7-4A7F-8DB7-DB28ADDA6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9270" y="4682647"/>
            <a:ext cx="4020434" cy="1009576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50B790D-2A4E-4A2A-95A9-50F624505CA6}"/>
              </a:ext>
            </a:extLst>
          </p:cNvPr>
          <p:cNvSpPr/>
          <p:nvPr/>
        </p:nvSpPr>
        <p:spPr>
          <a:xfrm>
            <a:off x="1711422" y="1838014"/>
            <a:ext cx="8696131" cy="405893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BB6C3F5-0C15-4FCE-A68A-61E0703757AA}"/>
              </a:ext>
            </a:extLst>
          </p:cNvPr>
          <p:cNvSpPr/>
          <p:nvPr/>
        </p:nvSpPr>
        <p:spPr>
          <a:xfrm>
            <a:off x="3992708" y="4669774"/>
            <a:ext cx="4142312" cy="1009576"/>
          </a:xfrm>
          <a:prstGeom prst="round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7483DD0-899A-4CC6-A79C-A7C3CF7531AF}"/>
              </a:ext>
            </a:extLst>
          </p:cNvPr>
          <p:cNvSpPr/>
          <p:nvPr/>
        </p:nvSpPr>
        <p:spPr>
          <a:xfrm>
            <a:off x="6449769" y="3177886"/>
            <a:ext cx="1182672" cy="387240"/>
          </a:xfrm>
          <a:prstGeom prst="round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7246C6-D10A-4E44-9B4E-B74BCE334A36}"/>
              </a:ext>
            </a:extLst>
          </p:cNvPr>
          <p:cNvSpPr txBox="1"/>
          <p:nvPr/>
        </p:nvSpPr>
        <p:spPr>
          <a:xfrm>
            <a:off x="6809655" y="3528179"/>
            <a:ext cx="343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Confidence interval → Uncertainty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44793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F5ECB-5E7C-4AC6-8133-476D243C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Prediction using Gaussian process regression</a:t>
            </a:r>
            <a:endParaRPr lang="ko-KR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38ADB6-AE65-4D07-A888-915C08154F0C}"/>
                  </a:ext>
                </a:extLst>
              </p:cNvPr>
              <p:cNvSpPr txBox="1"/>
              <p:nvPr/>
            </p:nvSpPr>
            <p:spPr>
              <a:xfrm>
                <a:off x="699793" y="2303413"/>
                <a:ext cx="61395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GP assumption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38ADB6-AE65-4D07-A888-915C08154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93" y="2303413"/>
                <a:ext cx="6139546" cy="369332"/>
              </a:xfrm>
              <a:prstGeom prst="rect">
                <a:avLst/>
              </a:prstGeom>
              <a:blipFill>
                <a:blip r:embed="rId2"/>
                <a:stretch>
                  <a:fillRect l="-695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4195A4-DA69-46C1-87F5-A119C4940582}"/>
                  </a:ext>
                </a:extLst>
              </p:cNvPr>
              <p:cNvSpPr txBox="1"/>
              <p:nvPr/>
            </p:nvSpPr>
            <p:spPr>
              <a:xfrm>
                <a:off x="699794" y="1786040"/>
                <a:ext cx="50385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Given N-inputs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4195A4-DA69-46C1-87F5-A119C4940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94" y="1786040"/>
                <a:ext cx="5038531" cy="369332"/>
              </a:xfrm>
              <a:prstGeom prst="rect">
                <a:avLst/>
              </a:prstGeom>
              <a:blipFill>
                <a:blip r:embed="rId3"/>
                <a:stretch>
                  <a:fillRect l="-1090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01C5FA-9613-46F6-94E5-90A063908E93}"/>
                  </a:ext>
                </a:extLst>
              </p:cNvPr>
              <p:cNvSpPr txBox="1"/>
              <p:nvPr/>
            </p:nvSpPr>
            <p:spPr>
              <a:xfrm>
                <a:off x="699793" y="2860374"/>
                <a:ext cx="85375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dirty="0"/>
                  <a:t> noise assumption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01C5FA-9613-46F6-94E5-90A063908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93" y="2860374"/>
                <a:ext cx="8537513" cy="369332"/>
              </a:xfrm>
              <a:prstGeom prst="rect">
                <a:avLst/>
              </a:prstGeom>
              <a:blipFill>
                <a:blip r:embed="rId4"/>
                <a:stretch>
                  <a:fillRect l="-500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BC52440-3277-43E1-8B82-017629460EC5}"/>
              </a:ext>
            </a:extLst>
          </p:cNvPr>
          <p:cNvSpPr/>
          <p:nvPr/>
        </p:nvSpPr>
        <p:spPr>
          <a:xfrm>
            <a:off x="588606" y="3995931"/>
            <a:ext cx="738673" cy="6043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54212E-54FF-45E9-ADA5-73B160AB73F6}"/>
                  </a:ext>
                </a:extLst>
              </p:cNvPr>
              <p:cNvSpPr txBox="1"/>
              <p:nvPr/>
            </p:nvSpPr>
            <p:spPr>
              <a:xfrm>
                <a:off x="1897220" y="3737711"/>
                <a:ext cx="7436501" cy="583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Also Gaussian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54212E-54FF-45E9-ADA5-73B160AB7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220" y="3737711"/>
                <a:ext cx="7436501" cy="5835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A4D6F9-4B0A-4AD9-BA1A-CC40B010F75D}"/>
                  </a:ext>
                </a:extLst>
              </p:cNvPr>
              <p:cNvSpPr txBox="1"/>
              <p:nvPr/>
            </p:nvSpPr>
            <p:spPr>
              <a:xfrm>
                <a:off x="1897221" y="4444346"/>
                <a:ext cx="7436501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𝑑𝑓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Have explicit form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A4D6F9-4B0A-4AD9-BA1A-CC40B010F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221" y="4444346"/>
                <a:ext cx="7436501" cy="379848"/>
              </a:xfrm>
              <a:prstGeom prst="rect">
                <a:avLst/>
              </a:prstGeom>
              <a:blipFill>
                <a:blip r:embed="rId6"/>
                <a:stretch>
                  <a:fillRect l="-492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880137-2549-4693-AEF8-4CC8E3A32CD7}"/>
                  </a:ext>
                </a:extLst>
              </p:cNvPr>
              <p:cNvSpPr txBox="1"/>
              <p:nvPr/>
            </p:nvSpPr>
            <p:spPr>
              <a:xfrm>
                <a:off x="1897221" y="5472824"/>
                <a:ext cx="50385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When M test set is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880137-2549-4693-AEF8-4CC8E3A32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221" y="5472824"/>
                <a:ext cx="5038531" cy="369332"/>
              </a:xfrm>
              <a:prstGeom prst="rect">
                <a:avLst/>
              </a:prstGeom>
              <a:blipFill>
                <a:blip r:embed="rId7"/>
                <a:stretch>
                  <a:fillRect l="-967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BB5C0C-CEC4-4215-A262-BC35FA3569D9}"/>
                  </a:ext>
                </a:extLst>
              </p:cNvPr>
              <p:cNvSpPr txBox="1"/>
              <p:nvPr/>
            </p:nvSpPr>
            <p:spPr>
              <a:xfrm>
                <a:off x="1897220" y="5942311"/>
                <a:ext cx="9803367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𝑑𝑓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Also Gaussian and have explicit form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BB5C0C-CEC4-4215-A262-BC35FA356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220" y="5942311"/>
                <a:ext cx="9803367" cy="379848"/>
              </a:xfrm>
              <a:prstGeom prst="rect">
                <a:avLst/>
              </a:prstGeom>
              <a:blipFill>
                <a:blip r:embed="rId8"/>
                <a:stretch>
                  <a:fillRect l="-373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39A21A6-1BB1-4BA3-A513-45A4635D0241}"/>
              </a:ext>
            </a:extLst>
          </p:cNvPr>
          <p:cNvSpPr/>
          <p:nvPr/>
        </p:nvSpPr>
        <p:spPr>
          <a:xfrm>
            <a:off x="410549" y="1672644"/>
            <a:ext cx="11467320" cy="17703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39D44FA-5268-453A-AB62-0530CF9DA85F}"/>
              </a:ext>
            </a:extLst>
          </p:cNvPr>
          <p:cNvSpPr/>
          <p:nvPr/>
        </p:nvSpPr>
        <p:spPr>
          <a:xfrm>
            <a:off x="1654630" y="3611432"/>
            <a:ext cx="10223239" cy="141967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64C8460E-ED78-4675-B8A2-E14C83E68E9E}"/>
              </a:ext>
            </a:extLst>
          </p:cNvPr>
          <p:cNvSpPr/>
          <p:nvPr/>
        </p:nvSpPr>
        <p:spPr>
          <a:xfrm>
            <a:off x="588606" y="5566789"/>
            <a:ext cx="738673" cy="6043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277422E-29A0-4D7D-81D5-5324311E0B0E}"/>
              </a:ext>
            </a:extLst>
          </p:cNvPr>
          <p:cNvSpPr/>
          <p:nvPr/>
        </p:nvSpPr>
        <p:spPr>
          <a:xfrm>
            <a:off x="1654630" y="5263646"/>
            <a:ext cx="10223239" cy="128339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D10AFC-2374-452E-95C9-F0B18B15FA48}"/>
              </a:ext>
            </a:extLst>
          </p:cNvPr>
          <p:cNvSpPr txBox="1"/>
          <p:nvPr/>
        </p:nvSpPr>
        <p:spPr>
          <a:xfrm>
            <a:off x="9442580" y="2336843"/>
            <a:ext cx="2049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/>
              <a:t>Prior</a:t>
            </a:r>
            <a:endParaRPr lang="ko-KR" altLang="en-US" b="1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1C60DA-0A71-48E9-921A-2D614F384CAC}"/>
              </a:ext>
            </a:extLst>
          </p:cNvPr>
          <p:cNvSpPr txBox="1"/>
          <p:nvPr/>
        </p:nvSpPr>
        <p:spPr>
          <a:xfrm>
            <a:off x="9442580" y="4113439"/>
            <a:ext cx="2049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/>
              <a:t>Posterior</a:t>
            </a:r>
            <a:endParaRPr lang="ko-KR" altLang="en-US" b="1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70CFFF-3F15-4F9C-995E-EF4083A84062}"/>
              </a:ext>
            </a:extLst>
          </p:cNvPr>
          <p:cNvSpPr txBox="1"/>
          <p:nvPr/>
        </p:nvSpPr>
        <p:spPr>
          <a:xfrm>
            <a:off x="9442580" y="2878430"/>
            <a:ext cx="2049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/>
              <a:t>Likelihood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274568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6B4A2-DC29-48D1-B117-4585AC8B5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Prediction using Gaussian process regression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754375D-2CCF-4876-9410-99B586B19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0275"/>
            <a:ext cx="10515600" cy="3962038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1BD4E56-22E9-41AE-AB96-6D2E3E099735}"/>
              </a:ext>
            </a:extLst>
          </p:cNvPr>
          <p:cNvSpPr/>
          <p:nvPr/>
        </p:nvSpPr>
        <p:spPr>
          <a:xfrm>
            <a:off x="3638939" y="3982633"/>
            <a:ext cx="2071396" cy="561375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BB0CA44-B22F-4099-A1AD-F42FE326CBF1}"/>
              </a:ext>
            </a:extLst>
          </p:cNvPr>
          <p:cNvSpPr/>
          <p:nvPr/>
        </p:nvSpPr>
        <p:spPr>
          <a:xfrm>
            <a:off x="4509796" y="4544009"/>
            <a:ext cx="2071396" cy="485192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924446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2E5DC-D96C-4260-BE46-E54CD7FC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Combining Neural ODE with GP (NODE-GP)</a:t>
            </a:r>
            <a:endParaRPr lang="ko-KR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C6705E-B9DF-463A-B1FB-DCAC556C0E22}"/>
                  </a:ext>
                </a:extLst>
              </p:cNvPr>
              <p:cNvSpPr txBox="1"/>
              <p:nvPr/>
            </p:nvSpPr>
            <p:spPr>
              <a:xfrm>
                <a:off x="425723" y="2957803"/>
                <a:ext cx="2987351" cy="384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C6705E-B9DF-463A-B1FB-DCAC556C0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23" y="2957803"/>
                <a:ext cx="2987351" cy="384464"/>
              </a:xfrm>
              <a:prstGeom prst="rect">
                <a:avLst/>
              </a:prstGeom>
              <a:blipFill>
                <a:blip r:embed="rId2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39F5CFF-E29B-4BB7-B6D3-1BCA857F27A3}"/>
              </a:ext>
            </a:extLst>
          </p:cNvPr>
          <p:cNvSpPr/>
          <p:nvPr/>
        </p:nvSpPr>
        <p:spPr>
          <a:xfrm>
            <a:off x="453545" y="2744844"/>
            <a:ext cx="2931706" cy="168719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4E638C-E8E5-47E0-A817-EA069F40AFEE}"/>
              </a:ext>
            </a:extLst>
          </p:cNvPr>
          <p:cNvSpPr txBox="1"/>
          <p:nvPr/>
        </p:nvSpPr>
        <p:spPr>
          <a:xfrm>
            <a:off x="391885" y="2321375"/>
            <a:ext cx="164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Given</a:t>
            </a:r>
            <a:r>
              <a:rPr lang="en-US" altLang="ko-KR" dirty="0"/>
              <a:t> </a:t>
            </a:r>
            <a:r>
              <a:rPr lang="en-US" altLang="ko-KR" b="1" dirty="0"/>
              <a:t>data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170DEB-B577-4494-9527-B60563F1E72D}"/>
              </a:ext>
            </a:extLst>
          </p:cNvPr>
          <p:cNvSpPr txBox="1"/>
          <p:nvPr/>
        </p:nvSpPr>
        <p:spPr>
          <a:xfrm>
            <a:off x="1571463" y="1588452"/>
            <a:ext cx="897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Easiest way for combining neural net with GP is just use GP as “final layer”!!!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7EA73-515A-4F91-B4FE-87F8ECA349BB}"/>
                  </a:ext>
                </a:extLst>
              </p:cNvPr>
              <p:cNvSpPr txBox="1"/>
              <p:nvPr/>
            </p:nvSpPr>
            <p:spPr>
              <a:xfrm>
                <a:off x="770955" y="3473007"/>
                <a:ext cx="2296886" cy="651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∈{1,2,…,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7EA73-515A-4F91-B4FE-87F8ECA34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55" y="3473007"/>
                <a:ext cx="2296886" cy="651269"/>
              </a:xfrm>
              <a:prstGeom prst="rect">
                <a:avLst/>
              </a:prstGeom>
              <a:blipFill>
                <a:blip r:embed="rId3"/>
                <a:stretch>
                  <a:fillRect l="-2122" t="-5607" b="-130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2C3ECDC-F616-4EFE-A08D-1F50CF302263}"/>
              </a:ext>
            </a:extLst>
          </p:cNvPr>
          <p:cNvSpPr txBox="1"/>
          <p:nvPr/>
        </p:nvSpPr>
        <p:spPr>
          <a:xfrm>
            <a:off x="165243" y="4447424"/>
            <a:ext cx="3508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altLang="ko-KR" sz="1200" dirty="0"/>
              <a:t>d-dimensional data with labels (C classes)</a:t>
            </a:r>
            <a:endParaRPr lang="ko-KR" altLang="en-US" sz="1200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AE25F145-8E14-4F52-89DC-AEE2F0231F0D}"/>
              </a:ext>
            </a:extLst>
          </p:cNvPr>
          <p:cNvSpPr/>
          <p:nvPr/>
        </p:nvSpPr>
        <p:spPr>
          <a:xfrm>
            <a:off x="3589241" y="3307158"/>
            <a:ext cx="695942" cy="62237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E8D206-A425-4E93-9496-A269E1590858}"/>
              </a:ext>
            </a:extLst>
          </p:cNvPr>
          <p:cNvSpPr txBox="1"/>
          <p:nvPr/>
        </p:nvSpPr>
        <p:spPr>
          <a:xfrm>
            <a:off x="3248674" y="2837289"/>
            <a:ext cx="1377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Neural ODE blocks</a:t>
            </a:r>
            <a:endParaRPr lang="ko-KR" altLang="en-US" sz="12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9FE76FA-4DB7-4B53-8015-5A6EB20B3524}"/>
              </a:ext>
            </a:extLst>
          </p:cNvPr>
          <p:cNvSpPr/>
          <p:nvPr/>
        </p:nvSpPr>
        <p:spPr>
          <a:xfrm>
            <a:off x="4451918" y="2744844"/>
            <a:ext cx="2484949" cy="168719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230117-D8BA-4D8D-88F6-BAA70E49C8DA}"/>
              </a:ext>
            </a:extLst>
          </p:cNvPr>
          <p:cNvSpPr txBox="1"/>
          <p:nvPr/>
        </p:nvSpPr>
        <p:spPr>
          <a:xfrm>
            <a:off x="4410673" y="2321375"/>
            <a:ext cx="215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Latent variable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3FE5BF-8465-4636-AD6F-1A2E6251A4E1}"/>
              </a:ext>
            </a:extLst>
          </p:cNvPr>
          <p:cNvSpPr txBox="1"/>
          <p:nvPr/>
        </p:nvSpPr>
        <p:spPr>
          <a:xfrm>
            <a:off x="3965067" y="4447424"/>
            <a:ext cx="3508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altLang="ko-KR" sz="1200" dirty="0"/>
              <a:t>Q-dimensional latent variables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8C753ED-8A59-4BF5-B4BF-DE6604EB35AE}"/>
                  </a:ext>
                </a:extLst>
              </p:cNvPr>
              <p:cNvSpPr txBox="1"/>
              <p:nvPr/>
            </p:nvSpPr>
            <p:spPr>
              <a:xfrm>
                <a:off x="4501577" y="3385033"/>
                <a:ext cx="2435290" cy="388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8C753ED-8A59-4BF5-B4BF-DE6604EB3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577" y="3385033"/>
                <a:ext cx="2435290" cy="388889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CD31C996-7C98-4F59-B621-78D7C748CBA4}"/>
              </a:ext>
            </a:extLst>
          </p:cNvPr>
          <p:cNvSpPr/>
          <p:nvPr/>
        </p:nvSpPr>
        <p:spPr>
          <a:xfrm>
            <a:off x="7125406" y="3307158"/>
            <a:ext cx="695942" cy="62237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BA69B5-24F5-4880-9BEA-B7535E492F0B}"/>
              </a:ext>
            </a:extLst>
          </p:cNvPr>
          <p:cNvSpPr txBox="1"/>
          <p:nvPr/>
        </p:nvSpPr>
        <p:spPr>
          <a:xfrm>
            <a:off x="6784839" y="3014776"/>
            <a:ext cx="1377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GP</a:t>
            </a:r>
            <a:endParaRPr lang="ko-KR" altLang="en-US" sz="12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6421ADE-FD93-4C89-B0AD-21827ACD6B93}"/>
              </a:ext>
            </a:extLst>
          </p:cNvPr>
          <p:cNvSpPr/>
          <p:nvPr/>
        </p:nvSpPr>
        <p:spPr>
          <a:xfrm>
            <a:off x="7960228" y="2744844"/>
            <a:ext cx="1274073" cy="168719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7F05FF-FD91-4CC1-AE6C-B3947275360A}"/>
              </a:ext>
            </a:extLst>
          </p:cNvPr>
          <p:cNvSpPr txBox="1"/>
          <p:nvPr/>
        </p:nvSpPr>
        <p:spPr>
          <a:xfrm>
            <a:off x="7578752" y="2321375"/>
            <a:ext cx="215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GP output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797772-2A7A-41AB-A04F-74B79CBA07D0}"/>
                  </a:ext>
                </a:extLst>
              </p:cNvPr>
              <p:cNvSpPr txBox="1"/>
              <p:nvPr/>
            </p:nvSpPr>
            <p:spPr>
              <a:xfrm>
                <a:off x="7972563" y="3385033"/>
                <a:ext cx="1274072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797772-2A7A-41AB-A04F-74B79CBA0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563" y="3385033"/>
                <a:ext cx="1274072" cy="391646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EDE12D-1C78-4984-BC18-4C331FF2E58E}"/>
                  </a:ext>
                </a:extLst>
              </p:cNvPr>
              <p:cNvSpPr txBox="1"/>
              <p:nvPr/>
            </p:nvSpPr>
            <p:spPr>
              <a:xfrm>
                <a:off x="6892768" y="4447424"/>
                <a:ext cx="35083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Wingdings" panose="05000000000000000000" pitchFamily="2" charset="2"/>
                  <a:buChar char="ü"/>
                </a:pPr>
                <a:r>
                  <a:rPr lang="en-US" altLang="ko-KR" sz="1200" dirty="0"/>
                  <a:t>P-output (Using only subsets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EDE12D-1C78-4984-BC18-4C331FF2E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768" y="4447424"/>
                <a:ext cx="3508310" cy="276999"/>
              </a:xfrm>
              <a:prstGeom prst="rect">
                <a:avLst/>
              </a:prstGeom>
              <a:blipFill>
                <a:blip r:embed="rId6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B4C22F9D-FC48-4B34-BDC0-2569F48A73EC}"/>
              </a:ext>
            </a:extLst>
          </p:cNvPr>
          <p:cNvSpPr/>
          <p:nvPr/>
        </p:nvSpPr>
        <p:spPr>
          <a:xfrm>
            <a:off x="9497832" y="3307158"/>
            <a:ext cx="695942" cy="62237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5C9A75-D729-4111-A328-28ED0290FBB4}"/>
                  </a:ext>
                </a:extLst>
              </p:cNvPr>
              <p:cNvSpPr txBox="1"/>
              <p:nvPr/>
            </p:nvSpPr>
            <p:spPr>
              <a:xfrm>
                <a:off x="9157265" y="3014776"/>
                <a:ext cx="13770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5C9A75-D729-4111-A328-28ED0290F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265" y="3014776"/>
                <a:ext cx="137707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DE06134B-1EB4-4EF0-AE55-FB65822EC76F}"/>
              </a:ext>
            </a:extLst>
          </p:cNvPr>
          <p:cNvSpPr txBox="1"/>
          <p:nvPr/>
        </p:nvSpPr>
        <p:spPr>
          <a:xfrm>
            <a:off x="10287080" y="2321375"/>
            <a:ext cx="179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Class prob</a:t>
            </a:r>
            <a:endParaRPr lang="ko-KR" altLang="en-US" b="1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1E24380-EEC0-4476-927B-9A267EC24A02}"/>
              </a:ext>
            </a:extLst>
          </p:cNvPr>
          <p:cNvSpPr/>
          <p:nvPr/>
        </p:nvSpPr>
        <p:spPr>
          <a:xfrm>
            <a:off x="10534341" y="2744844"/>
            <a:ext cx="1274073" cy="168719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5F72F80-1678-4284-A516-0E0CF0B63CC2}"/>
                  </a:ext>
                </a:extLst>
              </p:cNvPr>
              <p:cNvSpPr txBox="1"/>
              <p:nvPr/>
            </p:nvSpPr>
            <p:spPr>
              <a:xfrm>
                <a:off x="10546676" y="3385033"/>
                <a:ext cx="1274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5F72F80-1678-4284-A516-0E0CF0B63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6676" y="3385033"/>
                <a:ext cx="1274072" cy="369332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46645D-EE1C-441D-8D19-42E12204A9FD}"/>
                  </a:ext>
                </a:extLst>
              </p:cNvPr>
              <p:cNvSpPr txBox="1"/>
              <p:nvPr/>
            </p:nvSpPr>
            <p:spPr>
              <a:xfrm>
                <a:off x="10287080" y="4447424"/>
                <a:ext cx="16634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46645D-EE1C-441D-8D19-42E12204A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80" y="4447424"/>
                <a:ext cx="1663403" cy="276999"/>
              </a:xfrm>
              <a:prstGeom prst="rect">
                <a:avLst/>
              </a:prstGeom>
              <a:blipFill>
                <a:blip r:embed="rId9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그림 32">
            <a:extLst>
              <a:ext uri="{FF2B5EF4-FFF2-40B4-BE49-F238E27FC236}">
                <a16:creationId xmlns:a16="http://schemas.microsoft.com/office/drawing/2014/main" id="{D8D13A49-D5B5-4D11-AB5F-D87915391CE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199" t="10175" r="2685" b="26541"/>
          <a:stretch/>
        </p:blipFill>
        <p:spPr>
          <a:xfrm>
            <a:off x="1086934" y="4754057"/>
            <a:ext cx="8159701" cy="19771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26BD52F-5308-4AF6-91DE-4F7D7107E8A8}"/>
                  </a:ext>
                </a:extLst>
              </p:cNvPr>
              <p:cNvSpPr txBox="1"/>
              <p:nvPr/>
            </p:nvSpPr>
            <p:spPr>
              <a:xfrm>
                <a:off x="10108141" y="4786095"/>
                <a:ext cx="2021279" cy="870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26BD52F-5308-4AF6-91DE-4F7D7107E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8141" y="4786095"/>
                <a:ext cx="2021279" cy="8708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15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C1B4A-107E-4CBD-B4A2-BDF9A211F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Using ELBO to calculate the likelihood</a:t>
            </a:r>
            <a:endParaRPr lang="ko-KR" alt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2B7386-49CE-4566-9B36-9BBE8851A0DF}"/>
                  </a:ext>
                </a:extLst>
              </p:cNvPr>
              <p:cNvSpPr txBox="1"/>
              <p:nvPr/>
            </p:nvSpPr>
            <p:spPr>
              <a:xfrm>
                <a:off x="3264958" y="2117539"/>
                <a:ext cx="5589059" cy="899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2B7386-49CE-4566-9B36-9BBE8851A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958" y="2117539"/>
                <a:ext cx="5589059" cy="899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B0097C0-520F-4614-B8A6-B44476B4F4CE}"/>
              </a:ext>
            </a:extLst>
          </p:cNvPr>
          <p:cNvSpPr/>
          <p:nvPr/>
        </p:nvSpPr>
        <p:spPr>
          <a:xfrm>
            <a:off x="2980385" y="1867765"/>
            <a:ext cx="6158203" cy="148658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F9CDC6-5B9C-4EE6-A1C6-F5A592B07663}"/>
              </a:ext>
            </a:extLst>
          </p:cNvPr>
          <p:cNvSpPr txBox="1"/>
          <p:nvPr/>
        </p:nvSpPr>
        <p:spPr>
          <a:xfrm>
            <a:off x="2980385" y="1494219"/>
            <a:ext cx="249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Likelihood</a:t>
            </a:r>
            <a:endParaRPr lang="ko-KR" altLang="en-US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8E138E9-AE48-43F5-9BB1-E2346EE583F6}"/>
              </a:ext>
            </a:extLst>
          </p:cNvPr>
          <p:cNvSpPr/>
          <p:nvPr/>
        </p:nvSpPr>
        <p:spPr>
          <a:xfrm>
            <a:off x="5654350" y="2117539"/>
            <a:ext cx="2276669" cy="989554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AF70FB-46B7-4118-AB1C-DB09B4FECB6A}"/>
              </a:ext>
            </a:extLst>
          </p:cNvPr>
          <p:cNvSpPr txBox="1"/>
          <p:nvPr/>
        </p:nvSpPr>
        <p:spPr>
          <a:xfrm>
            <a:off x="4160706" y="3517640"/>
            <a:ext cx="379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altLang="ko-KR" dirty="0"/>
              <a:t>No more Gaussian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F1A28E4-0A02-4FD8-BFDD-3B9027CB75C0}"/>
              </a:ext>
            </a:extLst>
          </p:cNvPr>
          <p:cNvSpPr/>
          <p:nvPr/>
        </p:nvSpPr>
        <p:spPr>
          <a:xfrm>
            <a:off x="1011626" y="4503967"/>
            <a:ext cx="1274073" cy="168719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E4E55D-088B-4425-947D-E0E2B61A6DB6}"/>
              </a:ext>
            </a:extLst>
          </p:cNvPr>
          <p:cNvSpPr txBox="1"/>
          <p:nvPr/>
        </p:nvSpPr>
        <p:spPr>
          <a:xfrm>
            <a:off x="630150" y="4080498"/>
            <a:ext cx="215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GP output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C2F7F14-A4C8-44C0-A42F-88DD3DC5A090}"/>
                  </a:ext>
                </a:extLst>
              </p:cNvPr>
              <p:cNvSpPr txBox="1"/>
              <p:nvPr/>
            </p:nvSpPr>
            <p:spPr>
              <a:xfrm>
                <a:off x="1023961" y="5144156"/>
                <a:ext cx="1274072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C2F7F14-A4C8-44C0-A42F-88DD3DC5A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61" y="5144156"/>
                <a:ext cx="1274072" cy="391646"/>
              </a:xfrm>
              <a:prstGeom prst="rect">
                <a:avLst/>
              </a:prstGeom>
              <a:blipFill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D6424A-2933-41A5-A3A7-C262B12079DD}"/>
                  </a:ext>
                </a:extLst>
              </p:cNvPr>
              <p:cNvSpPr txBox="1"/>
              <p:nvPr/>
            </p:nvSpPr>
            <p:spPr>
              <a:xfrm>
                <a:off x="-105493" y="6206547"/>
                <a:ext cx="35083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Wingdings" panose="05000000000000000000" pitchFamily="2" charset="2"/>
                  <a:buChar char="ü"/>
                </a:pPr>
                <a:r>
                  <a:rPr lang="en-US" altLang="ko-KR" sz="1200" dirty="0"/>
                  <a:t>P-output (Using only subsets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D6424A-2933-41A5-A3A7-C262B1207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493" y="6206547"/>
                <a:ext cx="3508310" cy="276999"/>
              </a:xfrm>
              <a:prstGeom prst="rect">
                <a:avLst/>
              </a:prstGeom>
              <a:blipFill>
                <a:blip r:embed="rId4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053ECB-7D67-4BE4-9167-C89D705F9852}"/>
                  </a:ext>
                </a:extLst>
              </p:cNvPr>
              <p:cNvSpPr txBox="1"/>
              <p:nvPr/>
            </p:nvSpPr>
            <p:spPr>
              <a:xfrm>
                <a:off x="2533521" y="4945483"/>
                <a:ext cx="2537927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Approximate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as normal distribution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053ECB-7D67-4BE4-9167-C89D705F9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521" y="4945483"/>
                <a:ext cx="2537927" cy="668645"/>
              </a:xfrm>
              <a:prstGeom prst="rect">
                <a:avLst/>
              </a:prstGeom>
              <a:blipFill>
                <a:blip r:embed="rId5"/>
                <a:stretch>
                  <a:fillRect t="-5455" b="-1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5CCB64-8E73-491B-82DA-257D603239C1}"/>
                  </a:ext>
                </a:extLst>
              </p:cNvPr>
              <p:cNvSpPr txBox="1"/>
              <p:nvPr/>
            </p:nvSpPr>
            <p:spPr>
              <a:xfrm>
                <a:off x="5851590" y="4826604"/>
                <a:ext cx="2537927" cy="906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5CCB64-8E73-491B-82DA-257D60323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590" y="4826604"/>
                <a:ext cx="2537927" cy="9064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689508A-D5EE-4CC8-B950-01570280CD5F}"/>
              </a:ext>
            </a:extLst>
          </p:cNvPr>
          <p:cNvSpPr/>
          <p:nvPr/>
        </p:nvSpPr>
        <p:spPr>
          <a:xfrm>
            <a:off x="5071448" y="4991753"/>
            <a:ext cx="695942" cy="62237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4A0F62BD-C470-43EB-82D7-029FCAF4007C}"/>
              </a:ext>
            </a:extLst>
          </p:cNvPr>
          <p:cNvSpPr/>
          <p:nvPr/>
        </p:nvSpPr>
        <p:spPr>
          <a:xfrm>
            <a:off x="8289368" y="4991753"/>
            <a:ext cx="695942" cy="62237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D99C76-3DFD-4944-BDB0-9910CD998071}"/>
              </a:ext>
            </a:extLst>
          </p:cNvPr>
          <p:cNvSpPr txBox="1"/>
          <p:nvPr/>
        </p:nvSpPr>
        <p:spPr>
          <a:xfrm>
            <a:off x="7876520" y="4578827"/>
            <a:ext cx="152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ELBO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F180AB-AC1A-4721-A5A2-92782A03FD88}"/>
                  </a:ext>
                </a:extLst>
              </p:cNvPr>
              <p:cNvSpPr txBox="1"/>
              <p:nvPr/>
            </p:nvSpPr>
            <p:spPr>
              <a:xfrm>
                <a:off x="9298008" y="4826604"/>
                <a:ext cx="2537927" cy="989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F180AB-AC1A-4721-A5A2-92782A03F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008" y="4826604"/>
                <a:ext cx="2537927" cy="989373"/>
              </a:xfrm>
              <a:prstGeom prst="rect">
                <a:avLst/>
              </a:prstGeom>
              <a:blipFill>
                <a:blip r:embed="rId7"/>
                <a:stretch>
                  <a:fillRect l="-4077" b="-61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F9C7148-9A63-4087-8480-A7AA123B10E9}"/>
              </a:ext>
            </a:extLst>
          </p:cNvPr>
          <p:cNvSpPr/>
          <p:nvPr/>
        </p:nvSpPr>
        <p:spPr>
          <a:xfrm>
            <a:off x="27240" y="4002609"/>
            <a:ext cx="12074563" cy="260346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659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03C39-A42C-4034-8989-AB7279E9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NODE-GP shows better accuracy for Adversarial attacks</a:t>
            </a:r>
            <a:endParaRPr lang="ko-KR" altLang="en-US" sz="40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B19B8DE-C182-415E-B083-D0341016EC17}"/>
              </a:ext>
            </a:extLst>
          </p:cNvPr>
          <p:cNvGrpSpPr/>
          <p:nvPr/>
        </p:nvGrpSpPr>
        <p:grpSpPr>
          <a:xfrm>
            <a:off x="1084245" y="1987422"/>
            <a:ext cx="9948862" cy="3628344"/>
            <a:chOff x="914400" y="1950098"/>
            <a:chExt cx="9948862" cy="362834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E72A0D6-4215-47B6-8E01-A1DE82092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8737" y="2044667"/>
              <a:ext cx="9534525" cy="353377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6A606E0-8C1C-43AF-9DAB-44F2E9D4AB5A}"/>
                </a:ext>
              </a:extLst>
            </p:cNvPr>
            <p:cNvSpPr/>
            <p:nvPr/>
          </p:nvSpPr>
          <p:spPr>
            <a:xfrm>
              <a:off x="914400" y="1950098"/>
              <a:ext cx="914400" cy="7371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CEF1E86-CC5C-4F4A-9145-5D566D8666B3}"/>
              </a:ext>
            </a:extLst>
          </p:cNvPr>
          <p:cNvSpPr txBox="1"/>
          <p:nvPr/>
        </p:nvSpPr>
        <p:spPr>
          <a:xfrm>
            <a:off x="4379978" y="5960315"/>
            <a:ext cx="335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altLang="ko-KR" dirty="0"/>
              <a:t>Noise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3057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03C39-A42C-4034-8989-AB7279E9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NODE-GP shows better accuracy for Adversarial attacks</a:t>
            </a:r>
            <a:endParaRPr lang="ko-KR" altLang="en-US" sz="4000" b="1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9AC5F65-629A-4A54-84CD-CE02E6562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688" y="1895753"/>
            <a:ext cx="10515600" cy="3889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7E7CE4-0804-47E1-8EEB-F69BFB040F1C}"/>
              </a:ext>
            </a:extLst>
          </p:cNvPr>
          <p:cNvSpPr txBox="1"/>
          <p:nvPr/>
        </p:nvSpPr>
        <p:spPr>
          <a:xfrm>
            <a:off x="7762324" y="5784978"/>
            <a:ext cx="3554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Wingdings" panose="05000000000000000000" pitchFamily="2" charset="2"/>
              <a:buChar char="ü"/>
            </a:pPr>
            <a:r>
              <a:rPr lang="en-US" altLang="ko-KR" sz="1400" dirty="0"/>
              <a:t>NT2 and NT3: Step size of </a:t>
            </a:r>
            <a:r>
              <a:rPr lang="en-US" altLang="ko-KR" sz="1400" dirty="0" err="1"/>
              <a:t>ODEsolver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E837EF-94E7-4531-B823-7D2228512FA4}"/>
                  </a:ext>
                </a:extLst>
              </p:cNvPr>
              <p:cNvSpPr txBox="1"/>
              <p:nvPr/>
            </p:nvSpPr>
            <p:spPr>
              <a:xfrm>
                <a:off x="7762324" y="6185098"/>
                <a:ext cx="3554964" cy="3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r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sz="1400" dirty="0"/>
                  <a:t>: Noise severity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E837EF-94E7-4531-B823-7D2228512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324" y="6185098"/>
                <a:ext cx="3554964" cy="311817"/>
              </a:xfrm>
              <a:prstGeom prst="rect">
                <a:avLst/>
              </a:prstGeom>
              <a:blipFill>
                <a:blip r:embed="rId3"/>
                <a:stretch>
                  <a:fillRect t="-3922" r="-342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103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556D9-BA94-4184-9FB8-775C317A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NODE-GP shows reasonable uncertainty for Out-of-Distribution data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8FE9111-E36E-4DB7-8DD4-5FD948625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688" y="1767116"/>
            <a:ext cx="10515600" cy="15746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E5A7A3-DB29-49DA-BE9F-F879E93649A6}"/>
              </a:ext>
            </a:extLst>
          </p:cNvPr>
          <p:cNvSpPr txBox="1"/>
          <p:nvPr/>
        </p:nvSpPr>
        <p:spPr>
          <a:xfrm>
            <a:off x="6698635" y="3314858"/>
            <a:ext cx="4618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Wingdings" panose="05000000000000000000" pitchFamily="2" charset="2"/>
              <a:buChar char="ü"/>
            </a:pPr>
            <a:r>
              <a:rPr lang="en-US" altLang="ko-KR" sz="1400" dirty="0"/>
              <a:t>Trained for cifar10 and test for cifar100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588107-DE7C-414F-86FA-813245CFD23E}"/>
              </a:ext>
            </a:extLst>
          </p:cNvPr>
          <p:cNvSpPr txBox="1"/>
          <p:nvPr/>
        </p:nvSpPr>
        <p:spPr>
          <a:xfrm>
            <a:off x="6698635" y="3588358"/>
            <a:ext cx="4618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Wingdings" panose="05000000000000000000" pitchFamily="2" charset="2"/>
              <a:buChar char="ü"/>
            </a:pPr>
            <a:r>
              <a:rPr lang="en-US" altLang="ko-KR" sz="1400" dirty="0"/>
              <a:t>Accuracy is similar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90A958-EB04-41FE-B504-F14C38BE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38306"/>
            <a:ext cx="3702310" cy="27074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9E3837-9B80-4A92-8F55-007A69CAF435}"/>
              </a:ext>
            </a:extLst>
          </p:cNvPr>
          <p:cNvSpPr txBox="1"/>
          <p:nvPr/>
        </p:nvSpPr>
        <p:spPr>
          <a:xfrm>
            <a:off x="5187076" y="4771202"/>
            <a:ext cx="6130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600" dirty="0"/>
              <a:t>Left measures are made to show large value if the test distribution is different from trained distribution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7D22AA-B580-465D-956C-D10A7D00B27C}"/>
              </a:ext>
            </a:extLst>
          </p:cNvPr>
          <p:cNvSpPr txBox="1"/>
          <p:nvPr/>
        </p:nvSpPr>
        <p:spPr>
          <a:xfrm>
            <a:off x="5187076" y="5726320"/>
            <a:ext cx="6130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600" dirty="0"/>
              <a:t>NODE-GP shows higher score which is reasonable</a:t>
            </a:r>
            <a:endParaRPr lang="ko-KR" altLang="en-US" sz="16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3B084F7-C2A7-4B29-AD8B-007B20812170}"/>
              </a:ext>
            </a:extLst>
          </p:cNvPr>
          <p:cNvSpPr/>
          <p:nvPr/>
        </p:nvSpPr>
        <p:spPr>
          <a:xfrm>
            <a:off x="380626" y="1654565"/>
            <a:ext cx="11356099" cy="227427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42DEBEB-B2F5-4AE7-B94B-B2EF65B15C3F}"/>
              </a:ext>
            </a:extLst>
          </p:cNvPr>
          <p:cNvSpPr/>
          <p:nvPr/>
        </p:nvSpPr>
        <p:spPr>
          <a:xfrm>
            <a:off x="380626" y="4005265"/>
            <a:ext cx="11356099" cy="276850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88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61E2C-E5F4-4989-8A53-C755CB8D0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Neural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Ordinary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Differential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equation (Neural ODE;NODE)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got a lot of attention after 2018</a:t>
            </a:r>
            <a:endParaRPr lang="ko-KR" altLang="en-US" sz="3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CBB334-76A1-43E5-97B5-FB02EB1B0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3" y="2106976"/>
            <a:ext cx="5667375" cy="102870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6AFB151-F881-4823-84BC-B886376D30BE}"/>
              </a:ext>
            </a:extLst>
          </p:cNvPr>
          <p:cNvSpPr/>
          <p:nvPr/>
        </p:nvSpPr>
        <p:spPr>
          <a:xfrm>
            <a:off x="4644806" y="2641695"/>
            <a:ext cx="878187" cy="226337"/>
          </a:xfrm>
          <a:prstGeom prst="round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91DB555-EF45-4B9D-84D1-D99C19A4C5F1}"/>
              </a:ext>
            </a:extLst>
          </p:cNvPr>
          <p:cNvSpPr/>
          <p:nvPr/>
        </p:nvSpPr>
        <p:spPr>
          <a:xfrm>
            <a:off x="2911821" y="1772564"/>
            <a:ext cx="6368358" cy="176542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C32E37-E383-455F-8182-D6D71A6CE728}"/>
              </a:ext>
            </a:extLst>
          </p:cNvPr>
          <p:cNvSpPr txBox="1"/>
          <p:nvPr/>
        </p:nvSpPr>
        <p:spPr>
          <a:xfrm>
            <a:off x="3321113" y="3619866"/>
            <a:ext cx="5549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altLang="ko-KR" sz="1600" dirty="0"/>
              <a:t>Neurips2018 best paper</a:t>
            </a:r>
            <a:endParaRPr lang="ko-KR" altLang="en-US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1016FA3-B17B-42B3-8A82-067F84E86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325648"/>
            <a:ext cx="7924800" cy="1504805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0847960-FD92-43ED-8E1D-F4BE3F111FA4}"/>
              </a:ext>
            </a:extLst>
          </p:cNvPr>
          <p:cNvSpPr/>
          <p:nvPr/>
        </p:nvSpPr>
        <p:spPr>
          <a:xfrm>
            <a:off x="1960685" y="4195337"/>
            <a:ext cx="8238392" cy="176542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889680-52F5-491A-B6B3-C05BFBA46572}"/>
              </a:ext>
            </a:extLst>
          </p:cNvPr>
          <p:cNvSpPr txBox="1"/>
          <p:nvPr/>
        </p:nvSpPr>
        <p:spPr>
          <a:xfrm>
            <a:off x="3321113" y="6042639"/>
            <a:ext cx="5549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altLang="ko-KR" sz="1600" dirty="0"/>
              <a:t>One of the tutorial in Neurips2020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82311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58E41-66E1-4D3D-9D14-9EA26371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Conclusion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4CD32D-B04B-498F-AF5E-B598F87A2C5E}"/>
              </a:ext>
            </a:extLst>
          </p:cNvPr>
          <p:cNvSpPr txBox="1"/>
          <p:nvPr/>
        </p:nvSpPr>
        <p:spPr>
          <a:xfrm>
            <a:off x="2983081" y="2506142"/>
            <a:ext cx="622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How “</a:t>
            </a:r>
            <a:r>
              <a:rPr lang="en-US" altLang="ko-KR" b="1" dirty="0"/>
              <a:t>mathematics</a:t>
            </a:r>
            <a:r>
              <a:rPr lang="en-US" altLang="ko-KR" dirty="0"/>
              <a:t>” can be applied to Neural network?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EC672-9613-4243-B7C1-EB34DA9D4924}"/>
              </a:ext>
            </a:extLst>
          </p:cNvPr>
          <p:cNvSpPr txBox="1"/>
          <p:nvPr/>
        </p:nvSpPr>
        <p:spPr>
          <a:xfrm>
            <a:off x="2983081" y="3982527"/>
            <a:ext cx="616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How “</a:t>
            </a:r>
            <a:r>
              <a:rPr lang="en-US" altLang="ko-KR" b="1" dirty="0"/>
              <a:t>statistics</a:t>
            </a:r>
            <a:r>
              <a:rPr lang="en-US" altLang="ko-KR" dirty="0"/>
              <a:t>” can be applied to Neural network?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0388FEE-CF9E-412D-8BD7-44C1EF09F1EE}"/>
              </a:ext>
            </a:extLst>
          </p:cNvPr>
          <p:cNvSpPr/>
          <p:nvPr/>
        </p:nvSpPr>
        <p:spPr>
          <a:xfrm>
            <a:off x="2722585" y="2119377"/>
            <a:ext cx="6672182" cy="2619245"/>
          </a:xfrm>
          <a:prstGeom prst="round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79521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097E0-1900-4282-AE8F-27D78C995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34" y="350103"/>
            <a:ext cx="12014688" cy="1325563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/>
              <a:t>Neural ODE considers the flow of input through </a:t>
            </a:r>
            <a:br>
              <a:rPr lang="en-US" altLang="ko-KR" sz="3600" b="1" dirty="0"/>
            </a:br>
            <a:r>
              <a:rPr lang="en-US" altLang="ko-KR" sz="3600" b="1" dirty="0"/>
              <a:t>hidden units of Neural network as the discretization of ODE</a:t>
            </a:r>
            <a:endParaRPr lang="ko-KR" altLang="en-US" sz="3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85103F-A7F6-44AE-9AFC-E282DAB454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304"/>
          <a:stretch/>
        </p:blipFill>
        <p:spPr>
          <a:xfrm>
            <a:off x="3211799" y="2637692"/>
            <a:ext cx="2284449" cy="35039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89CD20-80EB-4678-A69A-AECA688116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82"/>
          <a:stretch/>
        </p:blipFill>
        <p:spPr>
          <a:xfrm>
            <a:off x="9237018" y="2674894"/>
            <a:ext cx="2349114" cy="3503945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99F1962-47CD-4339-8390-92E7B6057C88}"/>
              </a:ext>
            </a:extLst>
          </p:cNvPr>
          <p:cNvSpPr/>
          <p:nvPr/>
        </p:nvSpPr>
        <p:spPr>
          <a:xfrm>
            <a:off x="90534" y="1690687"/>
            <a:ext cx="5911913" cy="507225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15BD6-06F4-4C18-970B-AAD44E3E6C0E}"/>
              </a:ext>
            </a:extLst>
          </p:cNvPr>
          <p:cNvSpPr txBox="1"/>
          <p:nvPr/>
        </p:nvSpPr>
        <p:spPr>
          <a:xfrm>
            <a:off x="516048" y="1937442"/>
            <a:ext cx="2897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Neural Network</a:t>
            </a:r>
            <a:endParaRPr lang="ko-KR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F6B170-78FB-452D-A53D-8E92FE37F5BB}"/>
                  </a:ext>
                </a:extLst>
              </p:cNvPr>
              <p:cNvSpPr txBox="1"/>
              <p:nvPr/>
            </p:nvSpPr>
            <p:spPr>
              <a:xfrm>
                <a:off x="400004" y="3739510"/>
                <a:ext cx="27350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F6B170-78FB-452D-A53D-8E92FE37F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04" y="3739510"/>
                <a:ext cx="2735045" cy="40011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F9FDAC2-B544-48A1-9AEF-309993FC6A8D}"/>
              </a:ext>
            </a:extLst>
          </p:cNvPr>
          <p:cNvSpPr/>
          <p:nvPr/>
        </p:nvSpPr>
        <p:spPr>
          <a:xfrm>
            <a:off x="394798" y="3590045"/>
            <a:ext cx="2735045" cy="746335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B9AD99-72FC-415C-AC75-391BA029F91C}"/>
                  </a:ext>
                </a:extLst>
              </p:cNvPr>
              <p:cNvSpPr txBox="1"/>
              <p:nvPr/>
            </p:nvSpPr>
            <p:spPr>
              <a:xfrm>
                <a:off x="6472888" y="3600306"/>
                <a:ext cx="2735045" cy="678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B9AD99-72FC-415C-AC75-391BA029F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888" y="3600306"/>
                <a:ext cx="2735045" cy="6785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6DA1B3A-A97D-4AC1-B8C0-D45BAD0DBAD5}"/>
              </a:ext>
            </a:extLst>
          </p:cNvPr>
          <p:cNvSpPr/>
          <p:nvPr/>
        </p:nvSpPr>
        <p:spPr>
          <a:xfrm>
            <a:off x="6443803" y="3590045"/>
            <a:ext cx="2735045" cy="746335"/>
          </a:xfrm>
          <a:prstGeom prst="round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24AB636-FFC6-44A8-B3F5-FFD37DCA093E}"/>
              </a:ext>
            </a:extLst>
          </p:cNvPr>
          <p:cNvSpPr/>
          <p:nvPr/>
        </p:nvSpPr>
        <p:spPr>
          <a:xfrm>
            <a:off x="6189553" y="1690687"/>
            <a:ext cx="5911913" cy="507225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0944FF-65B6-4654-AB75-F568877C6DDF}"/>
              </a:ext>
            </a:extLst>
          </p:cNvPr>
          <p:cNvSpPr txBox="1"/>
          <p:nvPr/>
        </p:nvSpPr>
        <p:spPr>
          <a:xfrm>
            <a:off x="6615067" y="1937442"/>
            <a:ext cx="2897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Neural ODE</a:t>
            </a:r>
            <a:endParaRPr lang="ko-KR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F59F36-D249-4D6C-A203-20A4B4BA4D9E}"/>
                  </a:ext>
                </a:extLst>
              </p:cNvPr>
              <p:cNvSpPr txBox="1"/>
              <p:nvPr/>
            </p:nvSpPr>
            <p:spPr>
              <a:xfrm>
                <a:off x="207410" y="4426676"/>
                <a:ext cx="30260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200" dirty="0"/>
                  <a:t>: The output of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1200" dirty="0"/>
                  <a:t>-</a:t>
                </a:r>
                <a:r>
                  <a:rPr lang="en-US" altLang="ko-KR" sz="1200" dirty="0" err="1"/>
                  <a:t>th</a:t>
                </a:r>
                <a:r>
                  <a:rPr lang="en-US" altLang="ko-KR" sz="1200" dirty="0"/>
                  <a:t> hidden layer 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F59F36-D249-4D6C-A203-20A4B4BA4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10" y="4426676"/>
                <a:ext cx="3026052" cy="276999"/>
              </a:xfrm>
              <a:prstGeom prst="rect">
                <a:avLst/>
              </a:prstGeom>
              <a:blipFill>
                <a:blip r:embed="rId5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294483-A2E9-44DE-8FC2-AA8B01E77151}"/>
                  </a:ext>
                </a:extLst>
              </p:cNvPr>
              <p:cNvSpPr txBox="1"/>
              <p:nvPr/>
            </p:nvSpPr>
            <p:spPr>
              <a:xfrm>
                <a:off x="207409" y="4821720"/>
                <a:ext cx="31441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200" dirty="0"/>
                  <a:t>: The parameters (variables, weights) of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1200" dirty="0"/>
                  <a:t>-</a:t>
                </a:r>
                <a:r>
                  <a:rPr lang="en-US" altLang="ko-KR" sz="1200" dirty="0" err="1"/>
                  <a:t>th</a:t>
                </a:r>
                <a:r>
                  <a:rPr lang="en-US" altLang="ko-KR" sz="1200" dirty="0"/>
                  <a:t> hidden layer 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294483-A2E9-44DE-8FC2-AA8B01E77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09" y="4821720"/>
                <a:ext cx="3144199" cy="461665"/>
              </a:xfrm>
              <a:prstGeom prst="rect">
                <a:avLst/>
              </a:prstGeom>
              <a:blipFill>
                <a:blip r:embed="rId6"/>
                <a:stretch>
                  <a:fillRect t="-2632" r="-1550" b="-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137D15-5851-4036-9C51-8048254012C3}"/>
                  </a:ext>
                </a:extLst>
              </p:cNvPr>
              <p:cNvSpPr txBox="1"/>
              <p:nvPr/>
            </p:nvSpPr>
            <p:spPr>
              <a:xfrm>
                <a:off x="5474710" y="5424773"/>
                <a:ext cx="4845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137D15-5851-4036-9C51-804825401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710" y="5424773"/>
                <a:ext cx="484536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BDEF1C-BC7D-4D09-9921-82CF891A0E57}"/>
                  </a:ext>
                </a:extLst>
              </p:cNvPr>
              <p:cNvSpPr txBox="1"/>
              <p:nvPr/>
            </p:nvSpPr>
            <p:spPr>
              <a:xfrm>
                <a:off x="5474710" y="4914053"/>
                <a:ext cx="4845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BDEF1C-BC7D-4D09-9921-82CF891A0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710" y="4914053"/>
                <a:ext cx="484536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8FE88F-8A71-41CB-9104-0B91B2291999}"/>
                  </a:ext>
                </a:extLst>
              </p:cNvPr>
              <p:cNvSpPr txBox="1"/>
              <p:nvPr/>
            </p:nvSpPr>
            <p:spPr>
              <a:xfrm>
                <a:off x="5474710" y="4403331"/>
                <a:ext cx="4845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8FE88F-8A71-41CB-9104-0B91B2291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710" y="4403331"/>
                <a:ext cx="484536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E75B587-D0CC-4B66-B7B2-0FD8925354EF}"/>
                  </a:ext>
                </a:extLst>
              </p:cNvPr>
              <p:cNvSpPr txBox="1"/>
              <p:nvPr/>
            </p:nvSpPr>
            <p:spPr>
              <a:xfrm>
                <a:off x="5474710" y="3892609"/>
                <a:ext cx="4845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E75B587-D0CC-4B66-B7B2-0FD892535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710" y="3892609"/>
                <a:ext cx="484536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9B9E412-824D-448F-8D39-C120611B747F}"/>
                  </a:ext>
                </a:extLst>
              </p:cNvPr>
              <p:cNvSpPr txBox="1"/>
              <p:nvPr/>
            </p:nvSpPr>
            <p:spPr>
              <a:xfrm>
                <a:off x="5474710" y="3381887"/>
                <a:ext cx="4845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9B9E412-824D-448F-8D39-C120611B7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710" y="3381887"/>
                <a:ext cx="484536" cy="369332"/>
              </a:xfrm>
              <a:prstGeom prst="rect">
                <a:avLst/>
              </a:prstGeom>
              <a:blipFill>
                <a:blip r:embed="rId1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DA7307-769E-40E2-9EAF-3FB4B72E6359}"/>
                  </a:ext>
                </a:extLst>
              </p:cNvPr>
              <p:cNvSpPr txBox="1"/>
              <p:nvPr/>
            </p:nvSpPr>
            <p:spPr>
              <a:xfrm>
                <a:off x="5474710" y="2871165"/>
                <a:ext cx="4845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DA7307-769E-40E2-9EAF-3FB4B72E6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710" y="2871165"/>
                <a:ext cx="484536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DC369BB-C55C-4300-978F-105864242C28}"/>
              </a:ext>
            </a:extLst>
          </p:cNvPr>
          <p:cNvSpPr/>
          <p:nvPr/>
        </p:nvSpPr>
        <p:spPr>
          <a:xfrm>
            <a:off x="5474710" y="2930065"/>
            <a:ext cx="484536" cy="286404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143F76E-3234-486B-B27E-E6C40F94828E}"/>
                  </a:ext>
                </a:extLst>
              </p:cNvPr>
              <p:cNvSpPr txBox="1"/>
              <p:nvPr/>
            </p:nvSpPr>
            <p:spPr>
              <a:xfrm>
                <a:off x="11500931" y="4241833"/>
                <a:ext cx="515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143F76E-3234-486B-B27E-E6C40F948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0931" y="4241833"/>
                <a:ext cx="515334" cy="369332"/>
              </a:xfrm>
              <a:prstGeom prst="rect">
                <a:avLst/>
              </a:prstGeom>
              <a:blipFill>
                <a:blip r:embed="rId13"/>
                <a:stretch>
                  <a:fillRect r="-23810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AB5CD13-FE11-417B-B8C0-FB4969866EB1}"/>
              </a:ext>
            </a:extLst>
          </p:cNvPr>
          <p:cNvSpPr/>
          <p:nvPr/>
        </p:nvSpPr>
        <p:spPr>
          <a:xfrm>
            <a:off x="11549728" y="2930065"/>
            <a:ext cx="484536" cy="2864040"/>
          </a:xfrm>
          <a:prstGeom prst="round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pic>
        <p:nvPicPr>
          <p:cNvPr id="28" name="그래픽 27" descr="피아노">
            <a:extLst>
              <a:ext uri="{FF2B5EF4-FFF2-40B4-BE49-F238E27FC236}">
                <a16:creationId xmlns:a16="http://schemas.microsoft.com/office/drawing/2014/main" id="{954967ED-187B-4E73-98FB-3B82889DE00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22308" y="2628351"/>
            <a:ext cx="914400" cy="914400"/>
          </a:xfrm>
          <a:prstGeom prst="rect">
            <a:avLst/>
          </a:prstGeom>
        </p:spPr>
      </p:pic>
      <p:pic>
        <p:nvPicPr>
          <p:cNvPr id="30" name="그래픽 29" descr="바이올린">
            <a:extLst>
              <a:ext uri="{FF2B5EF4-FFF2-40B4-BE49-F238E27FC236}">
                <a16:creationId xmlns:a16="http://schemas.microsoft.com/office/drawing/2014/main" id="{8ABDD7D0-0195-48A9-AF87-1DA7647D534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357556" y="26283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4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0FDE0-4942-4CA3-8EA0-D75747CD3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We can expect some pros and cons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of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Neural ODE </a:t>
            </a:r>
            <a:endParaRPr lang="ko-KR" alt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345ACD-D9EE-4C89-8423-1A801C9748CE}"/>
              </a:ext>
            </a:extLst>
          </p:cNvPr>
          <p:cNvSpPr txBox="1"/>
          <p:nvPr/>
        </p:nvSpPr>
        <p:spPr>
          <a:xfrm>
            <a:off x="7070162" y="1937442"/>
            <a:ext cx="2897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Neural Network</a:t>
            </a:r>
            <a:endParaRPr lang="ko-KR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F73640-711C-4794-A252-37AB12E04CC0}"/>
                  </a:ext>
                </a:extLst>
              </p:cNvPr>
              <p:cNvSpPr txBox="1"/>
              <p:nvPr/>
            </p:nvSpPr>
            <p:spPr>
              <a:xfrm>
                <a:off x="7075368" y="3739510"/>
                <a:ext cx="27350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F73640-711C-4794-A252-37AB12E04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368" y="3739510"/>
                <a:ext cx="2735045" cy="400110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E8368C2-026D-45B6-AB26-1C479BACE3C9}"/>
              </a:ext>
            </a:extLst>
          </p:cNvPr>
          <p:cNvSpPr/>
          <p:nvPr/>
        </p:nvSpPr>
        <p:spPr>
          <a:xfrm>
            <a:off x="7070162" y="3590045"/>
            <a:ext cx="2735045" cy="746335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E07778-B307-4A8C-9851-7EB612248559}"/>
                  </a:ext>
                </a:extLst>
              </p:cNvPr>
              <p:cNvSpPr txBox="1"/>
              <p:nvPr/>
            </p:nvSpPr>
            <p:spPr>
              <a:xfrm>
                <a:off x="2738547" y="3594592"/>
                <a:ext cx="2735045" cy="678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E07778-B307-4A8C-9851-7EB612248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547" y="3594592"/>
                <a:ext cx="2735045" cy="678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FF6C8A7-8681-484B-B785-EA26E5F0C736}"/>
              </a:ext>
            </a:extLst>
          </p:cNvPr>
          <p:cNvSpPr/>
          <p:nvPr/>
        </p:nvSpPr>
        <p:spPr>
          <a:xfrm>
            <a:off x="2709462" y="3584331"/>
            <a:ext cx="2735045" cy="746335"/>
          </a:xfrm>
          <a:prstGeom prst="round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CF30C3-02B6-4C5E-9C6B-4B1AA31CDC5D}"/>
              </a:ext>
            </a:extLst>
          </p:cNvPr>
          <p:cNvSpPr txBox="1"/>
          <p:nvPr/>
        </p:nvSpPr>
        <p:spPr>
          <a:xfrm>
            <a:off x="2709462" y="2007780"/>
            <a:ext cx="2897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Neural ODE</a:t>
            </a:r>
            <a:endParaRPr lang="ko-KR" altLang="en-US" sz="1600" b="1" dirty="0"/>
          </a:p>
        </p:txBody>
      </p:sp>
      <p:pic>
        <p:nvPicPr>
          <p:cNvPr id="13" name="그래픽 12" descr="피아노">
            <a:extLst>
              <a:ext uri="{FF2B5EF4-FFF2-40B4-BE49-F238E27FC236}">
                <a16:creationId xmlns:a16="http://schemas.microsoft.com/office/drawing/2014/main" id="{E2B43153-4F88-4C25-ACF3-37E2530617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7672" y="2471485"/>
            <a:ext cx="914400" cy="914400"/>
          </a:xfrm>
          <a:prstGeom prst="rect">
            <a:avLst/>
          </a:prstGeom>
        </p:spPr>
      </p:pic>
      <p:pic>
        <p:nvPicPr>
          <p:cNvPr id="14" name="그래픽 13" descr="바이올린">
            <a:extLst>
              <a:ext uri="{FF2B5EF4-FFF2-40B4-BE49-F238E27FC236}">
                <a16:creationId xmlns:a16="http://schemas.microsoft.com/office/drawing/2014/main" id="{0458AA9A-F185-4C0D-9F84-02E8F69715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19784" y="2471485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029E95-92EB-42C0-B17F-965B9E0CBF62}"/>
              </a:ext>
            </a:extLst>
          </p:cNvPr>
          <p:cNvSpPr txBox="1"/>
          <p:nvPr/>
        </p:nvSpPr>
        <p:spPr>
          <a:xfrm>
            <a:off x="5462954" y="2919101"/>
            <a:ext cx="1266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vs</a:t>
            </a:r>
            <a:endParaRPr lang="ko-KR" alt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AFC187-A3CB-45C0-9971-60900935EB06}"/>
              </a:ext>
            </a:extLst>
          </p:cNvPr>
          <p:cNvSpPr txBox="1"/>
          <p:nvPr/>
        </p:nvSpPr>
        <p:spPr>
          <a:xfrm>
            <a:off x="1333898" y="4942763"/>
            <a:ext cx="3562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Pros</a:t>
            </a:r>
            <a:endParaRPr lang="ko-KR" altLang="en-U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60BE9E-C182-47D3-877C-65DC12542F9F}"/>
              </a:ext>
            </a:extLst>
          </p:cNvPr>
          <p:cNvSpPr txBox="1"/>
          <p:nvPr/>
        </p:nvSpPr>
        <p:spPr>
          <a:xfrm>
            <a:off x="6741166" y="4942763"/>
            <a:ext cx="3562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Cons</a:t>
            </a:r>
            <a:endParaRPr lang="ko-KR" altLang="en-US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DD496C-1C12-4081-BB69-A2BB984EA49F}"/>
              </a:ext>
            </a:extLst>
          </p:cNvPr>
          <p:cNvSpPr txBox="1"/>
          <p:nvPr/>
        </p:nvSpPr>
        <p:spPr>
          <a:xfrm>
            <a:off x="1333898" y="5290632"/>
            <a:ext cx="3562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Memory efficiency: Less parameters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5131D5-895B-46F8-8998-9C4B32CBAB0B}"/>
              </a:ext>
            </a:extLst>
          </p:cNvPr>
          <p:cNvSpPr txBox="1"/>
          <p:nvPr/>
        </p:nvSpPr>
        <p:spPr>
          <a:xfrm>
            <a:off x="1333897" y="5631673"/>
            <a:ext cx="5407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Continuous time-series model: Can handle irregular data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ABD2BE-859C-49A6-AEAE-F049144AAF65}"/>
              </a:ext>
            </a:extLst>
          </p:cNvPr>
          <p:cNvSpPr txBox="1"/>
          <p:nvPr/>
        </p:nvSpPr>
        <p:spPr>
          <a:xfrm>
            <a:off x="1333898" y="5972715"/>
            <a:ext cx="4879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Adaptive computation: Can achieve wanted accuracy</a:t>
            </a:r>
            <a:endParaRPr lang="ko-KR" altLang="en-US" sz="14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8CF657E-1364-48F6-B2AE-F609304BBC5A}"/>
              </a:ext>
            </a:extLst>
          </p:cNvPr>
          <p:cNvSpPr/>
          <p:nvPr/>
        </p:nvSpPr>
        <p:spPr>
          <a:xfrm>
            <a:off x="1820007" y="1690687"/>
            <a:ext cx="8554916" cy="291048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62C162-15E6-487D-8D37-B311EB813CDA}"/>
              </a:ext>
            </a:extLst>
          </p:cNvPr>
          <p:cNvSpPr txBox="1"/>
          <p:nvPr/>
        </p:nvSpPr>
        <p:spPr>
          <a:xfrm>
            <a:off x="6741166" y="5290632"/>
            <a:ext cx="4879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Slow: Integration to solve ODE</a:t>
            </a:r>
            <a:endParaRPr lang="ko-KR" altLang="en-US" sz="14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9D4FDB9-A3D7-4D1F-832C-F9DA1AB65D03}"/>
              </a:ext>
            </a:extLst>
          </p:cNvPr>
          <p:cNvSpPr/>
          <p:nvPr/>
        </p:nvSpPr>
        <p:spPr>
          <a:xfrm>
            <a:off x="1333897" y="5279229"/>
            <a:ext cx="4967654" cy="1045762"/>
          </a:xfrm>
          <a:prstGeom prst="round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686EB70-D5DE-4BD4-9D58-5ECC48FDF594}"/>
              </a:ext>
            </a:extLst>
          </p:cNvPr>
          <p:cNvSpPr/>
          <p:nvPr/>
        </p:nvSpPr>
        <p:spPr>
          <a:xfrm>
            <a:off x="6729046" y="5279229"/>
            <a:ext cx="4118129" cy="373168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95134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2" grpId="0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0370C-BB0D-46F9-A175-4A6BB74E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b="1" dirty="0"/>
              <a:t>Reverse-mode automatic differentiation of ODE through Adjoint sensitivity method</a:t>
            </a:r>
            <a:endParaRPr lang="ko-KR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CD6863-089A-48EA-A510-5F21E7E3CCE7}"/>
                  </a:ext>
                </a:extLst>
              </p:cNvPr>
              <p:cNvSpPr txBox="1"/>
              <p:nvPr/>
            </p:nvSpPr>
            <p:spPr>
              <a:xfrm>
                <a:off x="906972" y="2351652"/>
                <a:ext cx="62161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Here, we use </a:t>
                </a:r>
                <a14:m>
                  <m:oMath xmlns:m="http://schemas.openxmlformats.org/officeDocument/2006/math">
                    <m:r>
                      <a:rPr lang="en-US" altLang="ko-KR" sz="1600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dirty="0"/>
                  <a:t> rather than </a:t>
                </a:r>
                <a14:m>
                  <m:oMath xmlns:m="http://schemas.openxmlformats.org/officeDocument/2006/math">
                    <m:r>
                      <a:rPr lang="en-US" altLang="ko-KR" sz="1600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dirty="0"/>
                  <a:t>, consistent with the article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CD6863-089A-48EA-A510-5F21E7E3C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72" y="2351652"/>
                <a:ext cx="6216162" cy="338554"/>
              </a:xfrm>
              <a:prstGeom prst="rect">
                <a:avLst/>
              </a:prstGeom>
              <a:blipFill>
                <a:blip r:embed="rId2"/>
                <a:stretch>
                  <a:fillRect l="-393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B390D6-12CB-4DAD-91D3-5ABD8888A896}"/>
                  </a:ext>
                </a:extLst>
              </p:cNvPr>
              <p:cNvSpPr txBox="1"/>
              <p:nvPr/>
            </p:nvSpPr>
            <p:spPr>
              <a:xfrm>
                <a:off x="906972" y="2876681"/>
                <a:ext cx="62161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dirty="0"/>
                  <a:t> is input and </a:t>
                </a:r>
                <a14:m>
                  <m:oMath xmlns:m="http://schemas.openxmlformats.org/officeDocument/2006/math">
                    <m:r>
                      <a:rPr lang="en-US" altLang="ko-KR" sz="1600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dirty="0"/>
                  <a:t> is output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B390D6-12CB-4DAD-91D3-5ABD8888A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72" y="2876681"/>
                <a:ext cx="6216162" cy="338554"/>
              </a:xfrm>
              <a:prstGeom prst="rect">
                <a:avLst/>
              </a:prstGeom>
              <a:blipFill>
                <a:blip r:embed="rId3"/>
                <a:stretch>
                  <a:fillRect l="-393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89E4FF0-4586-419F-8139-BDF803E3D5FE}"/>
              </a:ext>
            </a:extLst>
          </p:cNvPr>
          <p:cNvSpPr/>
          <p:nvPr/>
        </p:nvSpPr>
        <p:spPr>
          <a:xfrm>
            <a:off x="838200" y="2160257"/>
            <a:ext cx="6368358" cy="132556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41798B-42AA-49CD-9361-016F234839A9}"/>
              </a:ext>
            </a:extLst>
          </p:cNvPr>
          <p:cNvSpPr txBox="1"/>
          <p:nvPr/>
        </p:nvSpPr>
        <p:spPr>
          <a:xfrm>
            <a:off x="899744" y="1831365"/>
            <a:ext cx="2804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Notation</a:t>
            </a:r>
            <a:endParaRPr lang="ko-KR" altLang="en-US" sz="1600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645A851-1731-4187-B4DF-893DE81CBB3D}"/>
              </a:ext>
            </a:extLst>
          </p:cNvPr>
          <p:cNvSpPr/>
          <p:nvPr/>
        </p:nvSpPr>
        <p:spPr>
          <a:xfrm>
            <a:off x="838200" y="4448184"/>
            <a:ext cx="6368358" cy="132556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2A4C7D-C7AA-4683-862D-5F81AF85A5AE}"/>
              </a:ext>
            </a:extLst>
          </p:cNvPr>
          <p:cNvSpPr txBox="1"/>
          <p:nvPr/>
        </p:nvSpPr>
        <p:spPr>
          <a:xfrm>
            <a:off x="899744" y="4119292"/>
            <a:ext cx="2804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Loss function</a:t>
            </a:r>
            <a:endParaRPr lang="ko-KR" altLang="en-US" sz="1600" b="1" dirty="0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93FEA266-4C28-44A1-995B-6CB10335DF4E}"/>
              </a:ext>
            </a:extLst>
          </p:cNvPr>
          <p:cNvSpPr/>
          <p:nvPr/>
        </p:nvSpPr>
        <p:spPr>
          <a:xfrm>
            <a:off x="3710252" y="3641686"/>
            <a:ext cx="624254" cy="65063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D63E15-88EA-4978-8896-EFFC97683FB2}"/>
                  </a:ext>
                </a:extLst>
              </p:cNvPr>
              <p:cNvSpPr txBox="1"/>
              <p:nvPr/>
            </p:nvSpPr>
            <p:spPr>
              <a:xfrm>
                <a:off x="1865026" y="4786738"/>
                <a:ext cx="4410118" cy="6535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𝒛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D63E15-88EA-4978-8896-EFFC97683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026" y="4786738"/>
                <a:ext cx="4410118" cy="653512"/>
              </a:xfrm>
              <a:prstGeom prst="rect">
                <a:avLst/>
              </a:prstGeom>
              <a:blipFill>
                <a:blip r:embed="rId4"/>
                <a:stretch>
                  <a:fillRect b="-9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DACC4B-BE55-4D6A-9713-E85519C44D27}"/>
                  </a:ext>
                </a:extLst>
              </p:cNvPr>
              <p:cNvSpPr txBox="1"/>
              <p:nvPr/>
            </p:nvSpPr>
            <p:spPr>
              <a:xfrm>
                <a:off x="2762149" y="5925038"/>
                <a:ext cx="4026878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𝑂𝐷𝐸𝑆𝑜𝑙𝑣𝑒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DACC4B-BE55-4D6A-9713-E85519C44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149" y="5925038"/>
                <a:ext cx="4026878" cy="374526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44FC34-412F-4241-9DB8-C03FA09DD772}"/>
                  </a:ext>
                </a:extLst>
              </p:cNvPr>
              <p:cNvSpPr txBox="1"/>
              <p:nvPr/>
            </p:nvSpPr>
            <p:spPr>
              <a:xfrm>
                <a:off x="7754815" y="4292317"/>
                <a:ext cx="29458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altLang="ko-KR" sz="1600" dirty="0"/>
                  <a:t>What we want to optimize? →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44FC34-412F-4241-9DB8-C03FA09DD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815" y="4292317"/>
                <a:ext cx="2945833" cy="707886"/>
              </a:xfrm>
              <a:prstGeom prst="rect">
                <a:avLst/>
              </a:prstGeom>
              <a:blipFill>
                <a:blip r:embed="rId6"/>
                <a:stretch>
                  <a:fillRect l="-828" t="-2586" r="-6418" b="-68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B29888-BFF3-4AA8-BAE1-47CA96196B79}"/>
                  </a:ext>
                </a:extLst>
              </p:cNvPr>
              <p:cNvSpPr txBox="1"/>
              <p:nvPr/>
            </p:nvSpPr>
            <p:spPr>
              <a:xfrm>
                <a:off x="7754815" y="5128274"/>
                <a:ext cx="2435470" cy="881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altLang="ko-KR" sz="1600" dirty="0"/>
                  <a:t>What we need?  →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𝜕𝜃</m:t>
                        </m:r>
                      </m:den>
                    </m:f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B29888-BFF3-4AA8-BAE1-47CA96196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815" y="5128274"/>
                <a:ext cx="2435470" cy="881588"/>
              </a:xfrm>
              <a:prstGeom prst="rect">
                <a:avLst/>
              </a:prstGeom>
              <a:blipFill>
                <a:blip r:embed="rId7"/>
                <a:stretch>
                  <a:fillRect l="-1000" t="-20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69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0370C-BB0D-46F9-A175-4A6BB74E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b="1" dirty="0"/>
              <a:t>Reverse-mode automatic differentiation of ODE through Adjoint sensitivity method</a:t>
            </a:r>
            <a:endParaRPr lang="ko-KR" altLang="en-US" sz="3200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645A851-1731-4187-B4DF-893DE81CBB3D}"/>
              </a:ext>
            </a:extLst>
          </p:cNvPr>
          <p:cNvSpPr/>
          <p:nvPr/>
        </p:nvSpPr>
        <p:spPr>
          <a:xfrm>
            <a:off x="838200" y="2019580"/>
            <a:ext cx="6368358" cy="132556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2A4C7D-C7AA-4683-862D-5F81AF85A5AE}"/>
              </a:ext>
            </a:extLst>
          </p:cNvPr>
          <p:cNvSpPr txBox="1"/>
          <p:nvPr/>
        </p:nvSpPr>
        <p:spPr>
          <a:xfrm>
            <a:off x="899744" y="1690688"/>
            <a:ext cx="2804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Loss function</a:t>
            </a:r>
            <a:endParaRPr lang="ko-KR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D63E15-88EA-4978-8896-EFFC97683FB2}"/>
                  </a:ext>
                </a:extLst>
              </p:cNvPr>
              <p:cNvSpPr txBox="1"/>
              <p:nvPr/>
            </p:nvSpPr>
            <p:spPr>
              <a:xfrm>
                <a:off x="1865026" y="2358134"/>
                <a:ext cx="4410118" cy="6535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𝒛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D63E15-88EA-4978-8896-EFFC97683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026" y="2358134"/>
                <a:ext cx="4410118" cy="653512"/>
              </a:xfrm>
              <a:prstGeom prst="rect">
                <a:avLst/>
              </a:prstGeom>
              <a:blipFill>
                <a:blip r:embed="rId2"/>
                <a:stretch>
                  <a:fillRect b="-9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DACC4B-BE55-4D6A-9713-E85519C44D27}"/>
                  </a:ext>
                </a:extLst>
              </p:cNvPr>
              <p:cNvSpPr txBox="1"/>
              <p:nvPr/>
            </p:nvSpPr>
            <p:spPr>
              <a:xfrm>
                <a:off x="2762149" y="3382136"/>
                <a:ext cx="4026878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𝑂𝐷𝐸𝑆𝑜𝑙𝑣𝑒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DACC4B-BE55-4D6A-9713-E85519C44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149" y="3382136"/>
                <a:ext cx="4026878" cy="374526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B29888-BFF3-4AA8-BAE1-47CA96196B79}"/>
                  </a:ext>
                </a:extLst>
              </p:cNvPr>
              <p:cNvSpPr txBox="1"/>
              <p:nvPr/>
            </p:nvSpPr>
            <p:spPr>
              <a:xfrm>
                <a:off x="7754815" y="2241567"/>
                <a:ext cx="2435470" cy="881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altLang="ko-KR" sz="1600" dirty="0"/>
                  <a:t>What we need?  →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𝜕𝜃</m:t>
                        </m:r>
                      </m:den>
                    </m:f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B29888-BFF3-4AA8-BAE1-47CA96196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815" y="2241567"/>
                <a:ext cx="2435470" cy="881588"/>
              </a:xfrm>
              <a:prstGeom prst="rect">
                <a:avLst/>
              </a:prstGeom>
              <a:blipFill>
                <a:blip r:embed="rId4"/>
                <a:stretch>
                  <a:fillRect l="-1000" t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9E25A7E4-F679-4780-8AE6-DA2875DDC1CE}"/>
              </a:ext>
            </a:extLst>
          </p:cNvPr>
          <p:cNvSpPr/>
          <p:nvPr/>
        </p:nvSpPr>
        <p:spPr>
          <a:xfrm>
            <a:off x="3710252" y="4022052"/>
            <a:ext cx="624254" cy="65063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07816E4-24AE-401C-994F-F18C7E5A232C}"/>
              </a:ext>
            </a:extLst>
          </p:cNvPr>
          <p:cNvSpPr/>
          <p:nvPr/>
        </p:nvSpPr>
        <p:spPr>
          <a:xfrm>
            <a:off x="838200" y="5034661"/>
            <a:ext cx="6368358" cy="132556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09908D-33C5-4066-9F08-D9285076E3AF}"/>
                  </a:ext>
                </a:extLst>
              </p:cNvPr>
              <p:cNvSpPr txBox="1"/>
              <p:nvPr/>
            </p:nvSpPr>
            <p:spPr>
              <a:xfrm>
                <a:off x="899744" y="4544842"/>
                <a:ext cx="2804746" cy="483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/>
                  <a:t>Adjoint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09908D-33C5-4066-9F08-D9285076E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44" y="4544842"/>
                <a:ext cx="2804746" cy="483979"/>
              </a:xfrm>
              <a:prstGeom prst="rect">
                <a:avLst/>
              </a:prstGeom>
              <a:blipFill>
                <a:blip r:embed="rId5"/>
                <a:stretch>
                  <a:fillRect l="-1304" b="-5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007C8F-7049-456D-BD35-83156D707AE2}"/>
                  </a:ext>
                </a:extLst>
              </p:cNvPr>
              <p:cNvSpPr txBox="1"/>
              <p:nvPr/>
            </p:nvSpPr>
            <p:spPr>
              <a:xfrm>
                <a:off x="4334506" y="4081603"/>
                <a:ext cx="32179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Cannot directly implement backward calculation (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</m:oMath>
                </a14:m>
                <a:r>
                  <a:rPr lang="en-US" altLang="ko-KR" sz="1400" dirty="0"/>
                  <a:t>ODEsolver)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007C8F-7049-456D-BD35-83156D707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506" y="4081603"/>
                <a:ext cx="3217985" cy="523220"/>
              </a:xfrm>
              <a:prstGeom prst="rect">
                <a:avLst/>
              </a:prstGeom>
              <a:blipFill>
                <a:blip r:embed="rId6"/>
                <a:stretch>
                  <a:fillRect l="-568" t="-2353" r="-568"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383081-84F5-4679-8E2C-D016ACB9B782}"/>
                  </a:ext>
                </a:extLst>
              </p:cNvPr>
              <p:cNvSpPr txBox="1"/>
              <p:nvPr/>
            </p:nvSpPr>
            <p:spPr>
              <a:xfrm>
                <a:off x="2568873" y="5428682"/>
                <a:ext cx="2966581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𝒂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383081-84F5-4679-8E2C-D016ACB9B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873" y="5428682"/>
                <a:ext cx="2966581" cy="5375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AECA66-9046-4308-A408-3F01F1080377}"/>
                  </a:ext>
                </a:extLst>
              </p:cNvPr>
              <p:cNvSpPr txBox="1"/>
              <p:nvPr/>
            </p:nvSpPr>
            <p:spPr>
              <a:xfrm>
                <a:off x="7655273" y="5193709"/>
                <a:ext cx="41176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can computed by </a:t>
                </a:r>
                <a:r>
                  <a:rPr lang="en-US" altLang="ko-KR" sz="1600" dirty="0" err="1"/>
                  <a:t>ODEsolver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AECA66-9046-4308-A408-3F01F1080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273" y="5193709"/>
                <a:ext cx="4117627" cy="338554"/>
              </a:xfrm>
              <a:prstGeom prst="rect">
                <a:avLst/>
              </a:prstGeom>
              <a:blipFill>
                <a:blip r:embed="rId8"/>
                <a:stretch>
                  <a:fillRect l="-593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ACDC131-1A56-49AA-A2DF-BE6172370922}"/>
              </a:ext>
            </a:extLst>
          </p:cNvPr>
          <p:cNvSpPr/>
          <p:nvPr/>
        </p:nvSpPr>
        <p:spPr>
          <a:xfrm>
            <a:off x="4340268" y="3970045"/>
            <a:ext cx="3212223" cy="746335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1DD6A32-0243-4E38-B140-4DE535EE7375}"/>
              </a:ext>
            </a:extLst>
          </p:cNvPr>
          <p:cNvSpPr/>
          <p:nvPr/>
        </p:nvSpPr>
        <p:spPr>
          <a:xfrm>
            <a:off x="7970361" y="4989818"/>
            <a:ext cx="3305531" cy="746335"/>
          </a:xfrm>
          <a:prstGeom prst="round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48864D-4520-4DC9-AF60-40D204BDDC6F}"/>
                  </a:ext>
                </a:extLst>
              </p:cNvPr>
              <p:cNvSpPr txBox="1"/>
              <p:nvPr/>
            </p:nvSpPr>
            <p:spPr>
              <a:xfrm>
                <a:off x="7655273" y="5900505"/>
                <a:ext cx="4117627" cy="486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altLang="ko-KR" sz="1600" dirty="0"/>
                  <a:t>Input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48864D-4520-4DC9-AF60-40D204BDD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273" y="5900505"/>
                <a:ext cx="4117627" cy="486095"/>
              </a:xfrm>
              <a:prstGeom prst="rect">
                <a:avLst/>
              </a:prstGeom>
              <a:blipFill>
                <a:blip r:embed="rId9"/>
                <a:stretch>
                  <a:fillRect l="-593" b="-3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828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0370C-BB0D-46F9-A175-4A6BB74E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b="1" dirty="0"/>
              <a:t>Reverse-mode automatic differentiation of ODE through Adjoint sensitivity method</a:t>
            </a:r>
            <a:endParaRPr lang="ko-KR" altLang="en-US" sz="3200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645A851-1731-4187-B4DF-893DE81CBB3D}"/>
              </a:ext>
            </a:extLst>
          </p:cNvPr>
          <p:cNvSpPr/>
          <p:nvPr/>
        </p:nvSpPr>
        <p:spPr>
          <a:xfrm>
            <a:off x="838200" y="1922865"/>
            <a:ext cx="6368358" cy="132556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2A4C7D-C7AA-4683-862D-5F81AF85A5AE}"/>
              </a:ext>
            </a:extLst>
          </p:cNvPr>
          <p:cNvSpPr txBox="1"/>
          <p:nvPr/>
        </p:nvSpPr>
        <p:spPr>
          <a:xfrm>
            <a:off x="899744" y="1593973"/>
            <a:ext cx="2804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Loss function</a:t>
            </a:r>
            <a:endParaRPr lang="ko-KR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D63E15-88EA-4978-8896-EFFC97683FB2}"/>
                  </a:ext>
                </a:extLst>
              </p:cNvPr>
              <p:cNvSpPr txBox="1"/>
              <p:nvPr/>
            </p:nvSpPr>
            <p:spPr>
              <a:xfrm>
                <a:off x="1865026" y="2261419"/>
                <a:ext cx="4410118" cy="6535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𝒛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D63E15-88EA-4978-8896-EFFC97683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026" y="2261419"/>
                <a:ext cx="4410118" cy="653512"/>
              </a:xfrm>
              <a:prstGeom prst="rect">
                <a:avLst/>
              </a:prstGeom>
              <a:blipFill>
                <a:blip r:embed="rId2"/>
                <a:stretch>
                  <a:fillRect b="-9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B29888-BFF3-4AA8-BAE1-47CA96196B79}"/>
                  </a:ext>
                </a:extLst>
              </p:cNvPr>
              <p:cNvSpPr txBox="1"/>
              <p:nvPr/>
            </p:nvSpPr>
            <p:spPr>
              <a:xfrm>
                <a:off x="7754815" y="2144852"/>
                <a:ext cx="2435470" cy="881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altLang="ko-KR" sz="1600" dirty="0"/>
                  <a:t>What we need?  →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𝜕𝜃</m:t>
                        </m:r>
                      </m:den>
                    </m:f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B29888-BFF3-4AA8-BAE1-47CA96196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815" y="2144852"/>
                <a:ext cx="2435470" cy="881588"/>
              </a:xfrm>
              <a:prstGeom prst="rect">
                <a:avLst/>
              </a:prstGeom>
              <a:blipFill>
                <a:blip r:embed="rId3"/>
                <a:stretch>
                  <a:fillRect l="-1000" t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07816E4-24AE-401C-994F-F18C7E5A232C}"/>
              </a:ext>
            </a:extLst>
          </p:cNvPr>
          <p:cNvSpPr/>
          <p:nvPr/>
        </p:nvSpPr>
        <p:spPr>
          <a:xfrm>
            <a:off x="838200" y="3612086"/>
            <a:ext cx="6368358" cy="132556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09908D-33C5-4066-9F08-D9285076E3AF}"/>
                  </a:ext>
                </a:extLst>
              </p:cNvPr>
              <p:cNvSpPr txBox="1"/>
              <p:nvPr/>
            </p:nvSpPr>
            <p:spPr>
              <a:xfrm>
                <a:off x="899744" y="3243823"/>
                <a:ext cx="2804746" cy="391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/>
                  <a:t>Adjoint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09908D-33C5-4066-9F08-D9285076E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44" y="3243823"/>
                <a:ext cx="2804746" cy="391004"/>
              </a:xfrm>
              <a:prstGeom prst="rect">
                <a:avLst/>
              </a:prstGeom>
              <a:blipFill>
                <a:blip r:embed="rId4"/>
                <a:stretch>
                  <a:fillRect l="-1304" t="-120313" b="-185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383081-84F5-4679-8E2C-D016ACB9B782}"/>
                  </a:ext>
                </a:extLst>
              </p:cNvPr>
              <p:cNvSpPr txBox="1"/>
              <p:nvPr/>
            </p:nvSpPr>
            <p:spPr>
              <a:xfrm>
                <a:off x="2568873" y="4006107"/>
                <a:ext cx="2966581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𝒂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383081-84F5-4679-8E2C-D016ACB9B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873" y="4006107"/>
                <a:ext cx="2966581" cy="5375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AECA66-9046-4308-A408-3F01F1080377}"/>
                  </a:ext>
                </a:extLst>
              </p:cNvPr>
              <p:cNvSpPr txBox="1"/>
              <p:nvPr/>
            </p:nvSpPr>
            <p:spPr>
              <a:xfrm>
                <a:off x="7754815" y="4105589"/>
                <a:ext cx="41176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can computed by </a:t>
                </a:r>
                <a:r>
                  <a:rPr lang="en-US" altLang="ko-KR" sz="1600" dirty="0" err="1"/>
                  <a:t>ODEsolver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AECA66-9046-4308-A408-3F01F1080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815" y="4105589"/>
                <a:ext cx="4117627" cy="338554"/>
              </a:xfrm>
              <a:prstGeom prst="rect">
                <a:avLst/>
              </a:prstGeom>
              <a:blipFill>
                <a:blip r:embed="rId6"/>
                <a:stretch>
                  <a:fillRect l="-592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D3EF252-4494-42F4-94A3-AFAE0317593C}"/>
              </a:ext>
            </a:extLst>
          </p:cNvPr>
          <p:cNvSpPr/>
          <p:nvPr/>
        </p:nvSpPr>
        <p:spPr>
          <a:xfrm>
            <a:off x="838200" y="5331670"/>
            <a:ext cx="6368358" cy="132556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E62E05-46BD-4D30-8794-F0BEE0EEC436}"/>
                  </a:ext>
                </a:extLst>
              </p:cNvPr>
              <p:cNvSpPr txBox="1"/>
              <p:nvPr/>
            </p:nvSpPr>
            <p:spPr>
              <a:xfrm>
                <a:off x="899744" y="4965383"/>
                <a:ext cx="2804746" cy="352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/>
                  <a:t>Gradient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𝜕𝜃</m:t>
                        </m:r>
                      </m:den>
                    </m:f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E62E05-46BD-4D30-8794-F0BEE0EEC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44" y="4965383"/>
                <a:ext cx="2804746" cy="352854"/>
              </a:xfrm>
              <a:prstGeom prst="rect">
                <a:avLst/>
              </a:prstGeom>
              <a:blipFill>
                <a:blip r:embed="rId7"/>
                <a:stretch>
                  <a:fillRect l="-1304" t="-96491" b="-1614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28C778-0EC0-46B7-BEB7-EA2DCC537EAF}"/>
                  </a:ext>
                </a:extLst>
              </p:cNvPr>
              <p:cNvSpPr txBox="1"/>
              <p:nvPr/>
            </p:nvSpPr>
            <p:spPr>
              <a:xfrm>
                <a:off x="2472018" y="5716410"/>
                <a:ext cx="3371692" cy="6519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28C778-0EC0-46B7-BEB7-EA2DCC537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018" y="5716410"/>
                <a:ext cx="3371692" cy="6519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0003FE6-9F13-490B-8078-8B7D2AEE2054}"/>
              </a:ext>
            </a:extLst>
          </p:cNvPr>
          <p:cNvSpPr/>
          <p:nvPr/>
        </p:nvSpPr>
        <p:spPr>
          <a:xfrm>
            <a:off x="4167931" y="3901698"/>
            <a:ext cx="1367523" cy="746335"/>
          </a:xfrm>
          <a:prstGeom prst="round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BC32F3B-E8BF-4948-B423-36443F5AF722}"/>
              </a:ext>
            </a:extLst>
          </p:cNvPr>
          <p:cNvSpPr/>
          <p:nvPr/>
        </p:nvSpPr>
        <p:spPr>
          <a:xfrm>
            <a:off x="4190945" y="5669228"/>
            <a:ext cx="1652766" cy="746335"/>
          </a:xfrm>
          <a:prstGeom prst="round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B18D364-D367-4A9E-A610-6791DDEE6BBD}"/>
              </a:ext>
            </a:extLst>
          </p:cNvPr>
          <p:cNvSpPr/>
          <p:nvPr/>
        </p:nvSpPr>
        <p:spPr>
          <a:xfrm>
            <a:off x="7582748" y="4893672"/>
            <a:ext cx="690814" cy="537443"/>
          </a:xfrm>
          <a:prstGeom prst="round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B5546-27C9-4E4F-B6C2-0D4A94A6074E}"/>
              </a:ext>
            </a:extLst>
          </p:cNvPr>
          <p:cNvSpPr txBox="1"/>
          <p:nvPr/>
        </p:nvSpPr>
        <p:spPr>
          <a:xfrm>
            <a:off x="8273562" y="4993116"/>
            <a:ext cx="3745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: Easily calculated by backpropagation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9B308B2-5130-4E52-8554-1B7ED84B6A31}"/>
                  </a:ext>
                </a:extLst>
              </p:cNvPr>
              <p:cNvSpPr txBox="1"/>
              <p:nvPr/>
            </p:nvSpPr>
            <p:spPr>
              <a:xfrm>
                <a:off x="7754815" y="5810811"/>
                <a:ext cx="4117627" cy="454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𝜕𝜃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can computed by </a:t>
                </a:r>
                <a:r>
                  <a:rPr lang="en-US" altLang="ko-KR" sz="1600" dirty="0" err="1"/>
                  <a:t>ODEsolver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9B308B2-5130-4E52-8554-1B7ED84B6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815" y="5810811"/>
                <a:ext cx="4117627" cy="454355"/>
              </a:xfrm>
              <a:prstGeom prst="rect">
                <a:avLst/>
              </a:prstGeom>
              <a:blipFill>
                <a:blip r:embed="rId9"/>
                <a:stretch>
                  <a:fillRect l="-592" b="-2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834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662CC-68E2-455A-86EA-363B9B011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b="1" dirty="0"/>
              <a:t>Reverse-mode automatic differentiation of ODE through Adjoint sensitivity method</a:t>
            </a:r>
            <a:endParaRPr lang="ko-KR" altLang="en-US" sz="32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1AE48E1-BA38-4A0A-AF43-6EE9543E5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2747" y="3481752"/>
            <a:ext cx="6034037" cy="16969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C35937-6612-42E4-97B4-BF5D27C71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81" y="1734649"/>
            <a:ext cx="5129795" cy="37358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08FCD9-0A16-47C7-B8EC-23DDAB5506A2}"/>
              </a:ext>
            </a:extLst>
          </p:cNvPr>
          <p:cNvSpPr txBox="1"/>
          <p:nvPr/>
        </p:nvSpPr>
        <p:spPr>
          <a:xfrm>
            <a:off x="239332" y="5503002"/>
            <a:ext cx="5609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ODEsolver</a:t>
            </a:r>
            <a:r>
              <a:rPr lang="en-US" altLang="ko-KR" sz="1400" dirty="0"/>
              <a:t> can calculate the wanted value at multiple times</a:t>
            </a:r>
            <a:endParaRPr lang="ko-KR" altLang="en-US" sz="14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8C19996-6086-4DDB-9F47-4DC1292BDA6F}"/>
              </a:ext>
            </a:extLst>
          </p:cNvPr>
          <p:cNvSpPr/>
          <p:nvPr/>
        </p:nvSpPr>
        <p:spPr>
          <a:xfrm>
            <a:off x="479181" y="3551328"/>
            <a:ext cx="5129795" cy="1722282"/>
          </a:xfrm>
          <a:prstGeom prst="round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47FEBE-C0E0-4584-A44B-EB5FF771F1EE}"/>
              </a:ext>
            </a:extLst>
          </p:cNvPr>
          <p:cNvSpPr txBox="1"/>
          <p:nvPr/>
        </p:nvSpPr>
        <p:spPr>
          <a:xfrm>
            <a:off x="239332" y="5943456"/>
            <a:ext cx="5609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400" dirty="0"/>
              <a:t>Thus Adjoint method can calculate gradient </a:t>
            </a:r>
          </a:p>
          <a:p>
            <a:pPr algn="ctr"/>
            <a:r>
              <a:rPr lang="en-US" altLang="ko-KR" sz="1400" dirty="0"/>
              <a:t>if Loss is depending on multiple state</a:t>
            </a:r>
            <a:endParaRPr lang="ko-KR" altLang="en-US" sz="14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3D77C8C-F5F2-450E-9C6B-4A5C29241D19}"/>
              </a:ext>
            </a:extLst>
          </p:cNvPr>
          <p:cNvSpPr/>
          <p:nvPr/>
        </p:nvSpPr>
        <p:spPr>
          <a:xfrm>
            <a:off x="113365" y="1672312"/>
            <a:ext cx="5847820" cy="501863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1117B4A-73F6-42DA-A0D5-30613C6F633B}"/>
              </a:ext>
            </a:extLst>
          </p:cNvPr>
          <p:cNvSpPr/>
          <p:nvPr/>
        </p:nvSpPr>
        <p:spPr>
          <a:xfrm>
            <a:off x="8438619" y="4624322"/>
            <a:ext cx="916396" cy="202655"/>
          </a:xfrm>
          <a:prstGeom prst="round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742949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2058</TotalTime>
  <Words>1375</Words>
  <Application>Microsoft Office PowerPoint</Application>
  <PresentationFormat>와이드스크린</PresentationFormat>
  <Paragraphs>189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맑은 고딕</vt:lpstr>
      <vt:lpstr>Arial</vt:lpstr>
      <vt:lpstr>Cambria Math</vt:lpstr>
      <vt:lpstr>Wingdings</vt:lpstr>
      <vt:lpstr>Office 테마</vt:lpstr>
      <vt:lpstr>Neural Ordinary Differential Equation with Gaussian Process</vt:lpstr>
      <vt:lpstr>Neural Ordinary Differential Equation</vt:lpstr>
      <vt:lpstr>Neural Ordinary Differential equation (Neural ODE;NODE) got a lot of attention after 2018</vt:lpstr>
      <vt:lpstr>Neural ODE considers the flow of input through  hidden units of Neural network as the discretization of ODE</vt:lpstr>
      <vt:lpstr>We can expect some pros and cons of Neural ODE </vt:lpstr>
      <vt:lpstr>Reverse-mode automatic differentiation of ODE through Adjoint sensitivity method</vt:lpstr>
      <vt:lpstr>Reverse-mode automatic differentiation of ODE through Adjoint sensitivity method</vt:lpstr>
      <vt:lpstr>Reverse-mode automatic differentiation of ODE through Adjoint sensitivity method</vt:lpstr>
      <vt:lpstr>Reverse-mode automatic differentiation of ODE through Adjoint sensitivity method</vt:lpstr>
      <vt:lpstr>Proof of ODE of a(t)</vt:lpstr>
      <vt:lpstr>Neural ODE provides good result for supervised learning (MNIST) with reasonable memory</vt:lpstr>
      <vt:lpstr>Neural ODE can control error </vt:lpstr>
      <vt:lpstr>Normalizing flows change simple distribution to complex distribution by applying a sequence of invertible transformation functions</vt:lpstr>
      <vt:lpstr>Normalizing flows (NF) can make complex distribution</vt:lpstr>
      <vt:lpstr>If we consider NF as continuous transformation computational cost reduced (Determinant→Trace)</vt:lpstr>
      <vt:lpstr>Since trace is linear, Neural ODE can handle flow models having many hidden units</vt:lpstr>
      <vt:lpstr>CNF usually learns target distribution better than NF</vt:lpstr>
      <vt:lpstr>CNF learns target distribution with smoother and more expressive way</vt:lpstr>
      <vt:lpstr>Improving Robustness and Uncertainty Modelling in Neural Ordinary Differential Equations</vt:lpstr>
      <vt:lpstr>There have been proposed some approaches to improve accuracy of Neural ODE</vt:lpstr>
      <vt:lpstr>GP is non-parametric model which do not need assumption for model architecture</vt:lpstr>
      <vt:lpstr>Gaussian Process is one of the popular  non-parametric model describing distribution of function</vt:lpstr>
      <vt:lpstr>Prediction using Gaussian process regression</vt:lpstr>
      <vt:lpstr>Prediction using Gaussian process regression</vt:lpstr>
      <vt:lpstr>Combining Neural ODE with GP (NODE-GP)</vt:lpstr>
      <vt:lpstr>Using ELBO to calculate the likelihood</vt:lpstr>
      <vt:lpstr>NODE-GP shows better accuracy for Adversarial attacks</vt:lpstr>
      <vt:lpstr>NODE-GP shows better accuracy for Adversarial attacks</vt:lpstr>
      <vt:lpstr>NODE-GP shows reasonable uncertainty for Out-of-Distribution data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Ordinary Differential Equation with Gaussian Process</dc:title>
  <dc:creator>Jaehyoung Hong</dc:creator>
  <cp:lastModifiedBy>Jaehyoung Hong</cp:lastModifiedBy>
  <cp:revision>3</cp:revision>
  <dcterms:created xsi:type="dcterms:W3CDTF">2021-07-20T04:32:24Z</dcterms:created>
  <dcterms:modified xsi:type="dcterms:W3CDTF">2021-07-22T01:15:29Z</dcterms:modified>
</cp:coreProperties>
</file>