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6709-7897-4290-96ED-068612D2E7C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A69B2-DEBD-470C-922B-83D7CFC6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1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6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5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9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7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A69B2-DEBD-470C-922B-83D7CFC604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CC5A-11DD-404A-98C5-8821F0B0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FC5E3-AA43-448B-A394-21D082FD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E692A-A312-474A-BCF0-AD797B11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8628D-0F31-4317-A4EB-420AC0C9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33A6-D2F0-4E01-8E0B-1C4361D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5E3E-0561-43AF-81F5-61AF8D74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EA156-C83F-4173-B939-5A7A4A2D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C5143-87F8-49D6-94B8-9EE6AA0E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3BD9E-EE66-4C43-B10A-6F1F6633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F82A9-5950-43C0-B658-A36B7CF5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41F4F8-BB21-4269-8645-E9B34B51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1512F-44B4-49DF-8F80-7CD9D377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A2B8D-0F3D-4CDB-BC19-15D9B0E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E98EA-FFEF-493D-A2F0-1AE76502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3FDBF-2B6C-4A8C-97C1-7A04B468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191BC-5B27-4643-A4EE-2132E00D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13BB7-4333-4736-8D6C-13F2C0D1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1732-7DCD-40E3-BAFE-2A474B23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A4B24-05AD-4ED6-9F95-289DCF2A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5BE6D-E5FF-4B15-8AB6-82E9552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B767-142A-430B-A8B1-B4F3D29E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BF48F-811D-4FE6-84C1-7704AF20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E7DFB-9A7F-4DF4-B9C5-C77CD7A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45DF9-7C63-422E-B497-6768BE7E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7A622-C21A-4606-A01D-6A150FBF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05BC-C5FF-42E9-86F7-D59C213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0EAA-F984-459C-B500-F2D0BDC8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6EF3B-4C81-467B-8680-9ACD4159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0E2C1-E82A-4D2D-A1C2-48BB2F5A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4F06A-9B19-4A02-81DB-7134B6DA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1E492-6461-4EB0-B929-877B532A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93EAF-C3D8-4E8C-B23F-362B6588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FBC5C-FB57-4A5C-A239-4FAE08BF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2FAD5-E11F-482A-9367-61491166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2DD36-A175-4D18-AEFB-ADFABA526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842E1A-90FF-469F-AC42-F82CB47D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D11AF-65A9-4AFD-9C97-8C3BB087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C775F-19A3-42C2-B3C4-9A957B43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63A1F-A8AD-4EB9-9DF4-403B8992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25DB2-01A0-41B7-BDE9-C6FE2F7C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0AA419-1F2C-438C-9489-84289D49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FF6666-C6BE-422E-87A9-EA438F4E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E0E0D-D8D1-4492-8EE9-718F8AA2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CDFE0B-59FF-46B5-9010-5F4F14AD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D7952-2490-4AC0-BA43-93F66DC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C5D173-DA31-4256-A9FA-1DD8E83A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6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84973-C303-4C63-839B-E492EB8C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B4812-9713-4D86-A443-4992BB5E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0BE34-404E-4119-9ED2-23437DDE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771CF-E8DA-47AA-9D49-39BD4E2F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060AA-C628-4ABD-A03B-8CCF25A8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D3FE-2A1B-4DAC-8ADF-2F3E2658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6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55E9-2EA1-4B0B-AC1B-43C71B5F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7012CA-99C9-4754-8F5E-FA0F4B58D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3DC88-F027-4DF2-998D-B31B26B8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D2213-8720-4F85-9E3B-B6F878F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3A9BC-4C06-4BF9-BF76-B461975A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C9426-AC8F-4F6E-BA22-694BB949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B00025-1D46-461C-A140-F8B8EFB2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3935D-5B5E-4ADB-9BFD-4767E356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AA197-D34B-43CA-960F-7AE0C0C6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9A63-D07B-447D-B5CC-E7C579F610F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A296A-62F2-4264-82F6-F24C03D29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7143-CAC1-48D0-A11F-314C015FF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7447-A710-43FC-812B-54D47292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01930-C42B-42B5-B56C-0BF83AA08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Out-of-Distribution Detection Using Union of 1-Dimensional Subspaces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DC015-E593-453B-80D5-405C219D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Feb 8,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3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Out-of-distribution Detection Test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06A60E-D190-4339-9CD8-31A95B7C071C}"/>
              </a:ext>
            </a:extLst>
          </p:cNvPr>
          <p:cNvGrpSpPr/>
          <p:nvPr/>
        </p:nvGrpSpPr>
        <p:grpSpPr>
          <a:xfrm>
            <a:off x="378568" y="2084028"/>
            <a:ext cx="5364804" cy="2689943"/>
            <a:chOff x="731196" y="1690688"/>
            <a:chExt cx="8795425" cy="4410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890AC8-0493-4675-B771-4DE8D8FF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196" y="1690688"/>
              <a:ext cx="8382000" cy="44100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3FAF86-50AD-4DD0-9F78-B3FB8D6299A1}"/>
                </a:ext>
              </a:extLst>
            </p:cNvPr>
            <p:cNvSpPr/>
            <p:nvPr/>
          </p:nvSpPr>
          <p:spPr>
            <a:xfrm>
              <a:off x="7671881" y="2833991"/>
              <a:ext cx="1854740" cy="1121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FA009E7-A338-4C8E-8F21-A1254D9A93FF}"/>
                  </a:ext>
                </a:extLst>
              </p:cNvPr>
              <p:cNvSpPr/>
              <p:nvPr/>
            </p:nvSpPr>
            <p:spPr>
              <a:xfrm>
                <a:off x="104074" y="5142621"/>
                <a:ext cx="6361578" cy="934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After training, consider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then </a:t>
                </a:r>
              </a:p>
              <a:p>
                <a:r>
                  <a:rPr lang="en-US" altLang="ko-KR" dirty="0"/>
                  <a:t>we use the first singular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a representative of the class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FA009E7-A338-4C8E-8F21-A1254D9A9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4" y="5142621"/>
                <a:ext cx="6361578" cy="934423"/>
              </a:xfrm>
              <a:prstGeom prst="rect">
                <a:avLst/>
              </a:prstGeom>
              <a:blipFill>
                <a:blip r:embed="rId3"/>
                <a:stretch>
                  <a:fillRect l="-766" t="-3922" r="-862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B17312B-78AE-41E2-B6F7-89FBEAC1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73" y="2333515"/>
            <a:ext cx="5954102" cy="2528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519BA8-72A8-43E7-9A46-C4ADCDA03896}"/>
              </a:ext>
            </a:extLst>
          </p:cNvPr>
          <p:cNvSpPr/>
          <p:nvPr/>
        </p:nvSpPr>
        <p:spPr>
          <a:xfrm>
            <a:off x="6595353" y="5181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The solid lines represent the direction of the first singular vector corresponding to each class.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60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Out-of-distribution Detection Test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DEE81-EDB2-4048-8EEB-CF125311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59" y="2167010"/>
            <a:ext cx="7344281" cy="168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6F2A9CB-D57F-427A-84F7-0EF48CE40D12}"/>
                  </a:ext>
                </a:extLst>
              </p:cNvPr>
              <p:cNvSpPr/>
              <p:nvPr/>
            </p:nvSpPr>
            <p:spPr>
              <a:xfrm>
                <a:off x="1511029" y="4331520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The first singular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 is the least sensitive direction to the perturbations.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6F2A9CB-D57F-427A-84F7-0EF48CE40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29" y="4331520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l="-52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DA993D8-E572-4301-9BF4-15C3F96137B4}"/>
              </a:ext>
            </a:extLst>
          </p:cNvPr>
          <p:cNvSpPr/>
          <p:nvPr/>
        </p:nvSpPr>
        <p:spPr>
          <a:xfrm>
            <a:off x="1511029" y="4674063"/>
            <a:ext cx="9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 many scenarios, the gap between consecutive eigenvalues is decreasing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29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160C7E-E0A6-4782-BF5D-3B95296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12192000" cy="52049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Out-of-distribution Detection Test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36B64-3A07-4F95-8F5B-37A941AFE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 r="-1"/>
          <a:stretch/>
        </p:blipFill>
        <p:spPr>
          <a:xfrm>
            <a:off x="7691335" y="6042623"/>
            <a:ext cx="4404984" cy="8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Out-of-distribution Detection Test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14EAB-C2BE-41D9-B2D3-039618E0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30" y="1917706"/>
            <a:ext cx="5040954" cy="4401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280916-808B-4009-A6A2-A93AD1B68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4"/>
          <a:stretch/>
        </p:blipFill>
        <p:spPr>
          <a:xfrm>
            <a:off x="6096000" y="2900011"/>
            <a:ext cx="5660484" cy="24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16FB05-4915-4948-AC64-40CB2996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318"/>
            <a:ext cx="12192000" cy="34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597D82-3C48-4BA6-9BCC-F43C9DC8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404"/>
            <a:ext cx="12192000" cy="37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EDF83-F97B-4EF2-923F-6D359127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4800"/>
            <a:ext cx="12192000" cy="24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C370C-092E-4F93-80DB-42CD1524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498363"/>
            <a:ext cx="8496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7F8C99-080C-4A5C-BD79-66B863F5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5" y="1459148"/>
            <a:ext cx="5006288" cy="53275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46FBD1-7F30-45A5-92A4-0046D212EA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6"/>
          <a:stretch/>
        </p:blipFill>
        <p:spPr>
          <a:xfrm>
            <a:off x="5660282" y="3047999"/>
            <a:ext cx="6246373" cy="15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2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FC1F9-011E-40A1-A277-F5B27D15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40" y="1790366"/>
            <a:ext cx="6013720" cy="47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1173B-829F-4F37-ADCC-90EA4215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63599-CA2E-458A-AA23-4A1B06B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</a:p>
          <a:p>
            <a:r>
              <a:rPr lang="en-US" altLang="ko-KR" dirty="0"/>
              <a:t>2. Enforcing the Structural Constraints</a:t>
            </a:r>
          </a:p>
          <a:p>
            <a:r>
              <a:rPr lang="en-US" altLang="ko-KR" dirty="0"/>
              <a:t>3. Out-of-distribution Detection Test</a:t>
            </a:r>
          </a:p>
          <a:p>
            <a:r>
              <a:rPr lang="en-US" altLang="ko-KR" dirty="0"/>
              <a:t>4. Experiments</a:t>
            </a:r>
          </a:p>
          <a:p>
            <a:r>
              <a:rPr lang="en-US" altLang="ko-KR" dirty="0"/>
              <a:t>5. 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13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072CA-FAF6-415F-B134-234FCFA1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E6554-8DAD-4D25-9DD6-340E70EF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[1] </a:t>
            </a:r>
            <a:r>
              <a:rPr lang="en-US" altLang="ko-KR" sz="1800" dirty="0" err="1"/>
              <a:t>Zaeemzadeh</a:t>
            </a:r>
            <a:r>
              <a:rPr lang="en-US" altLang="ko-KR" sz="1800" dirty="0"/>
              <a:t>, A., </a:t>
            </a:r>
            <a:r>
              <a:rPr lang="en-US" altLang="ko-KR" sz="1800" dirty="0" err="1"/>
              <a:t>Bisagno</a:t>
            </a:r>
            <a:r>
              <a:rPr lang="en-US" altLang="ko-KR" sz="1800" dirty="0"/>
              <a:t>, N., </a:t>
            </a:r>
            <a:r>
              <a:rPr lang="en-US" altLang="ko-KR" sz="1800" dirty="0" err="1"/>
              <a:t>Sambugaro</a:t>
            </a:r>
            <a:r>
              <a:rPr lang="en-US" altLang="ko-KR" sz="1800" dirty="0"/>
              <a:t>, Z., </a:t>
            </a:r>
            <a:r>
              <a:rPr lang="en-US" altLang="ko-KR" sz="1800" dirty="0" err="1"/>
              <a:t>Conci</a:t>
            </a:r>
            <a:r>
              <a:rPr lang="en-US" altLang="ko-KR" sz="1800" dirty="0"/>
              <a:t>, N., </a:t>
            </a:r>
            <a:r>
              <a:rPr lang="en-US" altLang="ko-KR" sz="1800" dirty="0" err="1"/>
              <a:t>Rahnavard</a:t>
            </a:r>
            <a:r>
              <a:rPr lang="en-US" altLang="ko-KR" sz="1800" dirty="0"/>
              <a:t>, N., &amp; Shah, M. (2021). Out-of-Distribution Detection Using Union of 1-Dimensional Subspaces. In </a:t>
            </a:r>
            <a:r>
              <a:rPr lang="en-US" altLang="ko-KR" sz="1800" i="1" dirty="0"/>
              <a:t>Proceedings of the IEEE/CVF Conference on Computer Vision and Pattern Recognition</a:t>
            </a:r>
            <a:r>
              <a:rPr lang="en-US" altLang="ko-KR" sz="1800" dirty="0"/>
              <a:t> (pp. 9452-9461).</a:t>
            </a:r>
          </a:p>
          <a:p>
            <a:pPr marL="0" indent="0">
              <a:buNone/>
            </a:pPr>
            <a:r>
              <a:rPr lang="en-US" altLang="ko-KR" sz="1800" dirty="0"/>
              <a:t>[2] </a:t>
            </a:r>
            <a:r>
              <a:rPr lang="en-US" altLang="ko-KR" sz="1800" dirty="0" err="1"/>
              <a:t>Moataz</a:t>
            </a:r>
            <a:r>
              <a:rPr lang="en-US" altLang="ko-KR" sz="1800" dirty="0"/>
              <a:t> M.H. El </a:t>
            </a:r>
            <a:r>
              <a:rPr lang="en-US" altLang="ko-KR" sz="1800" dirty="0" err="1"/>
              <a:t>Ayadi</a:t>
            </a:r>
            <a:r>
              <a:rPr lang="en-US" altLang="ko-KR" sz="1800" dirty="0"/>
              <a:t>, Mohamed S. Kamel, and Fakhri </a:t>
            </a:r>
            <a:r>
              <a:rPr lang="en-US" altLang="ko-KR" sz="1800" dirty="0" err="1"/>
              <a:t>Karray</a:t>
            </a:r>
            <a:r>
              <a:rPr lang="en-US" altLang="ko-KR" sz="1800" dirty="0"/>
              <a:t>. Toward a tight upper bound for the error probability of the binary Gaussian classification problem. Pattern Recognition, 2008.</a:t>
            </a:r>
          </a:p>
          <a:p>
            <a:pPr marL="0" indent="0">
              <a:buNone/>
            </a:pPr>
            <a:r>
              <a:rPr lang="en-US" altLang="ko-KR" sz="1800" dirty="0"/>
              <a:t>[3]</a:t>
            </a:r>
            <a:r>
              <a:rPr lang="ko-KR" altLang="en-US" sz="1800" dirty="0"/>
              <a:t> </a:t>
            </a:r>
            <a:r>
              <a:rPr lang="en-US" altLang="ko-KR" sz="1800" dirty="0"/>
              <a:t>Alireza </a:t>
            </a:r>
            <a:r>
              <a:rPr lang="en-US" altLang="ko-KR" sz="1800" dirty="0" err="1"/>
              <a:t>Zaeemzadeh</a:t>
            </a:r>
            <a:r>
              <a:rPr lang="en-US" altLang="ko-KR" sz="1800" dirty="0"/>
              <a:t>, Mohsen </a:t>
            </a:r>
            <a:r>
              <a:rPr lang="en-US" altLang="ko-KR" sz="1800" dirty="0" err="1"/>
              <a:t>Joneidi</a:t>
            </a:r>
            <a:r>
              <a:rPr lang="en-US" altLang="ko-KR" sz="1800" dirty="0"/>
              <a:t>, Nazanin </a:t>
            </a:r>
            <a:r>
              <a:rPr lang="en-US" altLang="ko-KR" sz="1800" dirty="0" err="1"/>
              <a:t>Rahnavard</a:t>
            </a:r>
            <a:r>
              <a:rPr lang="en-US" altLang="ko-KR" sz="1800" dirty="0"/>
              <a:t>, and Mubarak Shah. Iterative Projection and Matching: Finding Structure-preserving Representatives and Its Application to Computer Vision. The IEEE Conference on Computer Vision and Pattern Recognition (CVPR), 2019.</a:t>
            </a:r>
          </a:p>
        </p:txBody>
      </p:sp>
    </p:spTree>
    <p:extLst>
      <p:ext uri="{BB962C8B-B14F-4D97-AF65-F5344CB8AC3E}">
        <p14:creationId xmlns:p14="http://schemas.microsoft.com/office/powerpoint/2010/main" val="297092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68D7D0-632A-4126-AA9E-329BCAD4B61B}"/>
              </a:ext>
            </a:extLst>
          </p:cNvPr>
          <p:cNvSpPr/>
          <p:nvPr/>
        </p:nvSpPr>
        <p:spPr>
          <a:xfrm>
            <a:off x="349623" y="1914436"/>
            <a:ext cx="11004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Toward a tight upper bound for the error probability of the binary Gaussian classification problem.</a:t>
            </a:r>
            <a:endParaRPr lang="ko-KR" altLang="en-US" i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DF3D1A-65A6-4F97-A598-9C2F0824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90" y="2648868"/>
            <a:ext cx="4152620" cy="79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/>
              <p:nvPr/>
            </p:nvSpPr>
            <p:spPr>
              <a:xfrm>
                <a:off x="252251" y="3867658"/>
                <a:ext cx="1137621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Suppose the OOD samples and samples from one of the known classes follow multivariate Gaussian distributions with different means and covariance matrices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dirty="0"/>
                  <a:t> are the probability of samples belonging to the known class and OOD samples, respectively.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 is the Bhattacharyya distance defined as: 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1" y="3867658"/>
                <a:ext cx="11376212" cy="1754326"/>
              </a:xfrm>
              <a:prstGeom prst="rect">
                <a:avLst/>
              </a:prstGeom>
              <a:blipFill>
                <a:blip r:embed="rId3"/>
                <a:stretch>
                  <a:fillRect l="-321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9CAC251-B398-4B77-976C-F7126AD4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483" y="4194390"/>
            <a:ext cx="2188775" cy="2858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6217E0-6787-4437-B2A7-129969E2E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976" y="5655301"/>
            <a:ext cx="5212047" cy="7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DF3D1A-65A6-4F97-A598-9C2F0824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0" y="2082022"/>
            <a:ext cx="3913732" cy="744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/>
              <p:nvPr/>
            </p:nvSpPr>
            <p:spPr>
              <a:xfrm>
                <a:off x="258736" y="3183177"/>
                <a:ext cx="113762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dirty="0"/>
                  <a:t>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can be controlled by our construction. We want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6" y="3183177"/>
                <a:ext cx="11376212" cy="646331"/>
              </a:xfrm>
              <a:prstGeom prst="rect">
                <a:avLst/>
              </a:prstGeom>
              <a:blipFill>
                <a:blip r:embed="rId3"/>
                <a:stretch>
                  <a:fillRect l="-321" t="-4717" r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9CAC251-B398-4B77-976C-F7126AD4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58" y="2181411"/>
            <a:ext cx="4635162" cy="6052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278930-A22F-46A6-BD22-A7F8E81FAD9A}"/>
              </a:ext>
            </a:extLst>
          </p:cNvPr>
          <p:cNvSpPr/>
          <p:nvPr/>
        </p:nvSpPr>
        <p:spPr>
          <a:xfrm>
            <a:off x="190658" y="402665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Example 1: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D93A1-FCA0-458F-8799-F997E0BB2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88" y="3883946"/>
            <a:ext cx="4570378" cy="684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BC97F-7507-46BE-A9A8-3922001AE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46" y="5233769"/>
            <a:ext cx="5212047" cy="790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38789C-30B9-41EC-84CC-CAC0A1F1CDB6}"/>
              </a:ext>
            </a:extLst>
          </p:cNvPr>
          <p:cNvSpPr/>
          <p:nvPr/>
        </p:nvSpPr>
        <p:spPr>
          <a:xfrm>
            <a:off x="3476017" y="5162145"/>
            <a:ext cx="2295728" cy="992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F9B8A8-AAFD-4BB1-9FFD-8150D00757B9}"/>
              </a:ext>
            </a:extLst>
          </p:cNvPr>
          <p:cNvSpPr/>
          <p:nvPr/>
        </p:nvSpPr>
        <p:spPr>
          <a:xfrm>
            <a:off x="6061954" y="5323198"/>
            <a:ext cx="82360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17468B-E06D-48FC-9B8B-71E109FC5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205" y="5162145"/>
            <a:ext cx="1907254" cy="8148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89CCED-9EA6-423A-A493-41016CCCD0F4}"/>
              </a:ext>
            </a:extLst>
          </p:cNvPr>
          <p:cNvSpPr/>
          <p:nvPr/>
        </p:nvSpPr>
        <p:spPr>
          <a:xfrm>
            <a:off x="9104102" y="5323198"/>
            <a:ext cx="82360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DD779-18D0-4968-A82D-97E136236475}"/>
                  </a:ext>
                </a:extLst>
              </p:cNvPr>
              <p:cNvSpPr txBox="1"/>
              <p:nvPr/>
            </p:nvSpPr>
            <p:spPr>
              <a:xfrm>
                <a:off x="9928631" y="5390400"/>
                <a:ext cx="23605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DD779-18D0-4968-A82D-97E13623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31" y="5390400"/>
                <a:ext cx="2360578" cy="477054"/>
              </a:xfrm>
              <a:prstGeom prst="rect">
                <a:avLst/>
              </a:prstGeom>
              <a:blipFill>
                <a:blip r:embed="rId8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4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DF3D1A-65A6-4F97-A598-9C2F0824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0" y="2082022"/>
            <a:ext cx="3913732" cy="744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/>
              <p:nvPr/>
            </p:nvSpPr>
            <p:spPr>
              <a:xfrm>
                <a:off x="258736" y="3183177"/>
                <a:ext cx="113762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dirty="0"/>
                  <a:t>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can be controlled by our construction. We want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414135-BFC8-4A57-A8C5-6CEAAA69C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6" y="3183177"/>
                <a:ext cx="11376212" cy="646331"/>
              </a:xfrm>
              <a:prstGeom prst="rect">
                <a:avLst/>
              </a:prstGeom>
              <a:blipFill>
                <a:blip r:embed="rId3"/>
                <a:stretch>
                  <a:fillRect l="-321" t="-4717" r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9CAC251-B398-4B77-976C-F7126AD4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58" y="2181411"/>
            <a:ext cx="4635162" cy="6052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278930-A22F-46A6-BD22-A7F8E81FAD9A}"/>
              </a:ext>
            </a:extLst>
          </p:cNvPr>
          <p:cNvSpPr/>
          <p:nvPr/>
        </p:nvSpPr>
        <p:spPr>
          <a:xfrm>
            <a:off x="190658" y="402665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Example 2: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EBC97F-7507-46BE-A9A8-3922001A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36" y="4703615"/>
            <a:ext cx="5212047" cy="790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38789C-30B9-41EC-84CC-CAC0A1F1CDB6}"/>
              </a:ext>
            </a:extLst>
          </p:cNvPr>
          <p:cNvSpPr/>
          <p:nvPr/>
        </p:nvSpPr>
        <p:spPr>
          <a:xfrm>
            <a:off x="3470641" y="4673641"/>
            <a:ext cx="2118531" cy="87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F9B8A8-AAFD-4BB1-9FFD-8150D00757B9}"/>
              </a:ext>
            </a:extLst>
          </p:cNvPr>
          <p:cNvSpPr/>
          <p:nvPr/>
        </p:nvSpPr>
        <p:spPr>
          <a:xfrm>
            <a:off x="5727972" y="4786037"/>
            <a:ext cx="82360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89CCED-9EA6-423A-A493-41016CCCD0F4}"/>
              </a:ext>
            </a:extLst>
          </p:cNvPr>
          <p:cNvSpPr/>
          <p:nvPr/>
        </p:nvSpPr>
        <p:spPr>
          <a:xfrm rot="1904831">
            <a:off x="1934618" y="5678216"/>
            <a:ext cx="82360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DD779-18D0-4968-A82D-97E136236475}"/>
                  </a:ext>
                </a:extLst>
              </p:cNvPr>
              <p:cNvSpPr txBox="1"/>
              <p:nvPr/>
            </p:nvSpPr>
            <p:spPr>
              <a:xfrm>
                <a:off x="8858321" y="5822702"/>
                <a:ext cx="23605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DD779-18D0-4968-A82D-97E13623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321" y="5822702"/>
                <a:ext cx="2360578" cy="477054"/>
              </a:xfrm>
              <a:prstGeom prst="rect">
                <a:avLst/>
              </a:prstGeom>
              <a:blipFill>
                <a:blip r:embed="rId6"/>
                <a:stretch>
                  <a:fillRect t="-8974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FFCF331-ACCE-4056-BAE6-11DC81798D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53"/>
          <a:stretch/>
        </p:blipFill>
        <p:spPr>
          <a:xfrm>
            <a:off x="1583988" y="3872566"/>
            <a:ext cx="3733799" cy="73738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2344CA-3A9E-4732-9156-FAB54BE6D4DA}"/>
              </a:ext>
            </a:extLst>
          </p:cNvPr>
          <p:cNvGrpSpPr/>
          <p:nvPr/>
        </p:nvGrpSpPr>
        <p:grpSpPr>
          <a:xfrm>
            <a:off x="5627095" y="3727326"/>
            <a:ext cx="3817495" cy="939830"/>
            <a:chOff x="3917029" y="3350322"/>
            <a:chExt cx="7820025" cy="19716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E07AD1-4FE7-4DE8-AA2A-0649F4907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12529" y="3350322"/>
              <a:ext cx="5724525" cy="19716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A5AFFB-59EF-4DC1-91B0-2DD931BD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7029" y="3866874"/>
              <a:ext cx="2095500" cy="101917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02B486-5A47-46E9-B9F0-F6BB14256936}"/>
              </a:ext>
            </a:extLst>
          </p:cNvPr>
          <p:cNvSpPr/>
          <p:nvPr/>
        </p:nvSpPr>
        <p:spPr>
          <a:xfrm>
            <a:off x="6650052" y="491410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C3733-A321-4A30-B68E-B4914A689CC0}"/>
              </a:ext>
            </a:extLst>
          </p:cNvPr>
          <p:cNvSpPr/>
          <p:nvPr/>
        </p:nvSpPr>
        <p:spPr>
          <a:xfrm>
            <a:off x="805423" y="4653011"/>
            <a:ext cx="2041539" cy="87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10443-96EE-4B30-BE37-1646A4DE8960}"/>
              </a:ext>
            </a:extLst>
          </p:cNvPr>
          <p:cNvGrpSpPr/>
          <p:nvPr/>
        </p:nvGrpSpPr>
        <p:grpSpPr>
          <a:xfrm>
            <a:off x="2912139" y="5762037"/>
            <a:ext cx="4994830" cy="631547"/>
            <a:chOff x="856359" y="5305523"/>
            <a:chExt cx="10173355" cy="1286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8AE82B4-A9EC-46EB-8739-0E373B2084FD}"/>
                </a:ext>
              </a:extLst>
            </p:cNvPr>
            <p:cNvGrpSpPr/>
            <p:nvPr/>
          </p:nvGrpSpPr>
          <p:grpSpPr>
            <a:xfrm>
              <a:off x="856359" y="5305523"/>
              <a:ext cx="7991475" cy="1286320"/>
              <a:chOff x="323343" y="5057427"/>
              <a:chExt cx="7991475" cy="128632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C84E570-7510-47AB-8454-E66E44103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343" y="5057427"/>
                <a:ext cx="7991475" cy="1143000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35C3D51-64F8-4014-8E38-B02CCC76DBCB}"/>
                  </a:ext>
                </a:extLst>
              </p:cNvPr>
              <p:cNvSpPr/>
              <p:nvPr/>
            </p:nvSpPr>
            <p:spPr>
              <a:xfrm>
                <a:off x="6400800" y="6149193"/>
                <a:ext cx="249252" cy="194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74A67D2-A972-4AD6-B57C-EA1F145E0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91339" y="5390400"/>
              <a:ext cx="2238375" cy="1009650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73CBB8BD-E9EA-449F-AB9C-CDB163E820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2263" y="6330930"/>
            <a:ext cx="2481537" cy="29813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D0A45D0-CF77-4F8C-BEAA-D38885299F7E}"/>
              </a:ext>
            </a:extLst>
          </p:cNvPr>
          <p:cNvSpPr/>
          <p:nvPr/>
        </p:nvSpPr>
        <p:spPr>
          <a:xfrm>
            <a:off x="7979431" y="5719461"/>
            <a:ext cx="82360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6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414135-BFC8-4A57-A8C5-6CEAAA69C597}"/>
              </a:ext>
            </a:extLst>
          </p:cNvPr>
          <p:cNvSpPr/>
          <p:nvPr/>
        </p:nvSpPr>
        <p:spPr>
          <a:xfrm>
            <a:off x="265555" y="5779378"/>
            <a:ext cx="11660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Motivated by two examples, we will extract features of data which are form of a one-dimensional vector.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597E1-C956-455B-AA1C-9FE05FFA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19" y="1958097"/>
            <a:ext cx="36766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82941A-CE2E-428D-84C7-091519ABB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36" y="1995386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43A4E3-D10F-4F31-91D8-9E7A1E3D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87" y="4597239"/>
            <a:ext cx="2533650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7394A5-A4E9-4E48-97B9-BC0734F2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293" y="4597239"/>
            <a:ext cx="2000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Enforcing the Structural Constraints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1A007-E219-4AED-BDA2-860ED47C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2098083"/>
            <a:ext cx="1985682" cy="19856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A749D2-7467-470B-9F47-16F45614BB09}"/>
              </a:ext>
            </a:extLst>
          </p:cNvPr>
          <p:cNvSpPr/>
          <p:nvPr/>
        </p:nvSpPr>
        <p:spPr>
          <a:xfrm>
            <a:off x="4140328" y="3069847"/>
            <a:ext cx="708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Suppose we have N data and they are labeled in one of L classes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9BAF488-CF82-4883-ABC1-4E4AC8ABDE84}"/>
              </a:ext>
            </a:extLst>
          </p:cNvPr>
          <p:cNvGrpSpPr/>
          <p:nvPr/>
        </p:nvGrpSpPr>
        <p:grpSpPr>
          <a:xfrm>
            <a:off x="1237129" y="4449716"/>
            <a:ext cx="1595718" cy="1435192"/>
            <a:chOff x="1237129" y="4383741"/>
            <a:chExt cx="1595718" cy="14351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EB4E98-665D-47D7-9989-5737CADDD7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140" r="24605"/>
            <a:stretch/>
          </p:blipFill>
          <p:spPr>
            <a:xfrm>
              <a:off x="1237129" y="4491318"/>
              <a:ext cx="1497106" cy="132761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4701D6-3625-4548-B9A8-B92226108248}"/>
                </a:ext>
              </a:extLst>
            </p:cNvPr>
            <p:cNvSpPr/>
            <p:nvPr/>
          </p:nvSpPr>
          <p:spPr>
            <a:xfrm>
              <a:off x="1810871" y="4383741"/>
              <a:ext cx="1021976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81A140F-A354-4261-96EA-19293FD2D985}"/>
                  </a:ext>
                </a:extLst>
              </p:cNvPr>
              <p:cNvSpPr/>
              <p:nvPr/>
            </p:nvSpPr>
            <p:spPr>
              <a:xfrm>
                <a:off x="4140328" y="5023464"/>
                <a:ext cx="43276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Pick data which are labeled by a class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(and use the same notation 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81A140F-A354-4261-96EA-19293FD2D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28" y="5023464"/>
                <a:ext cx="4327660" cy="646331"/>
              </a:xfrm>
              <a:prstGeom prst="rect">
                <a:avLst/>
              </a:prstGeom>
              <a:blipFill>
                <a:blip r:embed="rId3"/>
                <a:stretch>
                  <a:fillRect l="-112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Enforcing the Structural Constraints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C02AF1-941E-4432-9052-E03ADDA7AD3C}"/>
              </a:ext>
            </a:extLst>
          </p:cNvPr>
          <p:cNvGrpSpPr/>
          <p:nvPr/>
        </p:nvGrpSpPr>
        <p:grpSpPr>
          <a:xfrm>
            <a:off x="-84306" y="2284479"/>
            <a:ext cx="12192000" cy="4208396"/>
            <a:chOff x="0" y="1945972"/>
            <a:chExt cx="12192000" cy="42083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F22F01D-FF2C-49E4-94FF-44A99D77E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24"/>
            <a:stretch/>
          </p:blipFill>
          <p:spPr>
            <a:xfrm>
              <a:off x="0" y="1945972"/>
              <a:ext cx="12192000" cy="420839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E1B706-D2B9-49E1-A719-0F6C02D9B341}"/>
                </a:ext>
              </a:extLst>
            </p:cNvPr>
            <p:cNvSpPr/>
            <p:nvPr/>
          </p:nvSpPr>
          <p:spPr>
            <a:xfrm>
              <a:off x="4747098" y="3294434"/>
              <a:ext cx="447472" cy="330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E5B68CE-9BD4-404A-9474-40BE68607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07" r="23798" b="45236"/>
          <a:stretch/>
        </p:blipFill>
        <p:spPr>
          <a:xfrm>
            <a:off x="9486205" y="3957162"/>
            <a:ext cx="2367064" cy="6532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3C2217-B8D7-487A-8C45-8ECA889AEA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25"/>
          <a:stretch/>
        </p:blipFill>
        <p:spPr>
          <a:xfrm>
            <a:off x="9308966" y="2677386"/>
            <a:ext cx="2084191" cy="4909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0092E-59BC-4DDE-AD95-418DFA812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640" y="3167518"/>
            <a:ext cx="922304" cy="789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FFF23B-6F99-408A-B19E-A1C254E13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485" y="3976024"/>
            <a:ext cx="1465520" cy="3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390-6F08-4352-8E7E-2D6376B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Enforcing the Structural Constraints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34C8D-6F34-480B-8358-21010E46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368"/>
            <a:ext cx="12192000" cy="37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523</Words>
  <Application>Microsoft Office PowerPoint</Application>
  <PresentationFormat>와이드스크린</PresentationFormat>
  <Paragraphs>61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Out-of-Distribution Detection Using Union of 1-Dimensional Subspaces</vt:lpstr>
      <vt:lpstr>Contents</vt:lpstr>
      <vt:lpstr>1. Introduction</vt:lpstr>
      <vt:lpstr>1. Introduction</vt:lpstr>
      <vt:lpstr>1. Introduction</vt:lpstr>
      <vt:lpstr>1. Introduction</vt:lpstr>
      <vt:lpstr>2. Enforcing the Structural Constraints</vt:lpstr>
      <vt:lpstr>2. Enforcing the Structural Constraints</vt:lpstr>
      <vt:lpstr>2. Enforcing the Structural Constraints</vt:lpstr>
      <vt:lpstr>3. Out-of-distribution Detection Test</vt:lpstr>
      <vt:lpstr>3. Out-of-distribution Detection Test</vt:lpstr>
      <vt:lpstr>3. Out-of-distribution Detection Test</vt:lpstr>
      <vt:lpstr>3. Out-of-distribution Detection Test</vt:lpstr>
      <vt:lpstr>4. Experiments</vt:lpstr>
      <vt:lpstr>4. Experiments</vt:lpstr>
      <vt:lpstr>4. Experiments</vt:lpstr>
      <vt:lpstr>4. Experiments</vt:lpstr>
      <vt:lpstr>4. Experiments</vt:lpstr>
      <vt:lpstr>4. Conclusion</vt:lpstr>
      <vt:lpstr>5.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Out-of-Distribution Detection Using Union of 1-Dimensional Subspaces</dc:title>
  <dc:creator>김광우</dc:creator>
  <cp:lastModifiedBy>김광우</cp:lastModifiedBy>
  <cp:revision>18</cp:revision>
  <dcterms:created xsi:type="dcterms:W3CDTF">2022-01-26T04:13:29Z</dcterms:created>
  <dcterms:modified xsi:type="dcterms:W3CDTF">2022-02-07T11:41:02Z</dcterms:modified>
</cp:coreProperties>
</file>