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7D01A-5DDD-442A-B6DB-A83A8DF12E7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2DF81-1AB2-459A-B132-150827C6A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6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93822-5B67-43A1-85F1-2D72024F6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578F2B-74A1-4A0C-81E8-74AA82836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E0268-8944-48F6-A546-E64D8E26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63C22-A13F-4651-BFA9-92F6E94E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FECCB-49CA-4017-B094-2445DB93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25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54321-F0DD-4C3A-BB1C-11EB0BF6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1B9C0D-9396-496A-B828-5FF0445C9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B550B-E726-4857-9FE2-8823DB52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DA6CB-9D5E-4632-A863-ABD37E97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43FB0-E593-41EA-8645-020D8650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80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5861D2-D6B2-4546-95B7-E2F390D50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D6ADA-D544-45ED-9286-CA80D77C8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CC6FA-7A55-4342-9C7E-BED9A048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28332-371D-44E5-9479-14DD6D87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09D22-A29F-4EC3-BD96-806E44F9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17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A86BC-424D-4025-96B5-3807925F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57062-AD17-45FB-BB07-1E4C59EB5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E102C-D685-4FA6-AA66-66855005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F4030-30DD-47BC-9E4E-9332B49A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57C30-F131-49B0-968A-032BDDE7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42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E3C14-7B53-44E0-89F4-49DD1558A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F28201-73F6-427F-A6F8-AD93CD458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18639-6E8D-4861-827B-B7C989AA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48488-6B0C-4430-9D0E-0BD36454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B3A5D-0807-435E-BC99-5C89B8A5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47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32C95-7D3E-4881-99B9-691FF95F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7922-7D49-44A8-B49B-B6CB7A2E1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CECF41-9063-4B68-B07B-EDC164A80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078DC-029A-473F-9D7A-32C51C75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59A4B-A2A2-4CAF-AB74-E3C163E3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C598A8-3F83-4B1B-ADA5-C3F7FFEC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74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7AA71-8B9D-42D3-8A7A-7BE19D4B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73592-0BD6-45CD-AFD0-BB13B4CCF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DAC794-0620-41D5-9070-949705686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640C21-AC27-439E-ACC7-E768B53B3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4024A8-B6E4-4B1D-B69D-017C55949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C2C4D6-26AE-4D9F-8B38-A5E2EEA3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6BD940-1B94-4AD4-8507-88C5D21A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891991-0C5C-48D5-AE4D-E52A77A0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AD8DD-2936-422D-A5BD-2C68669F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B93911-DE74-498E-8694-47B7FAC0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0E4D9F-8755-4C5D-AA8F-74B44FD3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EC6CEE-FB20-495D-9081-855A3B0F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58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253DE1-60DE-4D67-AF23-3036133E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C9E4BA-98F4-476E-A82E-F3B30F6E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DB6E6C-7D6A-48C2-AC40-BB5CAB86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33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21FB3-45E0-4E80-B852-B9286F9C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59992-EE32-4890-95F5-42CF26DF1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2A73A4-D9B0-480D-9723-A16874E17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8E7FC8-A800-46FC-B2C0-66CC80D5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4D86C-8DF0-4BDF-9271-F9F88540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7EF2E9-3A1F-4F96-9DFD-5AA11D33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6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DD568-B302-4541-BD1F-44300081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892005-5545-4EC9-85A4-FBA937654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459DB3-924C-4175-8348-8E0823B78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56BADB-1550-4301-BCFB-8A4EF1F2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40F9-41E2-45B4-8026-40DBD84C9BAE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6DB27-03B0-46F5-B4B8-D393B311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E1E265-C440-4B0F-AFF8-A6167233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4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D5AAF7-A395-4718-857C-13D0297C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BFFD63-58D7-4697-9DCB-AD1B46FC0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820F62-6A08-4050-9F72-E235A121A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C40F9-41E2-45B4-8026-40DBD84C9BAE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DE182-CAE3-4B99-8D52-05B3C1AF9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D558C-511F-43B3-ABE0-EA7F0D964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43CB6-B9F1-44C0-A863-B6818DAE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7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1173E-3122-4A33-BF93-A98D1D69F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Time Series Analysis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4D39C9-C264-47DB-A7AF-5FA9FA33F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Feb 25, 2022</a:t>
            </a:r>
          </a:p>
          <a:p>
            <a:r>
              <a:rPr lang="en-US" altLang="ko-KR" dirty="0" err="1"/>
              <a:t>Gwangwoo</a:t>
            </a:r>
            <a:r>
              <a:rPr lang="en-US" altLang="ko-KR" dirty="0"/>
              <a:t> Kim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478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6.2.3 Identification of Models for Some Actual Time Series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76E24A-F493-4E51-AF23-D375C2E4A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814" y="1767897"/>
            <a:ext cx="6576372" cy="486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3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6.2.3 Identification of Models for Some Actual Time Series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39AE39-FF12-466E-9DEE-70EF43912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021" y="1769095"/>
            <a:ext cx="6667957" cy="486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5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6.2.3 Identification of Models for Some Actual Time Series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20838A-BC6E-4DD3-A728-48733945F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021" y="2372427"/>
            <a:ext cx="8553957" cy="370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3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053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6.2.4 Some Additional Model Identification Tools</a:t>
            </a:r>
            <a:endParaRPr lang="ko-KR" altLang="en-US" sz="4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250939-6B3D-4527-8069-8B0760CB7621}"/>
              </a:ext>
            </a:extLst>
          </p:cNvPr>
          <p:cNvSpPr/>
          <p:nvPr/>
        </p:nvSpPr>
        <p:spPr>
          <a:xfrm>
            <a:off x="64936" y="1384568"/>
            <a:ext cx="674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Definition</a:t>
            </a:r>
            <a:r>
              <a:rPr lang="ko-KR" altLang="en-US" b="1" dirty="0"/>
              <a:t> </a:t>
            </a:r>
            <a:r>
              <a:rPr lang="en-US" altLang="ko-KR" b="1" dirty="0"/>
              <a:t>(Canonical Correlations): </a:t>
            </a:r>
            <a:r>
              <a:rPr lang="en-US" altLang="ko-KR" dirty="0"/>
              <a:t>For two random vectors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B52DCF-0106-4CFF-8DAB-814B9C4A0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34"/>
          <a:stretch/>
        </p:blipFill>
        <p:spPr>
          <a:xfrm>
            <a:off x="6652542" y="1421520"/>
            <a:ext cx="5294684" cy="3323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A595CD9-4420-438A-B10C-8C72423C53C6}"/>
                  </a:ext>
                </a:extLst>
              </p:cNvPr>
              <p:cNvSpPr/>
              <p:nvPr/>
            </p:nvSpPr>
            <p:spPr>
              <a:xfrm>
                <a:off x="64936" y="1916348"/>
                <a:ext cx="11984306" cy="31616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be the random variables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 are mutually uncorrelated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/>
                  <a:t>, and</a:t>
                </a:r>
              </a:p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ko-KR" dirty="0"/>
                  <a:t> be the maximum possible correlation among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. Next,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be the maximum possible one</a:t>
                </a:r>
              </a:p>
              <a:p>
                <a:r>
                  <a:rPr lang="en-US" altLang="ko-KR" dirty="0"/>
                  <a:t>among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and so on.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Then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dirty="0"/>
                  <a:t>’s are called the </a:t>
                </a:r>
                <a:r>
                  <a:rPr lang="en-US" altLang="ko-KR" i="1" dirty="0"/>
                  <a:t>canonical correlations</a:t>
                </a:r>
                <a:r>
                  <a:rPr lang="en-US" altLang="ko-KR" dirty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and the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are called </a:t>
                </a:r>
              </a:p>
              <a:p>
                <a:r>
                  <a:rPr lang="en-US" altLang="ko-KR" dirty="0"/>
                  <a:t>the canonical variables.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&lt;Note&gt;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denotes the covariance matrix of Concat(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), it is known that the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are the ordered </a:t>
                </a:r>
              </a:p>
              <a:p>
                <a:r>
                  <a:rPr lang="en-US" altLang="ko-KR" dirty="0"/>
                  <a:t>eigenvalues of the matrix  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A595CD9-4420-438A-B10C-8C72423C5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" y="1916348"/>
                <a:ext cx="11984306" cy="3161635"/>
              </a:xfrm>
              <a:prstGeom prst="rect">
                <a:avLst/>
              </a:prstGeom>
              <a:blipFill>
                <a:blip r:embed="rId3"/>
                <a:stretch>
                  <a:fillRect l="-458" t="-1156" b="-19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B090ED52-0511-4B46-8B4E-16A315967D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46"/>
          <a:stretch/>
        </p:blipFill>
        <p:spPr>
          <a:xfrm>
            <a:off x="2821325" y="4850276"/>
            <a:ext cx="2139781" cy="4554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8F5742-6CCC-4B49-93C8-DA010BDE8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828" y="5436480"/>
            <a:ext cx="8484343" cy="8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5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053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6.2.4 Some Additional Model Identification Tools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2B8ECE5-B432-4B8B-982C-B358875C4048}"/>
                  </a:ext>
                </a:extLst>
              </p:cNvPr>
              <p:cNvSpPr/>
              <p:nvPr/>
            </p:nvSpPr>
            <p:spPr>
              <a:xfrm>
                <a:off x="82430" y="2091444"/>
                <a:ext cx="1202713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Definition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(Partial Canonical Correlations): </a:t>
                </a:r>
                <a:r>
                  <a:rPr lang="en-US" altLang="ko-KR" dirty="0"/>
                  <a:t>Similarly, one can define the notion of </a:t>
                </a:r>
                <a:r>
                  <a:rPr lang="en-US" altLang="ko-KR" i="1" dirty="0"/>
                  <a:t>partial canonical correlations </a:t>
                </a:r>
              </a:p>
              <a:p>
                <a:r>
                  <a:rPr lang="en-US" altLang="ko-KR" dirty="0"/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, given another set of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, as the canonical correlations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en-US" altLang="ko-KR" dirty="0"/>
                  <a:t>after they have been ‘‘adjusted’’ for the effects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by linear regression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2B8ECE5-B432-4B8B-982C-B358875C4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0" y="2091444"/>
                <a:ext cx="12027139" cy="923330"/>
              </a:xfrm>
              <a:prstGeom prst="rect">
                <a:avLst/>
              </a:prstGeom>
              <a:blipFill>
                <a:blip r:embed="rId2"/>
                <a:stretch>
                  <a:fillRect l="-456" t="-3289" r="-254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8B350B-69B5-4CB9-BFA9-4B7C00FB3991}"/>
                  </a:ext>
                </a:extLst>
              </p:cNvPr>
              <p:cNvSpPr/>
              <p:nvPr/>
            </p:nvSpPr>
            <p:spPr>
              <a:xfrm>
                <a:off x="82429" y="3687602"/>
                <a:ext cx="120271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/>
                  <a:t>Observation: </a:t>
                </a:r>
                <a:r>
                  <a:rPr lang="en-US" altLang="ko-KR" dirty="0"/>
                  <a:t>if there exist (at least) </a:t>
                </a:r>
                <a:r>
                  <a:rPr lang="ko-KR" altLang="en-US" dirty="0"/>
                  <a:t>𝑠 ≤ 𝑘 </a:t>
                </a:r>
                <a:r>
                  <a:rPr lang="en-US" altLang="ko-KR" dirty="0"/>
                  <a:t>linearly independent linear combinations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that are completely uncorrelated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then there are at least </a:t>
                </a:r>
                <a:r>
                  <a:rPr lang="ko-KR" altLang="en-US" dirty="0"/>
                  <a:t>𝑠 </a:t>
                </a:r>
                <a:r>
                  <a:rPr lang="en-US" altLang="ko-KR" dirty="0"/>
                  <a:t>zero canonical correlations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8B350B-69B5-4CB9-BFA9-4B7C00FB39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9" y="3687602"/>
                <a:ext cx="12027138" cy="646331"/>
              </a:xfrm>
              <a:prstGeom prst="rect">
                <a:avLst/>
              </a:prstGeom>
              <a:blipFill>
                <a:blip r:embed="rId3"/>
                <a:stretch>
                  <a:fillRect l="-456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E7049F4-E4DB-4E69-A4B2-CD2998C47AF6}"/>
                  </a:ext>
                </a:extLst>
              </p:cNvPr>
              <p:cNvSpPr/>
              <p:nvPr/>
            </p:nvSpPr>
            <p:spPr>
              <a:xfrm>
                <a:off x="294116" y="5422259"/>
                <a:ext cx="31409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with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E7049F4-E4DB-4E69-A4B2-CD2998C47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16" y="5422259"/>
                <a:ext cx="3140924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10AB693-07C1-4AB0-8818-3B9B8FD68D99}"/>
              </a:ext>
            </a:extLst>
          </p:cNvPr>
          <p:cNvSpPr/>
          <p:nvPr/>
        </p:nvSpPr>
        <p:spPr>
          <a:xfrm>
            <a:off x="3608959" y="5283760"/>
            <a:ext cx="992222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BC7EC40-08D9-4C5B-8940-36BB3479631C}"/>
                  </a:ext>
                </a:extLst>
              </p:cNvPr>
              <p:cNvSpPr/>
              <p:nvPr/>
            </p:nvSpPr>
            <p:spPr>
              <a:xfrm>
                <a:off x="4727641" y="5422259"/>
                <a:ext cx="724806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there are at least </a:t>
                </a:r>
                <a:r>
                  <a:rPr lang="ko-KR" altLang="en-US" dirty="0"/>
                  <a:t>𝑠 </a:t>
                </a:r>
                <a:r>
                  <a:rPr lang="en-US" altLang="ko-KR" dirty="0"/>
                  <a:t>zero canonical correlations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BC7EC40-08D9-4C5B-8940-36BB34796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641" y="5422259"/>
                <a:ext cx="7248063" cy="369332"/>
              </a:xfrm>
              <a:prstGeom prst="rect">
                <a:avLst/>
              </a:prstGeom>
              <a:blipFill>
                <a:blip r:embed="rId5"/>
                <a:stretch>
                  <a:fillRect l="-75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24A2099-DA8F-433F-9EB2-758232C40926}"/>
                  </a:ext>
                </a:extLst>
              </p:cNvPr>
              <p:cNvSpPr/>
              <p:nvPr/>
            </p:nvSpPr>
            <p:spPr>
              <a:xfrm>
                <a:off x="294116" y="6371137"/>
                <a:ext cx="72343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/>
                  <a:t> will be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dirty="0"/>
                  <a:t>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(?)</a:t>
                </a:r>
                <a:endParaRPr lang="ko-KR" altLang="en-US" dirty="0"/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24A2099-DA8F-433F-9EB2-758232C40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16" y="6371137"/>
                <a:ext cx="7234353" cy="369332"/>
              </a:xfrm>
              <a:prstGeom prst="rect">
                <a:avLst/>
              </a:prstGeom>
              <a:blipFill>
                <a:blip r:embed="rId6"/>
                <a:stretch>
                  <a:fillRect l="-674" t="-8197" r="-75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351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053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6.2.4 Some Additional Model Identification Tools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E491E8-0A73-405B-8B80-200C7675C48E}"/>
              </a:ext>
            </a:extLst>
          </p:cNvPr>
          <p:cNvSpPr/>
          <p:nvPr/>
        </p:nvSpPr>
        <p:spPr>
          <a:xfrm>
            <a:off x="187064" y="1467415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Let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DC3A73-3A0E-4B12-9347-17B11C1FB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19" y="1400623"/>
            <a:ext cx="3669216" cy="5395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81E0FE-C883-495F-827B-D56154E90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763" y="1891782"/>
            <a:ext cx="5830111" cy="93348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7AF5F1-45AE-4BED-A4B8-D7CDCE689550}"/>
              </a:ext>
            </a:extLst>
          </p:cNvPr>
          <p:cNvSpPr/>
          <p:nvPr/>
        </p:nvSpPr>
        <p:spPr>
          <a:xfrm>
            <a:off x="123848" y="2124103"/>
            <a:ext cx="8545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In ARIMA, we have                                                                         and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856A026-9D5D-4C5B-8149-786F9EA63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880" y="1840554"/>
            <a:ext cx="2946569" cy="93643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E5851AB-4B2C-4C32-AA49-EDC05CE1F5F4}"/>
              </a:ext>
            </a:extLst>
          </p:cNvPr>
          <p:cNvSpPr/>
          <p:nvPr/>
        </p:nvSpPr>
        <p:spPr>
          <a:xfrm rot="19625391">
            <a:off x="8436581" y="2793480"/>
            <a:ext cx="992222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FD149F3-412F-4521-A896-E68A3207B4DA}"/>
                  </a:ext>
                </a:extLst>
              </p:cNvPr>
              <p:cNvSpPr/>
              <p:nvPr/>
            </p:nvSpPr>
            <p:spPr>
              <a:xfrm>
                <a:off x="3951268" y="3247783"/>
                <a:ext cx="4456861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This is uncorrelated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FD149F3-412F-4521-A896-E68A3207B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68" y="3247783"/>
                <a:ext cx="4456861" cy="391646"/>
              </a:xfrm>
              <a:prstGeom prst="rect">
                <a:avLst/>
              </a:prstGeom>
              <a:blipFill>
                <a:blip r:embed="rId5"/>
                <a:stretch>
                  <a:fillRect l="-1094"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9C664CE-B441-4B15-9BF0-D377A699CA29}"/>
                  </a:ext>
                </a:extLst>
              </p:cNvPr>
              <p:cNvSpPr/>
              <p:nvPr/>
            </p:nvSpPr>
            <p:spPr>
              <a:xfrm>
                <a:off x="123848" y="4179102"/>
                <a:ext cx="2158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In particular,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9C664CE-B441-4B15-9BF0-D377A699C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48" y="4179102"/>
                <a:ext cx="2158411" cy="369332"/>
              </a:xfrm>
              <a:prstGeom prst="rect">
                <a:avLst/>
              </a:prstGeom>
              <a:blipFill>
                <a:blip r:embed="rId6"/>
                <a:stretch>
                  <a:fillRect l="-2260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E373DCC-DEE6-412F-B0B1-116D90384FB3}"/>
              </a:ext>
            </a:extLst>
          </p:cNvPr>
          <p:cNvSpPr/>
          <p:nvPr/>
        </p:nvSpPr>
        <p:spPr>
          <a:xfrm>
            <a:off x="2282259" y="4105918"/>
            <a:ext cx="791681" cy="515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783C3E5-7A9D-4867-92DF-570E8B4D10EA}"/>
                  </a:ext>
                </a:extLst>
              </p:cNvPr>
              <p:cNvSpPr/>
              <p:nvPr/>
            </p:nvSpPr>
            <p:spPr>
              <a:xfrm>
                <a:off x="3164732" y="4167944"/>
                <a:ext cx="7165488" cy="945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There is one zero canonical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In general, there are min(m+1-p,j+1-q) zero canonical correlations</a:t>
                </a:r>
                <a:endParaRPr lang="ko-KR" altLang="en-US" dirty="0"/>
              </a:p>
            </p:txBody>
          </p:sp>
        </mc:Choice>
        <mc:Fallback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783C3E5-7A9D-4867-92DF-570E8B4D1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732" y="4167944"/>
                <a:ext cx="7165488" cy="945643"/>
              </a:xfrm>
              <a:prstGeom prst="rect">
                <a:avLst/>
              </a:prstGeom>
              <a:blipFill>
                <a:blip r:embed="rId7"/>
                <a:stretch>
                  <a:fillRect l="-680" t="-4516" b="-90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CE8353E-78CF-4C1F-91E9-5184782AADCD}"/>
              </a:ext>
            </a:extLst>
          </p:cNvPr>
          <p:cNvSpPr/>
          <p:nvPr/>
        </p:nvSpPr>
        <p:spPr>
          <a:xfrm>
            <a:off x="2282258" y="5377821"/>
            <a:ext cx="791681" cy="515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D6350A-2427-428B-99A6-B2749165B82C}"/>
              </a:ext>
            </a:extLst>
          </p:cNvPr>
          <p:cNvSpPr/>
          <p:nvPr/>
        </p:nvSpPr>
        <p:spPr>
          <a:xfrm>
            <a:off x="3164731" y="5524188"/>
            <a:ext cx="7626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The canonical correlations will be useful in model identification.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78461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053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6.2.4 Some Additional Model Identification Tools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E491E8-0A73-405B-8B80-200C7675C48E}"/>
              </a:ext>
            </a:extLst>
          </p:cNvPr>
          <p:cNvSpPr/>
          <p:nvPr/>
        </p:nvSpPr>
        <p:spPr>
          <a:xfrm>
            <a:off x="187064" y="1467415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Let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DC3A73-3A0E-4B12-9347-17B11C1FB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19" y="1400623"/>
            <a:ext cx="3669216" cy="5395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81E0FE-C883-495F-827B-D56154E90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763" y="1891782"/>
            <a:ext cx="5830111" cy="93348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7AF5F1-45AE-4BED-A4B8-D7CDCE689550}"/>
              </a:ext>
            </a:extLst>
          </p:cNvPr>
          <p:cNvSpPr/>
          <p:nvPr/>
        </p:nvSpPr>
        <p:spPr>
          <a:xfrm>
            <a:off x="123848" y="2124103"/>
            <a:ext cx="8545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In ARIMA, we have                                                                         and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856A026-9D5D-4C5B-8149-786F9EA63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880" y="1840554"/>
            <a:ext cx="2946569" cy="93643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E5851AB-4B2C-4C32-AA49-EDC05CE1F5F4}"/>
              </a:ext>
            </a:extLst>
          </p:cNvPr>
          <p:cNvSpPr/>
          <p:nvPr/>
        </p:nvSpPr>
        <p:spPr>
          <a:xfrm rot="19625391">
            <a:off x="8436581" y="2793480"/>
            <a:ext cx="992222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FD149F3-412F-4521-A896-E68A3207B4DA}"/>
                  </a:ext>
                </a:extLst>
              </p:cNvPr>
              <p:cNvSpPr/>
              <p:nvPr/>
            </p:nvSpPr>
            <p:spPr>
              <a:xfrm>
                <a:off x="3951268" y="3247783"/>
                <a:ext cx="4456861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This is uncorrelated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FD149F3-412F-4521-A896-E68A3207B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68" y="3247783"/>
                <a:ext cx="4456861" cy="391646"/>
              </a:xfrm>
              <a:prstGeom prst="rect">
                <a:avLst/>
              </a:prstGeom>
              <a:blipFill>
                <a:blip r:embed="rId5"/>
                <a:stretch>
                  <a:fillRect l="-1094"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9C664CE-B441-4B15-9BF0-D377A699CA29}"/>
                  </a:ext>
                </a:extLst>
              </p:cNvPr>
              <p:cNvSpPr/>
              <p:nvPr/>
            </p:nvSpPr>
            <p:spPr>
              <a:xfrm>
                <a:off x="123848" y="4179102"/>
                <a:ext cx="2158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In particular,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9C664CE-B441-4B15-9BF0-D377A699C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48" y="4179102"/>
                <a:ext cx="2158411" cy="369332"/>
              </a:xfrm>
              <a:prstGeom prst="rect">
                <a:avLst/>
              </a:prstGeom>
              <a:blipFill>
                <a:blip r:embed="rId6"/>
                <a:stretch>
                  <a:fillRect l="-2260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E373DCC-DEE6-412F-B0B1-116D90384FB3}"/>
              </a:ext>
            </a:extLst>
          </p:cNvPr>
          <p:cNvSpPr/>
          <p:nvPr/>
        </p:nvSpPr>
        <p:spPr>
          <a:xfrm>
            <a:off x="2282259" y="4105918"/>
            <a:ext cx="791681" cy="515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783C3E5-7A9D-4867-92DF-570E8B4D10EA}"/>
                  </a:ext>
                </a:extLst>
              </p:cNvPr>
              <p:cNvSpPr/>
              <p:nvPr/>
            </p:nvSpPr>
            <p:spPr>
              <a:xfrm>
                <a:off x="3164732" y="4167944"/>
                <a:ext cx="7165488" cy="945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There is one zero canonical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In general, there are min(m+1-p,j+1-q) zero canonical correlations</a:t>
                </a:r>
                <a:endParaRPr lang="ko-KR" altLang="en-US" dirty="0"/>
              </a:p>
            </p:txBody>
          </p:sp>
        </mc:Choice>
        <mc:Fallback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783C3E5-7A9D-4867-92DF-570E8B4D1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732" y="4167944"/>
                <a:ext cx="7165488" cy="945643"/>
              </a:xfrm>
              <a:prstGeom prst="rect">
                <a:avLst/>
              </a:prstGeom>
              <a:blipFill>
                <a:blip r:embed="rId7"/>
                <a:stretch>
                  <a:fillRect l="-680" t="-4516" b="-90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CE8353E-78CF-4C1F-91E9-5184782AADCD}"/>
              </a:ext>
            </a:extLst>
          </p:cNvPr>
          <p:cNvSpPr/>
          <p:nvPr/>
        </p:nvSpPr>
        <p:spPr>
          <a:xfrm>
            <a:off x="2282258" y="5451004"/>
            <a:ext cx="791681" cy="515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D6350A-2427-428B-99A6-B2749165B82C}"/>
              </a:ext>
            </a:extLst>
          </p:cNvPr>
          <p:cNvSpPr/>
          <p:nvPr/>
        </p:nvSpPr>
        <p:spPr>
          <a:xfrm>
            <a:off x="3164731" y="5524188"/>
            <a:ext cx="7626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The canonical correlations will be useful in model identification.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CAE165-8994-436B-BB32-570BC4755A19}"/>
              </a:ext>
            </a:extLst>
          </p:cNvPr>
          <p:cNvSpPr/>
          <p:nvPr/>
        </p:nvSpPr>
        <p:spPr>
          <a:xfrm>
            <a:off x="2168875" y="6304121"/>
            <a:ext cx="8475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&lt;Note&gt; When m=0 or j=0, it is exactly the same as the case of ACF and PACF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833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053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6.2.4 Use of Model Selection Criteria.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72A7B1-0206-402F-89E7-92F4F8390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259" y="2294955"/>
            <a:ext cx="9805481" cy="11340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2C063D-8EB8-4854-8E54-573F769E1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94" y="3429000"/>
            <a:ext cx="3815876" cy="9687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268358-DC83-4AD3-9287-947493024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140" y="4725123"/>
            <a:ext cx="8242570" cy="48369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AA1C0F-86A2-4F28-98AB-40D867B8394B}"/>
              </a:ext>
            </a:extLst>
          </p:cNvPr>
          <p:cNvSpPr/>
          <p:nvPr/>
        </p:nvSpPr>
        <p:spPr>
          <a:xfrm>
            <a:off x="1193259" y="5693859"/>
            <a:ext cx="9805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&lt;Note&gt; The penalty weight for r in BIC is more than in AIC,</a:t>
            </a:r>
          </a:p>
          <a:p>
            <a:r>
              <a:rPr lang="en-US" altLang="ko-KR" dirty="0"/>
              <a:t>so an optimal model induced by BIC have less parameters than one by AIC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207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0279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6.2.4 Use of Model Selection Criteria.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8BE971-0B0B-42BF-87C0-8E99CD1BEC1D}"/>
              </a:ext>
            </a:extLst>
          </p:cNvPr>
          <p:cNvSpPr/>
          <p:nvPr/>
        </p:nvSpPr>
        <p:spPr>
          <a:xfrm>
            <a:off x="0" y="2083500"/>
            <a:ext cx="8928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Hannan and </a:t>
            </a:r>
            <a:r>
              <a:rPr lang="en-US" altLang="ko-KR" dirty="0" err="1"/>
              <a:t>Rissanen</a:t>
            </a:r>
            <a:r>
              <a:rPr lang="en-US" altLang="ko-KR" dirty="0"/>
              <a:t> (1982) proposed as follows: (since it is hard to compute MLE)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862C28F-0F6D-4317-AF3A-399E99D4CA2E}"/>
                  </a:ext>
                </a:extLst>
              </p:cNvPr>
              <p:cNvSpPr/>
              <p:nvPr/>
            </p:nvSpPr>
            <p:spPr>
              <a:xfrm>
                <a:off x="0" y="2780490"/>
                <a:ext cx="11110734" cy="3139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Step 1: One fits an AR model of sufficiently high order </a:t>
                </a:r>
                <a:r>
                  <a:rPr lang="ko-KR" altLang="en-US" dirty="0"/>
                  <a:t>𝑚∗ </a:t>
                </a:r>
                <a:r>
                  <a:rPr lang="en-US" altLang="ko-KR" dirty="0"/>
                  <a:t>to the series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Step 2: The residuals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from the fitted AR(</a:t>
                </a:r>
                <a:r>
                  <a:rPr lang="ko-KR" altLang="en-US" dirty="0"/>
                  <a:t>𝑚∗</a:t>
                </a:r>
                <a:r>
                  <a:rPr lang="en-US" altLang="ko-KR" dirty="0"/>
                  <a:t>) model provide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in the ARMA(</a:t>
                </a:r>
                <a:r>
                  <a:rPr lang="ko-KR" altLang="en-US" dirty="0"/>
                  <a:t>𝑝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𝑞</a:t>
                </a:r>
                <a:r>
                  <a:rPr lang="en-US" altLang="ko-KR" dirty="0"/>
                  <a:t>) model.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Step 3: One fits approximate models of the form (using ordinary least squares)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Step 4: Using the BIC criterion, choose the order </a:t>
                </a:r>
                <a:r>
                  <a:rPr lang="en-US" altLang="ko-KR" dirty="0" err="1"/>
                  <a:t>p,q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862C28F-0F6D-4317-AF3A-399E99D4C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80490"/>
                <a:ext cx="11110734" cy="3139321"/>
              </a:xfrm>
              <a:prstGeom prst="rect">
                <a:avLst/>
              </a:prstGeom>
              <a:blipFill>
                <a:blip r:embed="rId2"/>
                <a:stretch>
                  <a:fillRect l="-439" t="-1359" b="-2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044BEEA-2348-4EB5-898B-31C58807E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738" y="4257818"/>
            <a:ext cx="4317257" cy="11927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BAC4C41-CCDB-4E5E-B433-B2B7BC0C9A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51" b="3014"/>
          <a:stretch/>
        </p:blipFill>
        <p:spPr>
          <a:xfrm>
            <a:off x="5759485" y="5450605"/>
            <a:ext cx="3319664" cy="52306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8636D5-65EA-4DC6-94ED-A1D2072C5DA1}"/>
              </a:ext>
            </a:extLst>
          </p:cNvPr>
          <p:cNvSpPr/>
          <p:nvPr/>
        </p:nvSpPr>
        <p:spPr>
          <a:xfrm>
            <a:off x="2937753" y="6427721"/>
            <a:ext cx="7944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estimated error variance, uncorrected for degrees of freedom</a:t>
            </a:r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B7F5779-61A5-4162-B2E8-B55B96401BDE}"/>
              </a:ext>
            </a:extLst>
          </p:cNvPr>
          <p:cNvSpPr/>
          <p:nvPr/>
        </p:nvSpPr>
        <p:spPr>
          <a:xfrm rot="16200000">
            <a:off x="6127924" y="6096289"/>
            <a:ext cx="464169" cy="302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23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ko-KR" dirty="0"/>
              <a:t>6.1.1 Stages in the Identification Procedure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F06FF45-EC50-4EF6-A55A-C5CC75CE2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736" y="1690688"/>
            <a:ext cx="8536528" cy="479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9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6.2.1 Use of the Autocorrelation and Partial Autocorrelation Functions in Identification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EDC491-EDF1-4D78-A2E0-09CA3922C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06" t="-1362" r="1606" b="1362"/>
          <a:stretch/>
        </p:blipFill>
        <p:spPr>
          <a:xfrm>
            <a:off x="1159123" y="2881170"/>
            <a:ext cx="2019300" cy="4762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F7917DA-6524-4369-9F80-2722A3517AA1}"/>
              </a:ext>
            </a:extLst>
          </p:cNvPr>
          <p:cNvSpPr/>
          <p:nvPr/>
        </p:nvSpPr>
        <p:spPr>
          <a:xfrm>
            <a:off x="838201" y="2934629"/>
            <a:ext cx="3308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If                           (p,0,q),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EFDC83-2700-4B88-B62B-0EA70F0C4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964" y="2800207"/>
            <a:ext cx="2466975" cy="638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7845BB-7F32-4B13-8C93-37D86A9BF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870" y="3898723"/>
            <a:ext cx="2762250" cy="48577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037ACD-5CC5-40E5-AE23-25BCF7643276}"/>
              </a:ext>
            </a:extLst>
          </p:cNvPr>
          <p:cNvSpPr/>
          <p:nvPr/>
        </p:nvSpPr>
        <p:spPr>
          <a:xfrm>
            <a:off x="838200" y="3956945"/>
            <a:ext cx="416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Let                                    . Then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6DE248-597E-4C9C-BD3C-0B2764981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532" y="3774897"/>
            <a:ext cx="5943600" cy="7334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767766-0F76-4DD1-9C91-D5EE1BC5FCBF}"/>
              </a:ext>
            </a:extLst>
          </p:cNvPr>
          <p:cNvSpPr/>
          <p:nvPr/>
        </p:nvSpPr>
        <p:spPr>
          <a:xfrm>
            <a:off x="838200" y="5071556"/>
            <a:ext cx="9681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&lt;Note&gt; </a:t>
            </a:r>
            <a:r>
              <a:rPr lang="en-US" altLang="ko-KR" dirty="0" err="1"/>
              <a:t>Overdifferencing</a:t>
            </a:r>
            <a:r>
              <a:rPr lang="en-US" altLang="ko-KR" dirty="0"/>
              <a:t> is not good, because such models would have more parameters.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88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6.2.1 Use of the Autocorrelation and Partial Autocorrelation Functions in Identification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EDC491-EDF1-4D78-A2E0-09CA3922C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06" t="-1362" r="1606" b="1362"/>
          <a:stretch/>
        </p:blipFill>
        <p:spPr>
          <a:xfrm>
            <a:off x="1159123" y="2881170"/>
            <a:ext cx="2019300" cy="4762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F7917DA-6524-4369-9F80-2722A3517AA1}"/>
              </a:ext>
            </a:extLst>
          </p:cNvPr>
          <p:cNvSpPr/>
          <p:nvPr/>
        </p:nvSpPr>
        <p:spPr>
          <a:xfrm>
            <a:off x="838201" y="2934629"/>
            <a:ext cx="3308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If                           (p,0,q),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EFDC83-2700-4B88-B62B-0EA70F0C4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964" y="2800207"/>
            <a:ext cx="2466975" cy="638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7845BB-7F32-4B13-8C93-37D86A9BF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870" y="3898723"/>
            <a:ext cx="2762250" cy="48577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037ACD-5CC5-40E5-AE23-25BCF7643276}"/>
              </a:ext>
            </a:extLst>
          </p:cNvPr>
          <p:cNvSpPr/>
          <p:nvPr/>
        </p:nvSpPr>
        <p:spPr>
          <a:xfrm>
            <a:off x="838200" y="3956945"/>
            <a:ext cx="416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Let                                    . Then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6DE248-597E-4C9C-BD3C-0B2764981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532" y="3774897"/>
            <a:ext cx="5943600" cy="7334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767766-0F76-4DD1-9C91-D5EE1BC5FCBF}"/>
              </a:ext>
            </a:extLst>
          </p:cNvPr>
          <p:cNvSpPr/>
          <p:nvPr/>
        </p:nvSpPr>
        <p:spPr>
          <a:xfrm>
            <a:off x="838200" y="5071556"/>
            <a:ext cx="9681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&lt;Note&gt; </a:t>
            </a:r>
            <a:r>
              <a:rPr lang="en-US" altLang="ko-KR" dirty="0" err="1"/>
              <a:t>Overdifferencing</a:t>
            </a:r>
            <a:r>
              <a:rPr lang="en-US" altLang="ko-KR" dirty="0"/>
              <a:t> is not good, because such models would have more parameters.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0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6.2.1 Identifying a Stationary ARMA Model for the Differenced Series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B9D8B0-4EE5-4DA8-9561-62133D553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6762"/>
            <a:ext cx="12192000" cy="473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0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6.2.3 Identification of Models for Some Actual Time Series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F9E2F7D-A762-4DD0-BB97-97614FC91F63}"/>
              </a:ext>
            </a:extLst>
          </p:cNvPr>
          <p:cNvGrpSpPr/>
          <p:nvPr/>
        </p:nvGrpSpPr>
        <p:grpSpPr>
          <a:xfrm>
            <a:off x="3466289" y="1830991"/>
            <a:ext cx="5259422" cy="1598009"/>
            <a:chOff x="2645923" y="1802151"/>
            <a:chExt cx="6900153" cy="209652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B93BF72-C0E3-4C0B-9BC6-7098C40EC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5923" y="1802151"/>
              <a:ext cx="6900153" cy="1985062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D5CD77-01A7-4F68-9007-C680C3F78E80}"/>
                </a:ext>
              </a:extLst>
            </p:cNvPr>
            <p:cNvSpPr/>
            <p:nvPr/>
          </p:nvSpPr>
          <p:spPr>
            <a:xfrm>
              <a:off x="3728936" y="3210128"/>
              <a:ext cx="4818434" cy="688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CE6AD9B-DA22-4A52-8EE4-71DDC55D2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71" y="3597704"/>
            <a:ext cx="9450524" cy="14467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E6DDF31-AF1E-42B7-BFBB-E4E75280F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011" y="4987048"/>
            <a:ext cx="9413353" cy="150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7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6.2.3 Identification of Models for Some Actual Time Series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7C01C6-E7C5-41D5-8700-F8F233072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2017283"/>
            <a:ext cx="5210175" cy="12430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269C89-1C70-4826-AEBC-C3F26A939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011" y="3457541"/>
            <a:ext cx="9496844" cy="14772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D80542-9C7D-4178-ADFA-9940DA645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011" y="5027149"/>
            <a:ext cx="9584987" cy="156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6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6.2.3 Identification of Models for Some Actual Time Series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877713-A966-4331-8685-320678254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944924"/>
            <a:ext cx="4762500" cy="13338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FA95690-EB89-4717-9743-720E8443F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961" y="3487622"/>
            <a:ext cx="9528865" cy="17004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1E1F1D-5B26-4E83-A844-E9CA2C732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961" y="5188085"/>
            <a:ext cx="9869015" cy="16434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E64CF9-3FB5-4A76-9A4C-CBCC0DBA3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6886" y="4770937"/>
            <a:ext cx="2165114" cy="62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3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911D-0EC7-4FE4-92B1-4889FB19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6.2.3 Identification of Models for Some Actual Time Series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329F91-4D84-42F4-889F-FBCF05746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982" y="1838671"/>
            <a:ext cx="6312035" cy="134751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07A901C-6C7F-41FA-A52A-C7E9AF418F10}"/>
              </a:ext>
            </a:extLst>
          </p:cNvPr>
          <p:cNvSpPr/>
          <p:nvPr/>
        </p:nvSpPr>
        <p:spPr>
          <a:xfrm>
            <a:off x="4163438" y="2710774"/>
            <a:ext cx="4079132" cy="4734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EC5340D-A615-4064-89E5-1B216FC7F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961" y="3456768"/>
            <a:ext cx="9344532" cy="17293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A6A1F1-5933-47AA-9360-E232FB3C3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961" y="5128659"/>
            <a:ext cx="9606571" cy="172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749</Words>
  <Application>Microsoft Office PowerPoint</Application>
  <PresentationFormat>와이드스크린</PresentationFormat>
  <Paragraphs>77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Cambria Math</vt:lpstr>
      <vt:lpstr>Office 테마</vt:lpstr>
      <vt:lpstr>Time Series Analysis</vt:lpstr>
      <vt:lpstr>6.1.1 Stages in the Identification Procedure</vt:lpstr>
      <vt:lpstr>6.2.1 Use of the Autocorrelation and Partial Autocorrelation Functions in Identification</vt:lpstr>
      <vt:lpstr>6.2.1 Use of the Autocorrelation and Partial Autocorrelation Functions in Identification</vt:lpstr>
      <vt:lpstr>6.2.1 Identifying a Stationary ARMA Model for the Differenced Series</vt:lpstr>
      <vt:lpstr>6.2.3 Identification of Models for Some Actual Time Series</vt:lpstr>
      <vt:lpstr>6.2.3 Identification of Models for Some Actual Time Series</vt:lpstr>
      <vt:lpstr>6.2.3 Identification of Models for Some Actual Time Series</vt:lpstr>
      <vt:lpstr>6.2.3 Identification of Models for Some Actual Time Series</vt:lpstr>
      <vt:lpstr>6.2.3 Identification of Models for Some Actual Time Series</vt:lpstr>
      <vt:lpstr>6.2.3 Identification of Models for Some Actual Time Series</vt:lpstr>
      <vt:lpstr>6.2.3 Identification of Models for Some Actual Time Series</vt:lpstr>
      <vt:lpstr>6.2.4 Some Additional Model Identification Tools</vt:lpstr>
      <vt:lpstr>6.2.4 Some Additional Model Identification Tools</vt:lpstr>
      <vt:lpstr>6.2.4 Some Additional Model Identification Tools</vt:lpstr>
      <vt:lpstr>6.2.4 Some Additional Model Identification Tools</vt:lpstr>
      <vt:lpstr>6.2.4 Use of Model Selection Criteria.</vt:lpstr>
      <vt:lpstr>6.2.4 Use of Model Selection Criteria.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>김광우</dc:creator>
  <cp:lastModifiedBy>김광우</cp:lastModifiedBy>
  <cp:revision>35</cp:revision>
  <dcterms:created xsi:type="dcterms:W3CDTF">2022-01-13T10:18:01Z</dcterms:created>
  <dcterms:modified xsi:type="dcterms:W3CDTF">2022-02-21T13:02:23Z</dcterms:modified>
</cp:coreProperties>
</file>