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2E74F-78BA-419F-A845-6CDBF6451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C05567-79B8-4206-A21E-A6A69E2A7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7BF86-DD60-47F0-AF93-AD64154A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7F02-F598-4D59-91DC-1FEE3A49E07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41515-D369-40FC-BF4C-834BA9FD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8D61E-C0E4-4672-8008-1EBEC905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27F3-FCC2-41F8-B23F-71782DA5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5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7A521-7184-4CFF-A14A-C33571F6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3E965D-1D64-4F5E-99FE-D3DA59D7D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1F273-694D-4B72-95FC-C29687F0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7F02-F598-4D59-91DC-1FEE3A49E07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1A21C-9613-4A9C-B43E-49620FCC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5080D-B295-498C-BA8B-998231CD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27F3-FCC2-41F8-B23F-71782DA5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8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E7FB59-2F0A-4EEA-9CC2-863636CD2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3D946-CBBB-4F34-A0E6-75D89C7FE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600EF-F46A-4F11-8230-3EE90467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7F02-F598-4D59-91DC-1FEE3A49E07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C0FEC-C020-404C-BA70-215272B8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4297B-F293-4BBA-977A-F44C98EC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27F3-FCC2-41F8-B23F-71782DA5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99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F316E-3C14-4537-A0E2-3CB2B337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BA46D-10E6-4928-88C1-5ACB6F8E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96E6C-CE68-4938-AC72-F803B843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7F02-F598-4D59-91DC-1FEE3A49E07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AA067-91AB-40C4-A0E6-E875B9B1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63C3D-3608-4B65-B7EE-983D423F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27F3-FCC2-41F8-B23F-71782DA5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9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FE486-DE65-4CA0-8051-5E5AD66A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898CC-337F-482F-A67D-D968F450C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21333-E2FB-48E9-8559-32776F33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7F02-F598-4D59-91DC-1FEE3A49E07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5C6FF-BD8F-4FE5-8710-6D62794C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5DF10-54FA-492B-861D-7FB96702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27F3-FCC2-41F8-B23F-71782DA5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3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67BBD-F9BE-495F-9B7F-8C950D36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FEFE0-D30D-4135-A35E-43D36C36E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4C27AF-3403-449F-9C18-0EA766830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EFCA7-2A46-4F46-90AE-14DB8CE6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7F02-F598-4D59-91DC-1FEE3A49E07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42391-5853-44E8-AFDA-910F9CA3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9EB663-2CD7-417B-9D96-84795F7B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27F3-FCC2-41F8-B23F-71782DA5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5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C7BAD-4A5C-465E-8F09-030377FA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7F793-A42E-4BD7-832F-534B135E1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C9716-6417-400A-A723-744D721C3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DEB71F-77AA-4C04-9D30-1D9D6F8B4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ADA1BE-56E2-4F20-B906-CE5C923FA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966E42-6804-4B0A-A4C0-F2D07901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7F02-F598-4D59-91DC-1FEE3A49E07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005357-AD86-43DA-BB20-EC6684A0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8BB44F-A8B2-4748-A0F1-0E33E5CC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27F3-FCC2-41F8-B23F-71782DA5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2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5D0B0-2D7E-46AB-A6D3-87E606D5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98F653-90A2-424B-8A17-2293DD2A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7F02-F598-4D59-91DC-1FEE3A49E07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0AFBE3-3C8E-403C-A601-9B6987D7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578D9C-9132-4B78-BD2F-66D0C442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27F3-FCC2-41F8-B23F-71782DA5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5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B4EDF4-0FC7-4C21-A60D-7489F833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7F02-F598-4D59-91DC-1FEE3A49E07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331D34-80CD-4767-9194-587007CF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9315E-70E9-485D-B766-2C35A938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27F3-FCC2-41F8-B23F-71782DA5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33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9C2C4-B26E-4B06-BEF4-FDA9B19F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FC747-19A0-4448-AF4D-486A6E27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5AA3D8-B025-431E-93FC-12846371D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3E88C5-4C74-4B08-A1C4-FE6E1425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7F02-F598-4D59-91DC-1FEE3A49E07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41219-7C6F-4041-9687-5D3993AF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1D1CA0-C8CC-47F6-AA42-5E63F4A1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27F3-FCC2-41F8-B23F-71782DA5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1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11F4A-EB7E-425C-918C-69EDFC76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8533D0-26CF-4D2F-9F67-7A0EFE050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3371D-2E6F-4FE1-9AB7-7461E62D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4298E-5847-49BD-98D5-9F8AEC29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7F02-F598-4D59-91DC-1FEE3A49E07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08A02-C375-42F0-88A1-3D623058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AB8D97-51AD-48B0-A42A-9A7D47FC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27F3-FCC2-41F8-B23F-71782DA5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0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40487C-5C83-4829-90CC-AC28A90A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368BB-F8B9-44FB-A340-142157DED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20A17-EC40-4BEB-9820-22A00107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D7F02-F598-4D59-91DC-1FEE3A49E07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2EC8A-4A1D-47AC-9C29-C06A516B3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2D60C-B1D7-4459-BA17-7F5544068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527F3-FCC2-41F8-B23F-71782DA5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3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96216/find-the-exact-distribution-of-the-mle-estimator-and-n-theta-bar-theta-ex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92417-8DF6-458E-A100-90B2B027B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Limits</a:t>
            </a:r>
            <a:r>
              <a:rPr lang="ko-KR" altLang="en-US" b="1" dirty="0"/>
              <a:t> </a:t>
            </a:r>
            <a:r>
              <a:rPr lang="en-US" altLang="ko-KR" b="1" dirty="0"/>
              <a:t>of</a:t>
            </a:r>
            <a:r>
              <a:rPr lang="ko-KR" altLang="en-US" b="1" dirty="0"/>
              <a:t> </a:t>
            </a:r>
            <a:r>
              <a:rPr lang="en-US" altLang="ko-KR" b="1" dirty="0"/>
              <a:t>Experiments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CE4E-D7C5-47C5-9E3D-278CCDF03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Jaehyoung Hong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55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43F3B-E804-49F0-8BF9-5C9E93E3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Limit experiments of LAMN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D3B95A-5E40-42FD-B905-6F08B3E2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2411290"/>
            <a:ext cx="7172325" cy="108585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16A29E4-7980-4FE0-A888-AFC375EC9AB5}"/>
              </a:ext>
            </a:extLst>
          </p:cNvPr>
          <p:cNvSpPr/>
          <p:nvPr/>
        </p:nvSpPr>
        <p:spPr>
          <a:xfrm>
            <a:off x="965325" y="2224454"/>
            <a:ext cx="10261349" cy="139797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04781E-CC88-47C1-BA51-C4DF47EA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2" y="3997935"/>
            <a:ext cx="7191375" cy="139065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9540977-7392-4155-9D32-5EBEC19112E5}"/>
              </a:ext>
            </a:extLst>
          </p:cNvPr>
          <p:cNvSpPr/>
          <p:nvPr/>
        </p:nvSpPr>
        <p:spPr>
          <a:xfrm>
            <a:off x="965325" y="3809267"/>
            <a:ext cx="10261349" cy="180022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0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CC677-C172-42B2-82FC-5134733B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Convergence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of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“experiment”(model) to “limit experiment”</a:t>
            </a:r>
            <a:endParaRPr lang="ko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F1F798-041D-4305-822F-B6F6965BCB44}"/>
              </a:ext>
            </a:extLst>
          </p:cNvPr>
          <p:cNvSpPr/>
          <p:nvPr/>
        </p:nvSpPr>
        <p:spPr>
          <a:xfrm>
            <a:off x="1091697" y="3733106"/>
            <a:ext cx="9455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No sequence of statistical procedures can be asymptotically better than the "best" procedure in the limit experiment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E669EB-5BBC-4792-848E-991AEFF722B6}"/>
              </a:ext>
            </a:extLst>
          </p:cNvPr>
          <p:cNvSpPr/>
          <p:nvPr/>
        </p:nvSpPr>
        <p:spPr>
          <a:xfrm>
            <a:off x="1091697" y="4418843"/>
            <a:ext cx="106415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limit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experiment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explain</a:t>
            </a:r>
            <a:r>
              <a:rPr lang="en-US" altLang="ko-KR" sz="1600" dirty="0"/>
              <a:t>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asymptotic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behaviour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sequences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statistical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procedures</a:t>
            </a:r>
            <a:endParaRPr lang="ko-KR" altLang="en-US" sz="16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8280473-9DB4-4602-BD27-4F6DAD93A0FB}"/>
              </a:ext>
            </a:extLst>
          </p:cNvPr>
          <p:cNvSpPr/>
          <p:nvPr/>
        </p:nvSpPr>
        <p:spPr>
          <a:xfrm>
            <a:off x="965325" y="3585120"/>
            <a:ext cx="10261349" cy="133228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FFEEAA-3DF4-420D-8954-ECF390D04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5119325"/>
            <a:ext cx="7210425" cy="14097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B207F1-F79B-446D-A701-21F4C4B4C716}"/>
              </a:ext>
            </a:extLst>
          </p:cNvPr>
          <p:cNvSpPr/>
          <p:nvPr/>
        </p:nvSpPr>
        <p:spPr>
          <a:xfrm>
            <a:off x="965325" y="5018363"/>
            <a:ext cx="10261349" cy="16116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3E2698C-844C-4E5A-B1BE-D442345510B4}"/>
              </a:ext>
            </a:extLst>
          </p:cNvPr>
          <p:cNvSpPr/>
          <p:nvPr/>
        </p:nvSpPr>
        <p:spPr>
          <a:xfrm>
            <a:off x="965325" y="1843460"/>
            <a:ext cx="10261349" cy="16116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9F4DB-0FC1-4213-82AF-00F81F79D1F0}"/>
              </a:ext>
            </a:extLst>
          </p:cNvPr>
          <p:cNvSpPr txBox="1"/>
          <p:nvPr/>
        </p:nvSpPr>
        <p:spPr>
          <a:xfrm>
            <a:off x="1186004" y="1913604"/>
            <a:ext cx="3992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Definition of Experiment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8751A6-CBF8-44B2-B4B6-E283BF0BF967}"/>
                  </a:ext>
                </a:extLst>
              </p:cNvPr>
              <p:cNvSpPr txBox="1"/>
              <p:nvPr/>
            </p:nvSpPr>
            <p:spPr>
              <a:xfrm>
                <a:off x="3204612" y="2411876"/>
                <a:ext cx="57827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8751A6-CBF8-44B2-B4B6-E283BF0BF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612" y="2411876"/>
                <a:ext cx="5782775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B34D35-3EAE-4860-A7F7-FBCBC1D14769}"/>
                  </a:ext>
                </a:extLst>
              </p:cNvPr>
              <p:cNvSpPr txBox="1"/>
              <p:nvPr/>
            </p:nvSpPr>
            <p:spPr>
              <a:xfrm>
                <a:off x="1186004" y="2951476"/>
                <a:ext cx="7245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𝑚𝑒𝑎𝑠𝑢𝑟𝑎𝑏𝑙𝑒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𝑠𝑝𝑎𝑐𝑒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𝑠𝑎𝑚𝑝𝑙𝑒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𝑠𝑝𝑎𝑐𝑒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𝑃𝑟𝑜𝑏𝑎𝑏𝑖𝑙𝑖𝑡𝑦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𝑚𝑒𝑎𝑠𝑢𝑟𝑒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B34D35-3EAE-4860-A7F7-FBCBC1D14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04" y="2951476"/>
                <a:ext cx="7245819" cy="338554"/>
              </a:xfrm>
              <a:prstGeom prst="rect">
                <a:avLst/>
              </a:prstGeom>
              <a:blipFill>
                <a:blip r:embed="rId4"/>
                <a:stretch>
                  <a:fillRect l="-505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05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5A882-8E86-474E-AB43-6B8D8A26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Convergence of finite sub-vectors of the likelihood process </a:t>
            </a:r>
            <a:endParaRPr lang="ko-KR" altLang="en-US" sz="36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98285B3-E790-4FE4-8EDC-38993A56AC51}"/>
              </a:ext>
            </a:extLst>
          </p:cNvPr>
          <p:cNvSpPr/>
          <p:nvPr/>
        </p:nvSpPr>
        <p:spPr>
          <a:xfrm>
            <a:off x="965325" y="1628624"/>
            <a:ext cx="10261349" cy="15646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2416D-61E8-47B2-A297-F00EB39A26D3}"/>
              </a:ext>
            </a:extLst>
          </p:cNvPr>
          <p:cNvSpPr txBox="1"/>
          <p:nvPr/>
        </p:nvSpPr>
        <p:spPr>
          <a:xfrm>
            <a:off x="1186004" y="1698768"/>
            <a:ext cx="3992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Definition of likelihood process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D0F6F1-48F3-4711-8D2F-0D544AB3D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079" y="2107467"/>
            <a:ext cx="3201842" cy="7637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D70ADD-EFE5-4157-9310-A7007B97DEB9}"/>
                  </a:ext>
                </a:extLst>
              </p:cNvPr>
              <p:cNvSpPr txBox="1"/>
              <p:nvPr/>
            </p:nvSpPr>
            <p:spPr>
              <a:xfrm>
                <a:off x="1186004" y="2793253"/>
                <a:ext cx="7245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𝑓𝑖𝑥𝑒𝑑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D70ADD-EFE5-4157-9310-A7007B97D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04" y="2793253"/>
                <a:ext cx="7245819" cy="338554"/>
              </a:xfrm>
              <a:prstGeom prst="rect">
                <a:avLst/>
              </a:prstGeom>
              <a:blipFill>
                <a:blip r:embed="rId3"/>
                <a:stretch>
                  <a:fillRect l="-505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E5D92BC3-EFC7-4502-9260-70549F63B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988" y="3318918"/>
            <a:ext cx="6566023" cy="264676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DB8111D-FFBF-4CFD-8D80-BC1E8E5BA8DE}"/>
              </a:ext>
            </a:extLst>
          </p:cNvPr>
          <p:cNvSpPr/>
          <p:nvPr/>
        </p:nvSpPr>
        <p:spPr>
          <a:xfrm>
            <a:off x="965325" y="3279252"/>
            <a:ext cx="10261349" cy="27212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5B0948-8E7C-4C2D-8459-0B01B35CB6D7}"/>
                  </a:ext>
                </a:extLst>
              </p:cNvPr>
              <p:cNvSpPr txBox="1"/>
              <p:nvPr/>
            </p:nvSpPr>
            <p:spPr>
              <a:xfrm>
                <a:off x="1836127" y="6023151"/>
                <a:ext cx="85197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Marginal distributions of the likelihood ratio process of a limit experiment are unique</a:t>
                </a:r>
              </a:p>
              <a:p>
                <a:r>
                  <a:rPr lang="en-US" altLang="ko-KR" sz="1600" dirty="0"/>
                  <a:t>    (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</m:oMath>
                </a14:m>
                <a:r>
                  <a:rPr lang="en-US" altLang="ko-KR" sz="1600" dirty="0"/>
                  <a:t> Weak limit is unique) 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5B0948-8E7C-4C2D-8459-0B01B35CB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127" y="6023151"/>
                <a:ext cx="8519746" cy="584775"/>
              </a:xfrm>
              <a:prstGeom prst="rect">
                <a:avLst/>
              </a:prstGeom>
              <a:blipFill>
                <a:blip r:embed="rId5"/>
                <a:stretch>
                  <a:fillRect l="-286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7B883EB-0B64-44D0-A7B9-9487941998DF}"/>
              </a:ext>
            </a:extLst>
          </p:cNvPr>
          <p:cNvSpPr txBox="1"/>
          <p:nvPr/>
        </p:nvSpPr>
        <p:spPr>
          <a:xfrm>
            <a:off x="1836127" y="6539096"/>
            <a:ext cx="8519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But limit experiment itself is not unique</a:t>
            </a:r>
            <a:endParaRPr lang="ko-KR" altLang="en-US" sz="1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05EA4A9-B74A-428F-9085-4E7CA2A7C450}"/>
              </a:ext>
            </a:extLst>
          </p:cNvPr>
          <p:cNvSpPr/>
          <p:nvPr/>
        </p:nvSpPr>
        <p:spPr>
          <a:xfrm>
            <a:off x="5241956" y="4771953"/>
            <a:ext cx="3675707" cy="289711"/>
          </a:xfrm>
          <a:prstGeom prst="round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D2418AF-ACE6-434C-8035-EB8FE420646C}"/>
              </a:ext>
            </a:extLst>
          </p:cNvPr>
          <p:cNvSpPr/>
          <p:nvPr/>
        </p:nvSpPr>
        <p:spPr>
          <a:xfrm>
            <a:off x="6000938" y="3961157"/>
            <a:ext cx="282167" cy="289711"/>
          </a:xfrm>
          <a:prstGeom prst="round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202C01B-43E1-4C7C-8109-C85A9B6AB7A5}"/>
              </a:ext>
            </a:extLst>
          </p:cNvPr>
          <p:cNvSpPr/>
          <p:nvPr/>
        </p:nvSpPr>
        <p:spPr>
          <a:xfrm>
            <a:off x="3303003" y="5223964"/>
            <a:ext cx="2120021" cy="289711"/>
          </a:xfrm>
          <a:prstGeom prst="round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9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073E3-9D15-40D9-A1D8-387258F1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Sufficiency of equivalence between two likelihood process</a:t>
            </a:r>
            <a:endParaRPr lang="ko-KR" altLang="en-US" sz="40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F5936A2-13F7-4DA4-8F22-BA20268A7FA0}"/>
              </a:ext>
            </a:extLst>
          </p:cNvPr>
          <p:cNvSpPr/>
          <p:nvPr/>
        </p:nvSpPr>
        <p:spPr>
          <a:xfrm>
            <a:off x="965325" y="1914493"/>
            <a:ext cx="10261349" cy="114095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8EAEE-8DD7-4F1A-A44A-0462E6A4A85E}"/>
              </a:ext>
            </a:extLst>
          </p:cNvPr>
          <p:cNvSpPr txBox="1"/>
          <p:nvPr/>
        </p:nvSpPr>
        <p:spPr>
          <a:xfrm>
            <a:off x="1186004" y="1984637"/>
            <a:ext cx="5251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Definition of equivalence between two experiments</a:t>
            </a:r>
            <a:endParaRPr lang="ko-KR" altLang="en-US" sz="16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3DBC894-D1BF-44B1-B545-E66C5E3AF48F}"/>
              </a:ext>
            </a:extLst>
          </p:cNvPr>
          <p:cNvSpPr/>
          <p:nvPr/>
        </p:nvSpPr>
        <p:spPr>
          <a:xfrm>
            <a:off x="965325" y="3279251"/>
            <a:ext cx="10261349" cy="24269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CEA5D2-B838-4085-95CE-A0EA2AE9868A}"/>
                  </a:ext>
                </a:extLst>
              </p:cNvPr>
              <p:cNvSpPr txBox="1"/>
              <p:nvPr/>
            </p:nvSpPr>
            <p:spPr>
              <a:xfrm>
                <a:off x="1682261" y="2471966"/>
                <a:ext cx="8827477" cy="396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/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if marginal distributions of the likelihood ratio process are equal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CEA5D2-B838-4085-95CE-A0EA2AE98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261" y="2471966"/>
                <a:ext cx="8827477" cy="396968"/>
              </a:xfrm>
              <a:prstGeom prst="rect">
                <a:avLst/>
              </a:prstGeom>
              <a:blipFill>
                <a:blip r:embed="rId2"/>
                <a:stretch>
                  <a:fillRect t="-615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A287744-7B23-458D-8206-A0D67FFC4811}"/>
              </a:ext>
            </a:extLst>
          </p:cNvPr>
          <p:cNvSpPr txBox="1"/>
          <p:nvPr/>
        </p:nvSpPr>
        <p:spPr>
          <a:xfrm>
            <a:off x="1186004" y="3494534"/>
            <a:ext cx="3992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Example of sufficiency of equivalence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AADA1F-4667-4415-8B45-C56973353531}"/>
                  </a:ext>
                </a:extLst>
              </p:cNvPr>
              <p:cNvSpPr txBox="1"/>
              <p:nvPr/>
            </p:nvSpPr>
            <p:spPr>
              <a:xfrm>
                <a:off x="4419599" y="4026250"/>
                <a:ext cx="3352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/>
                  <a:t>If statistic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𝓎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sufficient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AADA1F-4667-4415-8B45-C56973353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9" y="4026250"/>
                <a:ext cx="3352800" cy="369332"/>
              </a:xfrm>
              <a:prstGeom prst="rect">
                <a:avLst/>
              </a:prstGeom>
              <a:blipFill>
                <a:blip r:embed="rId3"/>
                <a:stretch>
                  <a:fillRect l="-1455" t="-8197" r="-16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3FF63E-66A3-4B14-800B-17CC33581F72}"/>
                  </a:ext>
                </a:extLst>
              </p:cNvPr>
              <p:cNvSpPr txBox="1"/>
              <p:nvPr/>
            </p:nvSpPr>
            <p:spPr>
              <a:xfrm>
                <a:off x="3760176" y="4460259"/>
                <a:ext cx="4671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~(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3FF63E-66A3-4B14-800B-17CC33581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176" y="4460259"/>
                <a:ext cx="467164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197B4B-F626-46DB-B59A-246441B736D7}"/>
                  </a:ext>
                </a:extLst>
              </p:cNvPr>
              <p:cNvSpPr txBox="1"/>
              <p:nvPr/>
            </p:nvSpPr>
            <p:spPr>
              <a:xfrm>
                <a:off x="2583472" y="5108417"/>
                <a:ext cx="7025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</m:oMath>
                </a14:m>
                <a:r>
                  <a:rPr lang="en-US" altLang="ko-KR" dirty="0" err="1"/>
                  <a:t>Neyman</a:t>
                </a:r>
                <a:r>
                  <a:rPr lang="en-US" altLang="ko-KR" dirty="0"/>
                  <a:t> factorization criterion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197B4B-F626-46DB-B59A-246441B73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72" y="5108417"/>
                <a:ext cx="7025054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B5B5F2-351B-42E0-84AA-D7262167C41A}"/>
                  </a:ext>
                </a:extLst>
              </p:cNvPr>
              <p:cNvSpPr txBox="1"/>
              <p:nvPr/>
            </p:nvSpPr>
            <p:spPr>
              <a:xfrm>
                <a:off x="3703563" y="6040082"/>
                <a:ext cx="4784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𝐽h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 dirty="0" err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)~(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altLang="ko-KR" i="1" dirty="0" err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B5B5F2-351B-42E0-84AA-D7262167C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563" y="6040082"/>
                <a:ext cx="4784873" cy="369332"/>
              </a:xfrm>
              <a:prstGeom prst="rect">
                <a:avLst/>
              </a:prstGeom>
              <a:blipFill>
                <a:blip r:embed="rId6"/>
                <a:stretch>
                  <a:fillRect l="-893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62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68ABA-39FE-4E15-9252-8D601D7C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Asymptotic representation theorem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17B8C5-7E1A-4C83-8508-1C259E6F6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00" y="3853503"/>
            <a:ext cx="8497400" cy="125829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EC9B0C9-C7C1-4AF5-A33F-25F25956CD38}"/>
              </a:ext>
            </a:extLst>
          </p:cNvPr>
          <p:cNvSpPr/>
          <p:nvPr/>
        </p:nvSpPr>
        <p:spPr>
          <a:xfrm>
            <a:off x="965325" y="3617945"/>
            <a:ext cx="10261349" cy="174536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83BD41-879D-4B9E-8F3E-D19843B1DFA2}"/>
              </a:ext>
            </a:extLst>
          </p:cNvPr>
          <p:cNvSpPr/>
          <p:nvPr/>
        </p:nvSpPr>
        <p:spPr>
          <a:xfrm>
            <a:off x="1987061" y="5676359"/>
            <a:ext cx="8217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T</a:t>
            </a:r>
            <a:r>
              <a:rPr lang="ko-KR" altLang="en-US" dirty="0" err="1"/>
              <a:t>he</a:t>
            </a:r>
            <a:r>
              <a:rPr lang="ko-KR" altLang="en-US" dirty="0"/>
              <a:t> </a:t>
            </a:r>
            <a:r>
              <a:rPr lang="ko-KR" altLang="en-US" dirty="0" err="1"/>
              <a:t>limit</a:t>
            </a:r>
            <a:r>
              <a:rPr lang="ko-KR" altLang="en-US" dirty="0"/>
              <a:t> </a:t>
            </a:r>
            <a:r>
              <a:rPr lang="ko-KR" altLang="en-US" dirty="0" err="1"/>
              <a:t>experiment</a:t>
            </a:r>
            <a:r>
              <a:rPr lang="ko-KR" altLang="en-US" dirty="0"/>
              <a:t> </a:t>
            </a:r>
            <a:r>
              <a:rPr lang="ko-KR" altLang="en-US" dirty="0" err="1"/>
              <a:t>obtains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character</a:t>
            </a:r>
            <a:r>
              <a:rPr lang="ko-KR" altLang="en-US" dirty="0"/>
              <a:t> of </a:t>
            </a:r>
            <a:r>
              <a:rPr lang="ko-KR" altLang="en-US" dirty="0" err="1"/>
              <a:t>an</a:t>
            </a:r>
            <a:r>
              <a:rPr lang="ko-KR" altLang="en-US" dirty="0"/>
              <a:t> </a:t>
            </a:r>
            <a:r>
              <a:rPr lang="ko-KR" altLang="en-US" dirty="0" err="1"/>
              <a:t>asymptotic</a:t>
            </a:r>
            <a:r>
              <a:rPr lang="ko-KR" altLang="en-US" dirty="0"/>
              <a:t> </a:t>
            </a:r>
            <a:r>
              <a:rPr lang="ko-KR" altLang="en-US" dirty="0" err="1"/>
              <a:t>lower</a:t>
            </a:r>
            <a:r>
              <a:rPr lang="ko-KR" altLang="en-US" dirty="0"/>
              <a:t> </a:t>
            </a:r>
            <a:r>
              <a:rPr lang="ko-KR" altLang="en-US" dirty="0" err="1"/>
              <a:t>bound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E3C6D8-48C7-4278-A67E-3B2E4FF21AB9}"/>
              </a:ext>
            </a:extLst>
          </p:cNvPr>
          <p:cNvSpPr/>
          <p:nvPr/>
        </p:nvSpPr>
        <p:spPr>
          <a:xfrm>
            <a:off x="965325" y="1914493"/>
            <a:ext cx="10261349" cy="13904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BB3CF0-0076-430B-936D-045706491599}"/>
              </a:ext>
            </a:extLst>
          </p:cNvPr>
          <p:cNvSpPr txBox="1"/>
          <p:nvPr/>
        </p:nvSpPr>
        <p:spPr>
          <a:xfrm>
            <a:off x="1186004" y="2002417"/>
            <a:ext cx="3992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Definition of dominated experiment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EEC813-813B-41B6-98CA-FA326C65D8DC}"/>
                  </a:ext>
                </a:extLst>
              </p:cNvPr>
              <p:cNvSpPr txBox="1"/>
              <p:nvPr/>
            </p:nvSpPr>
            <p:spPr>
              <a:xfrm>
                <a:off x="3200400" y="2491923"/>
                <a:ext cx="58029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dominated if there exists a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-finite measure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 for every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EEC813-813B-41B6-98CA-FA326C65D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491923"/>
                <a:ext cx="5802923" cy="646331"/>
              </a:xfrm>
              <a:prstGeom prst="rect">
                <a:avLst/>
              </a:prstGeom>
              <a:blipFill>
                <a:blip r:embed="rId3"/>
                <a:stretch>
                  <a:fillRect l="-840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48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F8B56-DC4E-4D17-B668-1EE7947C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Asymptotic Normality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E346ABBF-1147-44F3-A946-FFC992911DBE}"/>
                  </a:ext>
                </a:extLst>
              </p:cNvPr>
              <p:cNvSpPr/>
              <p:nvPr/>
            </p:nvSpPr>
            <p:spPr>
              <a:xfrm>
                <a:off x="45978" y="1424565"/>
                <a:ext cx="12100044" cy="207067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𝐓𝐡𝐦</m:t>
                      </m:r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sequence</m:t>
                      </m:r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experiments</m:t>
                      </m:r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indexed</m:t>
                      </m:r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subset</m:t>
                      </m:r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with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0∈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𝐽h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</m:func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for a sequence of statistics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that converges weakly under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to a</a:t>
                </a:r>
                <a:r>
                  <a:rPr lang="en-US" altLang="ko-KR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Then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converges to the experiment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𝐽h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E346ABBF-1147-44F3-A946-FFC992911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" y="1424565"/>
                <a:ext cx="12100044" cy="207067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C94E954-57A4-4254-A659-974EEE87E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443" y="5433435"/>
            <a:ext cx="7975113" cy="1190577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434F6D-3055-4928-A618-5A60C789CDA9}"/>
              </a:ext>
            </a:extLst>
          </p:cNvPr>
          <p:cNvSpPr/>
          <p:nvPr/>
        </p:nvSpPr>
        <p:spPr>
          <a:xfrm>
            <a:off x="45978" y="5433435"/>
            <a:ext cx="12100044" cy="119057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i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5658F9-36F0-4FE7-9E0D-933A00E7F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201" y="3632645"/>
            <a:ext cx="7310469" cy="167834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E2EEBE1-A959-45F3-8755-1B9A6A71D484}"/>
              </a:ext>
            </a:extLst>
          </p:cNvPr>
          <p:cNvSpPr/>
          <p:nvPr/>
        </p:nvSpPr>
        <p:spPr>
          <a:xfrm>
            <a:off x="45978" y="3574155"/>
            <a:ext cx="12100044" cy="17803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13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FAD38-FC9B-4C9C-95DA-8250D35F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Uniform distribution has limit “exponential” experiment</a:t>
            </a:r>
            <a:endParaRPr lang="ko-KR" altLang="en-US" sz="40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C4B3E7C-AC8D-42AF-977C-49FBA8514C9E}"/>
              </a:ext>
            </a:extLst>
          </p:cNvPr>
          <p:cNvSpPr/>
          <p:nvPr/>
        </p:nvSpPr>
        <p:spPr>
          <a:xfrm>
            <a:off x="965325" y="2178263"/>
            <a:ext cx="10261349" cy="121556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F176E-FF7B-43E4-BFCA-343A68CFF751}"/>
              </a:ext>
            </a:extLst>
          </p:cNvPr>
          <p:cNvSpPr txBox="1"/>
          <p:nvPr/>
        </p:nvSpPr>
        <p:spPr>
          <a:xfrm>
            <a:off x="1651009" y="2370548"/>
            <a:ext cx="8889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 Ch 7, we showed that uniform distribution is not differentiable in quadratic mean</a:t>
            </a:r>
          </a:p>
          <a:p>
            <a:r>
              <a:rPr lang="en-US" altLang="ko-KR" sz="1600" dirty="0"/>
              <a:t>→ Asymptotic normal approximation is impossible</a:t>
            </a:r>
          </a:p>
          <a:p>
            <a:r>
              <a:rPr lang="en-US" altLang="ko-KR" sz="1600" dirty="0"/>
              <a:t>→ Exponential experiment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259739-8921-43A1-8BB3-2FDF208F9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83" y="3889863"/>
            <a:ext cx="7889631" cy="116948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E8A688D-BD83-4097-88C7-0E9E63CEA622}"/>
              </a:ext>
            </a:extLst>
          </p:cNvPr>
          <p:cNvSpPr/>
          <p:nvPr/>
        </p:nvSpPr>
        <p:spPr>
          <a:xfrm>
            <a:off x="965325" y="3692769"/>
            <a:ext cx="10261349" cy="153865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F61AA3-AF4F-494E-976B-376725A0E9F9}"/>
              </a:ext>
            </a:extLst>
          </p:cNvPr>
          <p:cNvSpPr/>
          <p:nvPr/>
        </p:nvSpPr>
        <p:spPr>
          <a:xfrm>
            <a:off x="1181155" y="6078947"/>
            <a:ext cx="98296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It can be shown more generally that exponential limit experiments are obtained for any densities that have jumps at one or both of their endpoints and are smooth in between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371157-64B9-43B2-82DC-D66728B5A0BA}"/>
              </a:ext>
            </a:extLst>
          </p:cNvPr>
          <p:cNvSpPr/>
          <p:nvPr/>
        </p:nvSpPr>
        <p:spPr>
          <a:xfrm>
            <a:off x="2215688" y="5424348"/>
            <a:ext cx="7760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hlinkClick r:id="rId3"/>
              </a:rPr>
              <a:t>https://stats.stackexchange.com/questions/96216/find-the-exact-distribution-of-the-mle-estimator-and-n-theta-bar-theta-ex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576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03243-A345-40D0-85DF-31935F0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Asymptotic lower bounds of sequence of estimators</a:t>
            </a:r>
            <a:endParaRPr lang="ko-KR" altLang="en-US"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717E6E-5909-47AC-9074-292C8AD4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64699"/>
            <a:ext cx="7162800" cy="135255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5C21FB9-8117-47E5-8FE1-FC4DA4C56EB1}"/>
              </a:ext>
            </a:extLst>
          </p:cNvPr>
          <p:cNvSpPr/>
          <p:nvPr/>
        </p:nvSpPr>
        <p:spPr>
          <a:xfrm>
            <a:off x="965325" y="1852948"/>
            <a:ext cx="10261349" cy="157605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3D1832-67B1-40BF-AD3F-0D3496485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5" y="3738196"/>
            <a:ext cx="7143750" cy="247650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A619941-2AEA-4BC8-89C2-9A450F924AE5}"/>
              </a:ext>
            </a:extLst>
          </p:cNvPr>
          <p:cNvSpPr/>
          <p:nvPr/>
        </p:nvSpPr>
        <p:spPr>
          <a:xfrm>
            <a:off x="965325" y="3608859"/>
            <a:ext cx="10261349" cy="276556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01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3CA91-C1E3-446E-8890-759FC231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Locally asymptotically mixed normal (LAMN)</a:t>
            </a:r>
            <a:endParaRPr lang="ko-KR" altLang="en-US"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169D1A-1759-4169-B4A0-1F6F3FB3A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113862"/>
            <a:ext cx="7143750" cy="222885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10E21B5-4F75-49D5-ACE8-CAD090D8E936}"/>
              </a:ext>
            </a:extLst>
          </p:cNvPr>
          <p:cNvSpPr/>
          <p:nvPr/>
        </p:nvSpPr>
        <p:spPr>
          <a:xfrm>
            <a:off x="965325" y="1585183"/>
            <a:ext cx="10261349" cy="286852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A0311-A1CE-4F37-9004-4ADA0B5AE07F}"/>
              </a:ext>
            </a:extLst>
          </p:cNvPr>
          <p:cNvSpPr txBox="1"/>
          <p:nvPr/>
        </p:nvSpPr>
        <p:spPr>
          <a:xfrm>
            <a:off x="1186004" y="1699485"/>
            <a:ext cx="3992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Definition of LAMN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1BA60A-35BA-4D71-B3C3-9FECDB678DDD}"/>
                  </a:ext>
                </a:extLst>
              </p:cNvPr>
              <p:cNvSpPr txBox="1"/>
              <p:nvPr/>
            </p:nvSpPr>
            <p:spPr>
              <a:xfrm>
                <a:off x="1721827" y="4512134"/>
                <a:ext cx="8748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Locally asymptotically normal (LAN) is the special case of LAMN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is deterministic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1BA60A-35BA-4D71-B3C3-9FECDB678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827" y="4512134"/>
                <a:ext cx="8748346" cy="338554"/>
              </a:xfrm>
              <a:prstGeom prst="rect">
                <a:avLst/>
              </a:prstGeom>
              <a:blipFill>
                <a:blip r:embed="rId3"/>
                <a:stretch>
                  <a:fillRect l="-279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CDD20616-D868-46DF-A005-FAE9A0E93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201" y="4982383"/>
            <a:ext cx="7310469" cy="167834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60200D-8755-4C38-9CE8-0034CF22E929}"/>
              </a:ext>
            </a:extLst>
          </p:cNvPr>
          <p:cNvSpPr/>
          <p:nvPr/>
        </p:nvSpPr>
        <p:spPr>
          <a:xfrm>
            <a:off x="45978" y="4923893"/>
            <a:ext cx="12100044" cy="17803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75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437</Words>
  <Application>Microsoft Office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Wingdings</vt:lpstr>
      <vt:lpstr>Office 테마</vt:lpstr>
      <vt:lpstr>Limits of Experiments</vt:lpstr>
      <vt:lpstr>Convergence of “experiment”(model) to “limit experiment”</vt:lpstr>
      <vt:lpstr>Convergence of finite sub-vectors of the likelihood process </vt:lpstr>
      <vt:lpstr>Sufficiency of equivalence between two likelihood process</vt:lpstr>
      <vt:lpstr>Asymptotic representation theorem</vt:lpstr>
      <vt:lpstr>Asymptotic Normality</vt:lpstr>
      <vt:lpstr>Uniform distribution has limit “exponential” experiment</vt:lpstr>
      <vt:lpstr>Asymptotic lower bounds of sequence of estimators</vt:lpstr>
      <vt:lpstr>Locally asymptotically mixed normal (LAMN)</vt:lpstr>
      <vt:lpstr>Limit experiments of LAMN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Limits of Experiments</dc:title>
  <dc:creator>Jaehyoung Hong</dc:creator>
  <cp:lastModifiedBy>Jaehyoung Hong</cp:lastModifiedBy>
  <cp:revision>4</cp:revision>
  <dcterms:created xsi:type="dcterms:W3CDTF">2021-09-23T01:04:24Z</dcterms:created>
  <dcterms:modified xsi:type="dcterms:W3CDTF">2021-09-23T12:04:40Z</dcterms:modified>
</cp:coreProperties>
</file>