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4" r:id="rId15"/>
    <p:sldId id="271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8BE75-413C-4FBE-AF90-FBF3D070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298A0-D4C3-4D27-A2B4-6A4012F7D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F88F2-CCE8-4371-9C0C-098BE60C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A8A33-3D77-483E-A1FF-B1CB6D1D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A55D5-2486-4F5F-87DC-41A4D45A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3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B9782-4783-4CEA-9931-E08D8481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F755D1-42C4-483A-A91F-9723F3E37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A6999-8620-4463-B0B3-0118BA7E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72F8B-BDC7-4E81-928E-1D26EC9A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1F805-5CB4-4CBA-AAE0-ADE59213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CBAEB6-C0E3-4069-82FE-247A7AB50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0DD9E-C82C-48CD-8229-3D6835C94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8C417-5866-4EFA-A0AC-C3277A0A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9A4E5-EF94-4BC9-9954-F5301B5D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9F9C1-4B83-4DD5-8286-DBFA9539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51476-873C-4000-8769-9A398F1E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FE110-3D9F-44CE-A15A-66D40DDB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8742A-2F90-4B27-AA7D-EDFCF9DB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F9882-5FC6-43CA-98CD-1B505984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71C31-6C2B-46E5-A674-660A0D4F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9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A0B7D-67E3-481C-83FA-65D35E16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147E6-0EEB-42BE-B110-4DC53BC38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6E0E7-E6CA-48A7-B1DC-499D57C2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0BABF-B377-4806-BD30-D2EF4BDB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A8AEC-4DA3-4D11-AFEC-A9DD5D16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8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EBDA-A42B-42EB-8722-4F7BA49F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319CD-AD42-43FB-BF90-146008542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A2300-448D-4D7A-A140-5598D6C31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DDA4B-822C-4098-9A60-1FF35788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2D043-A13E-43B8-8653-58184713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D9C5F-52B7-4560-94D2-785A97FC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9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5EA5-F580-4DFC-85C0-BE359D1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5A18F-5F8C-4C81-AD51-95879086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116DB-E90E-46D3-BCB7-69FFD76B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E0A36-6C6D-460F-B6BE-2C1AA8CB7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931C6-F251-4DE7-AE83-8A76192C4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BED159-EB28-4ECB-ABFA-3821F13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7F53DA-9CFD-49B9-BBB7-9D9142F8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428D03-8C3C-4A35-B8E9-B130770B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8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777AE-3783-4F27-B901-57DB08C2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68B7EB-1C84-433C-BFE6-257A0638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82F8BC-EB73-4DA0-AE5A-260E47D9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AEDA41-E8E3-45A2-A1E8-865E0912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4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376444-B84D-4A35-9DFB-3D5DE57F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80D57F-A336-4609-83F7-C8C70A96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C991D-4ED5-4129-91E0-5A07BE18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1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4AC7B-8D4F-4A7B-AC21-A36E262B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60B65-EC06-42D6-9C1C-E978AF54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1EC3EF-01CF-4F00-B83D-685EDD7D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33250-8DFE-4912-864C-C5D43E5C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0607A-5746-4F13-80CC-F91E6141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907056-CD11-4B57-B234-97BBF1AF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1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6717B-CE2D-47D9-A83D-52218513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58C4B2-25DD-4FE8-9FAC-E2D624F16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D01D3-B7B6-4CDD-BB2F-82D4B8C6A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1A598-01F1-45C3-9857-181ADCA8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08BC9-FFF9-4315-87D1-D9916B32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4E052-8564-4E0D-86FF-68A24C30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6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3BB6A2-8B29-4053-819C-41A73F4A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8B30C-DE8C-465C-9FC5-7A56DA20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BA845-0EBE-4F70-AC9F-C40BF0AE4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C98B0-C8DD-4554-AFCE-128F34B52A96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2D0CF-FB07-4E49-8733-7C082F56F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BDA7F-F59D-4CED-9BCD-AA12051DD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F753-E715-448D-BE9C-A067472F6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7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E8E56-5265-4073-ABC1-1209B499F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038" y="1041400"/>
            <a:ext cx="9993923" cy="2387600"/>
          </a:xfrm>
        </p:spPr>
        <p:txBody>
          <a:bodyPr>
            <a:normAutofit/>
          </a:bodyPr>
          <a:lstStyle/>
          <a:p>
            <a:r>
              <a:rPr lang="en-US" altLang="ko-KR" sz="4400" b="1" dirty="0"/>
              <a:t>Extra parts of </a:t>
            </a:r>
            <a:r>
              <a:rPr lang="en-US" altLang="ko-KR" sz="4400" b="1" i="1" dirty="0"/>
              <a:t>M</a:t>
            </a:r>
            <a:r>
              <a:rPr lang="en-US" altLang="ko-KR" sz="4400" b="1" dirty="0"/>
              <a:t>- and </a:t>
            </a:r>
            <a:r>
              <a:rPr lang="en-US" altLang="ko-KR" sz="4400" b="1" i="1" dirty="0"/>
              <a:t>Z</a:t>
            </a:r>
            <a:r>
              <a:rPr lang="en-US" altLang="ko-KR" sz="4400" b="1" dirty="0"/>
              <a:t>-Estimators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60F446-1A2E-4645-A9C7-D94BE2420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Jaehyoung Hong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091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D302-5847-41CE-B664-169F3A48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/>
              <a:t>Thm</a:t>
            </a:r>
            <a:r>
              <a:rPr lang="en-US" altLang="ko-KR" sz="3600" b="1" dirty="0"/>
              <a:t> 5.48: Discretized One-step estimation </a:t>
            </a:r>
            <a:endParaRPr lang="ko-KR" altLang="en-US" sz="3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82D33AA-AE23-4F2C-AFF3-88292198F15D}"/>
              </a:ext>
            </a:extLst>
          </p:cNvPr>
          <p:cNvSpPr/>
          <p:nvPr/>
        </p:nvSpPr>
        <p:spPr>
          <a:xfrm>
            <a:off x="1049215" y="1776833"/>
            <a:ext cx="10093569" cy="7220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7C62E-DD95-4EC0-A993-BE901A151FAB}"/>
                  </a:ext>
                </a:extLst>
              </p:cNvPr>
              <p:cNvSpPr txBox="1"/>
              <p:nvPr/>
            </p:nvSpPr>
            <p:spPr>
              <a:xfrm>
                <a:off x="1046285" y="1444505"/>
                <a:ext cx="32707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Discretized 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7C62E-DD95-4EC0-A993-BE901A15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85" y="1444505"/>
                <a:ext cx="3270738" cy="338554"/>
              </a:xfrm>
              <a:prstGeom prst="rect">
                <a:avLst/>
              </a:prstGeom>
              <a:blipFill>
                <a:blip r:embed="rId2"/>
                <a:stretch>
                  <a:fillRect l="-746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00886-F303-4BFF-B096-F153910E0682}"/>
                  </a:ext>
                </a:extLst>
              </p:cNvPr>
              <p:cNvSpPr txBox="1"/>
              <p:nvPr/>
            </p:nvSpPr>
            <p:spPr>
              <a:xfrm>
                <a:off x="2908787" y="2023220"/>
                <a:ext cx="6374423" cy="447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2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groupCh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00886-F303-4BFF-B096-F153910E0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7" y="2023220"/>
                <a:ext cx="6374423" cy="447880"/>
              </a:xfrm>
              <a:prstGeom prst="rect">
                <a:avLst/>
              </a:prstGeom>
              <a:blipFill>
                <a:blip r:embed="rId3"/>
                <a:stretch>
                  <a:fillRect b="-39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39B6A7-299D-4827-8249-3B00B0FF3A0C}"/>
              </a:ext>
            </a:extLst>
          </p:cNvPr>
          <p:cNvSpPr/>
          <p:nvPr/>
        </p:nvSpPr>
        <p:spPr>
          <a:xfrm>
            <a:off x="1049215" y="2833661"/>
            <a:ext cx="10093569" cy="103925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5BF5A-AA4C-46B8-B8FB-42CCCC4D0559}"/>
              </a:ext>
            </a:extLst>
          </p:cNvPr>
          <p:cNvSpPr txBox="1"/>
          <p:nvPr/>
        </p:nvSpPr>
        <p:spPr>
          <a:xfrm>
            <a:off x="1046285" y="2498835"/>
            <a:ext cx="37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Differentiable in quadratic mean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F3BBD-98F0-400F-A41F-922FAD096777}"/>
                  </a:ext>
                </a:extLst>
              </p:cNvPr>
              <p:cNvSpPr txBox="1"/>
              <p:nvPr/>
            </p:nvSpPr>
            <p:spPr>
              <a:xfrm>
                <a:off x="2556358" y="2921947"/>
                <a:ext cx="7079275" cy="1039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There exist measurable vector-valued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such that, as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F3BBD-98F0-400F-A41F-922FAD09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58" y="2921947"/>
                <a:ext cx="7079275" cy="1039259"/>
              </a:xfrm>
              <a:prstGeom prst="rect">
                <a:avLst/>
              </a:prstGeom>
              <a:blipFill>
                <a:blip r:embed="rId4"/>
                <a:stretch>
                  <a:fillRect l="-430" t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440168-8574-483E-B269-F70F8CF0CD19}"/>
              </a:ext>
            </a:extLst>
          </p:cNvPr>
          <p:cNvSpPr/>
          <p:nvPr/>
        </p:nvSpPr>
        <p:spPr>
          <a:xfrm>
            <a:off x="1049215" y="4380465"/>
            <a:ext cx="10093569" cy="18664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114E5-1F26-45D6-B2D6-9D7EEF3EFB04}"/>
              </a:ext>
            </a:extLst>
          </p:cNvPr>
          <p:cNvSpPr txBox="1"/>
          <p:nvPr/>
        </p:nvSpPr>
        <p:spPr>
          <a:xfrm>
            <a:off x="1046285" y="4020612"/>
            <a:ext cx="37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Addendum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5703FD-5139-46D5-930F-B5007E046CF0}"/>
                  </a:ext>
                </a:extLst>
              </p:cNvPr>
              <p:cNvSpPr txBox="1"/>
              <p:nvPr/>
            </p:nvSpPr>
            <p:spPr>
              <a:xfrm>
                <a:off x="1272686" y="4682928"/>
                <a:ext cx="9646627" cy="636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is the empirical measure of a random sample from a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600" dirty="0"/>
                  <a:t> that is differentiable in quadratic mean, then 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is satisfied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ko-KR" sz="1600" dirty="0"/>
                  <a:t>, if, as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5703FD-5139-46D5-930F-B5007E046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86" y="4682928"/>
                <a:ext cx="9646627" cy="636649"/>
              </a:xfrm>
              <a:prstGeom prst="rect">
                <a:avLst/>
              </a:prstGeom>
              <a:blipFill>
                <a:blip r:embed="rId5"/>
                <a:stretch>
                  <a:fillRect l="-379" t="-285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A10566-A53B-4559-A2F6-8BE344CF929B}"/>
                  </a:ext>
                </a:extLst>
              </p:cNvPr>
              <p:cNvSpPr txBox="1"/>
              <p:nvPr/>
            </p:nvSpPr>
            <p:spPr>
              <a:xfrm>
                <a:off x="3067045" y="5334366"/>
                <a:ext cx="6057900" cy="83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A10566-A53B-4559-A2F6-8BE344CF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045" y="5334366"/>
                <a:ext cx="6057900" cy="833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C6FC0B-28A9-4238-A293-B40F9BCDDDC0}"/>
                  </a:ext>
                </a:extLst>
              </p:cNvPr>
              <p:cNvSpPr txBox="1"/>
              <p:nvPr/>
            </p:nvSpPr>
            <p:spPr>
              <a:xfrm>
                <a:off x="3339607" y="1747619"/>
                <a:ext cx="6463815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 every nonrandom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C6FC0B-28A9-4238-A293-B40F9BCD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607" y="1747619"/>
                <a:ext cx="6463815" cy="386452"/>
              </a:xfrm>
              <a:prstGeom prst="rect">
                <a:avLst/>
              </a:prstGeom>
              <a:blipFill>
                <a:blip r:embed="rId7"/>
                <a:stretch>
                  <a:fillRect l="-849" t="-79365" b="-1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D10C22-52C5-495A-BB93-85CF44DF70A4}"/>
                  </a:ext>
                </a:extLst>
              </p:cNvPr>
              <p:cNvSpPr txBox="1"/>
              <p:nvPr/>
            </p:nvSpPr>
            <p:spPr>
              <a:xfrm>
                <a:off x="1673464" y="6372051"/>
                <a:ext cx="88450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Addendum requires only continuity of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(Condition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requires differentiability)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D10C22-52C5-495A-BB93-85CF44DF7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464" y="6372051"/>
                <a:ext cx="8845061" cy="338554"/>
              </a:xfrm>
              <a:prstGeom prst="rect">
                <a:avLst/>
              </a:prstGeom>
              <a:blipFill>
                <a:blip r:embed="rId8"/>
                <a:stretch>
                  <a:fillRect l="-276" t="-5357" r="-828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14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887F-0371-457B-BD9A-7A2A3659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Example: Cauchy distribution</a:t>
            </a:r>
            <a:endParaRPr lang="ko-KR" altLang="en-US" sz="40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C54672-D1C1-478F-8225-01918CDBD522}"/>
              </a:ext>
            </a:extLst>
          </p:cNvPr>
          <p:cNvSpPr/>
          <p:nvPr/>
        </p:nvSpPr>
        <p:spPr>
          <a:xfrm>
            <a:off x="1049215" y="2023016"/>
            <a:ext cx="10093569" cy="25401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343666-7EAA-4FE9-AB61-E820B4C0587F}"/>
                  </a:ext>
                </a:extLst>
              </p:cNvPr>
              <p:cNvSpPr txBox="1"/>
              <p:nvPr/>
            </p:nvSpPr>
            <p:spPr>
              <a:xfrm>
                <a:off x="1046285" y="1690688"/>
                <a:ext cx="3270738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343666-7EAA-4FE9-AB61-E820B4C05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85" y="1690688"/>
                <a:ext cx="3270738" cy="343235"/>
              </a:xfrm>
              <a:prstGeom prst="rect">
                <a:avLst/>
              </a:prstGeom>
              <a:blipFill>
                <a:blip r:embed="rId2"/>
                <a:stretch>
                  <a:fillRect l="-746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FC9321-C2CD-4EE0-9B75-95B5CC5A97DB}"/>
                  </a:ext>
                </a:extLst>
              </p:cNvPr>
              <p:cNvSpPr txBox="1"/>
              <p:nvPr/>
            </p:nvSpPr>
            <p:spPr>
              <a:xfrm>
                <a:off x="2605453" y="2273800"/>
                <a:ext cx="6981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FC9321-C2CD-4EE0-9B75-95B5CC5A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53" y="2273800"/>
                <a:ext cx="6981093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066DCE-D9D0-45F1-9592-671962C4215C}"/>
                  </a:ext>
                </a:extLst>
              </p:cNvPr>
              <p:cNvSpPr txBox="1"/>
              <p:nvPr/>
            </p:nvSpPr>
            <p:spPr>
              <a:xfrm>
                <a:off x="2605453" y="2893916"/>
                <a:ext cx="6981093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066DCE-D9D0-45F1-9592-671962C42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53" y="2893916"/>
                <a:ext cx="6981093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09D709-85FB-41EF-93D1-6D98DC4686D8}"/>
                  </a:ext>
                </a:extLst>
              </p:cNvPr>
              <p:cNvSpPr txBox="1"/>
              <p:nvPr/>
            </p:nvSpPr>
            <p:spPr>
              <a:xfrm>
                <a:off x="2605453" y="3742058"/>
                <a:ext cx="6981093" cy="69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09D709-85FB-41EF-93D1-6D98DC46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53" y="3742058"/>
                <a:ext cx="6981093" cy="697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687C27-27C3-41A7-B527-25623CDE3844}"/>
                  </a:ext>
                </a:extLst>
              </p:cNvPr>
              <p:cNvSpPr txBox="1"/>
              <p:nvPr/>
            </p:nvSpPr>
            <p:spPr>
              <a:xfrm>
                <a:off x="1576753" y="4742254"/>
                <a:ext cx="9038493" cy="352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The tails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⃛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are of the order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600" dirty="0"/>
                  <a:t>, and the function is bounded in between.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687C27-27C3-41A7-B527-25623CDE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53" y="4742254"/>
                <a:ext cx="9038493" cy="352341"/>
              </a:xfrm>
              <a:prstGeom prst="rect">
                <a:avLst/>
              </a:prstGeom>
              <a:blipFill>
                <a:blip r:embed="rId6"/>
                <a:stretch>
                  <a:fillRect t="-91379" b="-16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EB7413-4712-463E-A4F5-8369DCE5C7B9}"/>
                  </a:ext>
                </a:extLst>
              </p:cNvPr>
              <p:cNvSpPr txBox="1"/>
              <p:nvPr/>
            </p:nvSpPr>
            <p:spPr>
              <a:xfrm>
                <a:off x="1576753" y="5194513"/>
                <a:ext cx="9038493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These bounds are uniform in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 varying over a compact interval.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EB7413-4712-463E-A4F5-8369DCE5C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53" y="5194513"/>
                <a:ext cx="9038493" cy="343235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CC8B769-F503-4CC6-85CA-4E48D7CF05CC}"/>
              </a:ext>
            </a:extLst>
          </p:cNvPr>
          <p:cNvSpPr txBox="1"/>
          <p:nvPr/>
        </p:nvSpPr>
        <p:spPr>
          <a:xfrm>
            <a:off x="738553" y="5659678"/>
            <a:ext cx="1071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Assumption of </a:t>
            </a:r>
            <a:r>
              <a:rPr lang="en-US" altLang="ko-KR" sz="1600" dirty="0" err="1"/>
              <a:t>Thm</a:t>
            </a:r>
            <a:r>
              <a:rPr lang="en-US" altLang="ko-KR" sz="1600" dirty="0"/>
              <a:t>. 5.41, 5.42 is satisfied &amp; Consistency followed from Example 5.16 </a:t>
            </a:r>
          </a:p>
          <a:p>
            <a:pPr algn="ctr"/>
            <a:r>
              <a:rPr lang="en-US" altLang="ko-KR" sz="1600" dirty="0"/>
              <a:t>→ MLE estimator is Asymptotically normal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389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887F-0371-457B-BD9A-7A2A3659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Example: Cauchy distribution</a:t>
            </a:r>
            <a:endParaRPr lang="ko-KR" altLang="en-US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81E067-5C53-4D7D-8381-E1493E9A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585180"/>
            <a:ext cx="5524500" cy="42672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958C486-1D54-4B51-9B55-84617477F83A}"/>
              </a:ext>
            </a:extLst>
          </p:cNvPr>
          <p:cNvSpPr/>
          <p:nvPr/>
        </p:nvSpPr>
        <p:spPr>
          <a:xfrm>
            <a:off x="4572000" y="4826977"/>
            <a:ext cx="465992" cy="384297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81C381-303B-4A42-9C96-4CDBB98A3B45}"/>
              </a:ext>
            </a:extLst>
          </p:cNvPr>
          <p:cNvSpPr/>
          <p:nvPr/>
        </p:nvSpPr>
        <p:spPr>
          <a:xfrm>
            <a:off x="6737838" y="1690688"/>
            <a:ext cx="465992" cy="384297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9BE2AB2-D971-41EB-B233-55A84CE742A3}"/>
              </a:ext>
            </a:extLst>
          </p:cNvPr>
          <p:cNvSpPr/>
          <p:nvPr/>
        </p:nvSpPr>
        <p:spPr>
          <a:xfrm>
            <a:off x="7511561" y="4117731"/>
            <a:ext cx="465992" cy="384297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96FECA-1537-4DA5-B5FE-FC7F4CA709F2}"/>
                  </a:ext>
                </a:extLst>
              </p:cNvPr>
              <p:cNvSpPr txBox="1"/>
              <p:nvPr/>
            </p:nvSpPr>
            <p:spPr>
              <a:xfrm>
                <a:off x="2697773" y="5904890"/>
                <a:ext cx="6796454" cy="352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But usually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has multiple root → Bad estimator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96FECA-1537-4DA5-B5FE-FC7F4CA70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73" y="5904890"/>
                <a:ext cx="6796454" cy="352341"/>
              </a:xfrm>
              <a:prstGeom prst="rect">
                <a:avLst/>
              </a:prstGeom>
              <a:blipFill>
                <a:blip r:embed="rId3"/>
                <a:stretch>
                  <a:fillRect t="-100000" b="-170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5D49A1A-0971-406E-987F-9D9AED84A5EE}"/>
              </a:ext>
            </a:extLst>
          </p:cNvPr>
          <p:cNvSpPr txBox="1"/>
          <p:nvPr/>
        </p:nvSpPr>
        <p:spPr>
          <a:xfrm>
            <a:off x="2697773" y="6342185"/>
            <a:ext cx="679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One-step estimation is often recommend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118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B8F0-2123-41EA-A93C-A6D2B9F7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 err="1"/>
              <a:t>Thm</a:t>
            </a:r>
            <a:r>
              <a:rPr lang="en-US" altLang="ko-KR" sz="3200" b="1" dirty="0"/>
              <a:t> 5.52: Rate of convergence by separating the deterministic map and the random fluctuation</a:t>
            </a:r>
            <a:endParaRPr lang="ko-KR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63495-D8D0-454D-B4B1-A4E2C0B3D6A5}"/>
                  </a:ext>
                </a:extLst>
              </p:cNvPr>
              <p:cNvSpPr txBox="1"/>
              <p:nvPr/>
            </p:nvSpPr>
            <p:spPr>
              <a:xfrm>
                <a:off x="1396511" y="3878122"/>
                <a:ext cx="9398977" cy="2558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Thm 5.52. </a:t>
                </a:r>
                <a:r>
                  <a:rPr lang="en-US" altLang="ko-KR" dirty="0"/>
                  <a:t>Assume that for fixed constants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, for every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, and for every sufficiently small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, below are satisfied.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converges in </a:t>
                </a:r>
                <a:r>
                  <a:rPr lang="en-US" altLang="ko-KR" b="1" dirty="0"/>
                  <a:t>outer probability</a:t>
                </a:r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63495-D8D0-454D-B4B1-A4E2C0B3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11" y="3878122"/>
                <a:ext cx="9398977" cy="2558842"/>
              </a:xfrm>
              <a:prstGeom prst="rect">
                <a:avLst/>
              </a:prstGeom>
              <a:blipFill>
                <a:blip r:embed="rId2"/>
                <a:stretch>
                  <a:fillRect l="-519" t="-1190" b="-1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6CA21E-1DB1-4E42-A840-8833DFF69F0B}"/>
              </a:ext>
            </a:extLst>
          </p:cNvPr>
          <p:cNvSpPr/>
          <p:nvPr/>
        </p:nvSpPr>
        <p:spPr>
          <a:xfrm>
            <a:off x="1049215" y="3672899"/>
            <a:ext cx="10093569" cy="29251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DE7C1E-9445-4CD3-8870-189CFE8DB7C1}"/>
                  </a:ext>
                </a:extLst>
              </p:cNvPr>
              <p:cNvSpPr txBox="1"/>
              <p:nvPr/>
            </p:nvSpPr>
            <p:spPr>
              <a:xfrm>
                <a:off x="1049215" y="1740846"/>
                <a:ext cx="8253405" cy="65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: (nearly) maximize the criterion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measurable function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DE7C1E-9445-4CD3-8870-189CFE8DB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15" y="1740846"/>
                <a:ext cx="8253405" cy="658065"/>
              </a:xfrm>
              <a:prstGeom prst="rect">
                <a:avLst/>
              </a:prstGeom>
              <a:blipFill>
                <a:blip r:embed="rId3"/>
                <a:stretch>
                  <a:fillRect l="-443" t="-3704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B6C670-A250-4D34-A5A6-5CA638E6E867}"/>
                  </a:ext>
                </a:extLst>
              </p:cNvPr>
              <p:cNvSpPr txBox="1"/>
              <p:nvPr/>
            </p:nvSpPr>
            <p:spPr>
              <a:xfrm>
                <a:off x="1049215" y="2604134"/>
                <a:ext cx="8122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B6C670-A250-4D34-A5A6-5CA638E6E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15" y="2604134"/>
                <a:ext cx="8122777" cy="369332"/>
              </a:xfrm>
              <a:prstGeom prst="rect">
                <a:avLst/>
              </a:prstGeom>
              <a:blipFill>
                <a:blip r:embed="rId4"/>
                <a:stretch>
                  <a:fillRect l="-450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A880D5-D5F1-4416-859C-F9D25B8641DB}"/>
                  </a:ext>
                </a:extLst>
              </p:cNvPr>
              <p:cNvSpPr txBox="1"/>
              <p:nvPr/>
            </p:nvSpPr>
            <p:spPr>
              <a:xfrm>
                <a:off x="1049215" y="3197878"/>
                <a:ext cx="812277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A880D5-D5F1-4416-859C-F9D25B86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15" y="3197878"/>
                <a:ext cx="8122777" cy="372410"/>
              </a:xfrm>
              <a:prstGeom prst="rect">
                <a:avLst/>
              </a:prstGeom>
              <a:blipFill>
                <a:blip r:embed="rId5"/>
                <a:stretch>
                  <a:fillRect l="-450" t="-1639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AA5780-5198-4FFF-8DEA-63B807424440}"/>
              </a:ext>
            </a:extLst>
          </p:cNvPr>
          <p:cNvSpPr/>
          <p:nvPr/>
        </p:nvSpPr>
        <p:spPr>
          <a:xfrm>
            <a:off x="2705878" y="2594803"/>
            <a:ext cx="942391" cy="396610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E0D4335-C924-46DE-9FFC-F438B29162E1}"/>
              </a:ext>
            </a:extLst>
          </p:cNvPr>
          <p:cNvSpPr/>
          <p:nvPr/>
        </p:nvSpPr>
        <p:spPr>
          <a:xfrm>
            <a:off x="3890866" y="2594803"/>
            <a:ext cx="1754154" cy="39661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759EE-E9D9-4FAF-A090-F97AF09ED320}"/>
              </a:ext>
            </a:extLst>
          </p:cNvPr>
          <p:cNvSpPr txBox="1"/>
          <p:nvPr/>
        </p:nvSpPr>
        <p:spPr>
          <a:xfrm>
            <a:off x="2481944" y="2979560"/>
            <a:ext cx="14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Deterministic map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1DACC-F640-4A2F-A16D-CBA77C177B10}"/>
              </a:ext>
            </a:extLst>
          </p:cNvPr>
          <p:cNvSpPr txBox="1"/>
          <p:nvPr/>
        </p:nvSpPr>
        <p:spPr>
          <a:xfrm>
            <a:off x="4035488" y="2979560"/>
            <a:ext cx="1484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Random fluctuation</a:t>
            </a:r>
            <a:endParaRPr lang="ko-KR" altLang="en-US" sz="11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BAEA604-A474-4A33-9D7B-F350C42B2563}"/>
              </a:ext>
            </a:extLst>
          </p:cNvPr>
          <p:cNvSpPr/>
          <p:nvPr/>
        </p:nvSpPr>
        <p:spPr>
          <a:xfrm>
            <a:off x="4463144" y="4453997"/>
            <a:ext cx="3253272" cy="501680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C37640-848A-41B1-8B69-5B957939349C}"/>
              </a:ext>
            </a:extLst>
          </p:cNvPr>
          <p:cNvSpPr/>
          <p:nvPr/>
        </p:nvSpPr>
        <p:spPr>
          <a:xfrm>
            <a:off x="4316964" y="4955677"/>
            <a:ext cx="3530080" cy="42808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8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B8F0-2123-41EA-A93C-A6D2B9F7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200" b="1" dirty="0" err="1"/>
              <a:t>Thm</a:t>
            </a:r>
            <a:r>
              <a:rPr lang="en-US" altLang="ko-KR" sz="3200" b="1" dirty="0"/>
              <a:t> 5.52: Rate of convergence by separating the deterministic map and the random fluctuation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63495-D8D0-454D-B4B1-A4E2C0B3D6A5}"/>
                  </a:ext>
                </a:extLst>
              </p:cNvPr>
              <p:cNvSpPr txBox="1"/>
              <p:nvPr/>
            </p:nvSpPr>
            <p:spPr>
              <a:xfrm>
                <a:off x="1396511" y="1974917"/>
                <a:ext cx="9398977" cy="2558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Thm 5.52. </a:t>
                </a:r>
                <a:r>
                  <a:rPr lang="en-US" altLang="ko-KR" dirty="0"/>
                  <a:t>Assume that for fixed constants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, for every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, and for every sufficiently small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, below are satisfied.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converges in outer probability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63495-D8D0-454D-B4B1-A4E2C0B3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11" y="1974917"/>
                <a:ext cx="9398977" cy="2558842"/>
              </a:xfrm>
              <a:prstGeom prst="rect">
                <a:avLst/>
              </a:prstGeom>
              <a:blipFill>
                <a:blip r:embed="rId2"/>
                <a:stretch>
                  <a:fillRect l="-519" t="-1429" b="-1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6CA21E-1DB1-4E42-A840-8833DFF69F0B}"/>
              </a:ext>
            </a:extLst>
          </p:cNvPr>
          <p:cNvSpPr/>
          <p:nvPr/>
        </p:nvSpPr>
        <p:spPr>
          <a:xfrm>
            <a:off x="1049215" y="1769694"/>
            <a:ext cx="10093569" cy="29251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BAEA604-A474-4A33-9D7B-F350C42B2563}"/>
              </a:ext>
            </a:extLst>
          </p:cNvPr>
          <p:cNvSpPr/>
          <p:nvPr/>
        </p:nvSpPr>
        <p:spPr>
          <a:xfrm>
            <a:off x="4463144" y="2550792"/>
            <a:ext cx="3253272" cy="501680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C37640-848A-41B1-8B69-5B957939349C}"/>
              </a:ext>
            </a:extLst>
          </p:cNvPr>
          <p:cNvSpPr/>
          <p:nvPr/>
        </p:nvSpPr>
        <p:spPr>
          <a:xfrm>
            <a:off x="4316964" y="3052472"/>
            <a:ext cx="3530080" cy="42808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630526-B2D6-4A89-943E-FED48ACBF049}"/>
                  </a:ext>
                </a:extLst>
              </p:cNvPr>
              <p:cNvSpPr txBox="1"/>
              <p:nvPr/>
            </p:nvSpPr>
            <p:spPr>
              <a:xfrm>
                <a:off x="2478833" y="4814775"/>
                <a:ext cx="7221894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Euclidean vector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twice-differentiable at the proper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630526-B2D6-4A89-943E-FED48ACBF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33" y="4814775"/>
                <a:ext cx="7221894" cy="1164934"/>
              </a:xfrm>
              <a:prstGeom prst="rect">
                <a:avLst/>
              </a:prstGeom>
              <a:blipFill>
                <a:blip r:embed="rId3"/>
                <a:stretch>
                  <a:fillRect l="-591" t="-3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EEBC1A-3ECD-456C-AF0B-331F1F1D3A59}"/>
                  </a:ext>
                </a:extLst>
              </p:cNvPr>
              <p:cNvSpPr txBox="1"/>
              <p:nvPr/>
            </p:nvSpPr>
            <p:spPr>
              <a:xfrm>
                <a:off x="9590854" y="5313604"/>
                <a:ext cx="1442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EEBC1A-3ECD-456C-AF0B-331F1F1D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854" y="5313604"/>
                <a:ext cx="14420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7F7F776-2979-4554-AEB1-A959BEEEA65D}"/>
              </a:ext>
            </a:extLst>
          </p:cNvPr>
          <p:cNvSpPr/>
          <p:nvPr/>
        </p:nvSpPr>
        <p:spPr>
          <a:xfrm>
            <a:off x="9700727" y="5261211"/>
            <a:ext cx="1222309" cy="501680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F9CC97-8E38-493F-B6CA-784E4E5D2A92}"/>
                  </a:ext>
                </a:extLst>
              </p:cNvPr>
              <p:cNvSpPr txBox="1"/>
              <p:nvPr/>
            </p:nvSpPr>
            <p:spPr>
              <a:xfrm>
                <a:off x="2478833" y="6047752"/>
                <a:ext cx="72218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Second condition called “maximal inequality” usually holds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‘regular’ case (See Ch.19 for more general cases)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F9CC97-8E38-493F-B6CA-784E4E5D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33" y="6047752"/>
                <a:ext cx="7221894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A633073-A205-453E-8C4A-D33C491B9261}"/>
              </a:ext>
            </a:extLst>
          </p:cNvPr>
          <p:cNvSpPr/>
          <p:nvPr/>
        </p:nvSpPr>
        <p:spPr>
          <a:xfrm>
            <a:off x="3032451" y="6292097"/>
            <a:ext cx="811763" cy="42808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2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ADAB8F0-2123-41EA-A93C-A6D2B9F7F9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600" b="1" dirty="0"/>
                  <a:t>Cor 5.53: If the map </a:t>
                </a:r>
                <a14:m>
                  <m:oMath xmlns:m="http://schemas.openxmlformats.org/officeDocument/2006/math"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b="1" dirty="0"/>
                  <a:t>satisfies Lipschitz condition, maximal inequality holds with </a:t>
                </a:r>
                <a14:m>
                  <m:oMath xmlns:m="http://schemas.openxmlformats.org/officeDocument/2006/math"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ADAB8F0-2123-41EA-A93C-A6D2B9F7F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2304" r="-870" b="-78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63495-D8D0-454D-B4B1-A4E2C0B3D6A5}"/>
                  </a:ext>
                </a:extLst>
              </p:cNvPr>
              <p:cNvSpPr txBox="1"/>
              <p:nvPr/>
            </p:nvSpPr>
            <p:spPr>
              <a:xfrm>
                <a:off x="1331194" y="2106740"/>
                <a:ext cx="9523535" cy="2608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Cor 5.53. </a:t>
                </a:r>
                <a:r>
                  <a:rPr lang="en-US" altLang="ko-KR" dirty="0"/>
                  <a:t>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in an open subset of Euclidean space, 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be a measurable function such that,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a measurable function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altLang="ko-KR" dirty="0"/>
                  <a:t> such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Furthermore, suppose that the map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 admits a second-order Taylor expansion at the point of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with nonsingular second derivative.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then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63495-D8D0-454D-B4B1-A4E2C0B3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94" y="2106740"/>
                <a:ext cx="9523535" cy="2608535"/>
              </a:xfrm>
              <a:prstGeom prst="rect">
                <a:avLst/>
              </a:prstGeom>
              <a:blipFill>
                <a:blip r:embed="rId3"/>
                <a:stretch>
                  <a:fillRect l="-512" t="-1402" r="-1344" b="-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6CA21E-1DB1-4E42-A840-8833DFF69F0B}"/>
              </a:ext>
            </a:extLst>
          </p:cNvPr>
          <p:cNvSpPr/>
          <p:nvPr/>
        </p:nvSpPr>
        <p:spPr>
          <a:xfrm>
            <a:off x="1049215" y="1920179"/>
            <a:ext cx="10093569" cy="29338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D49746-DE11-43F6-8A91-D175D177D8D8}"/>
                  </a:ext>
                </a:extLst>
              </p:cNvPr>
              <p:cNvSpPr txBox="1"/>
              <p:nvPr/>
            </p:nvSpPr>
            <p:spPr>
              <a:xfrm>
                <a:off x="2970245" y="4985812"/>
                <a:ext cx="625151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Condition 1 is holds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D49746-DE11-43F6-8A91-D175D177D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45" y="4985812"/>
                <a:ext cx="6251510" cy="374526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1AD71-4FBD-4FF3-B5A3-FCB7C3DAE075}"/>
                  </a:ext>
                </a:extLst>
              </p:cNvPr>
              <p:cNvSpPr txBox="1"/>
              <p:nvPr/>
            </p:nvSpPr>
            <p:spPr>
              <a:xfrm>
                <a:off x="2970245" y="5530062"/>
                <a:ext cx="625151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Condition 2 is holds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(Cor. 19.35)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1AD71-4FBD-4FF3-B5A3-FCB7C3DAE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45" y="5530062"/>
                <a:ext cx="6251510" cy="374526"/>
              </a:xfrm>
              <a:prstGeom prst="rect">
                <a:avLst/>
              </a:prstGeom>
              <a:blipFill>
                <a:blip r:embed="rId5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1EF6DC-2A2E-4B6C-835A-2B54A8A51BCB}"/>
                  </a:ext>
                </a:extLst>
              </p:cNvPr>
              <p:cNvSpPr txBox="1"/>
              <p:nvPr/>
            </p:nvSpPr>
            <p:spPr>
              <a:xfrm>
                <a:off x="2970245" y="6074311"/>
                <a:ext cx="6251510" cy="67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+1]</m:t>
                        </m:r>
                      </m:sub>
                    </m:sSub>
                  </m:oMath>
                </a14:m>
                <a:r>
                  <a:rPr lang="en-US" altLang="ko-KR" dirty="0"/>
                  <a:t>, then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dirty="0"/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altLang="ko-KR" dirty="0"/>
                  <a:t> convergence (Robust against outliers but slow)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1EF6DC-2A2E-4B6C-835A-2B54A8A51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45" y="6074311"/>
                <a:ext cx="6251510" cy="673518"/>
              </a:xfrm>
              <a:prstGeom prst="rect">
                <a:avLst/>
              </a:prstGeom>
              <a:blipFill>
                <a:blip r:embed="rId6"/>
                <a:stretch>
                  <a:fillRect t="-5405" b="-12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55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FBB0958-CF5B-4E4C-AD5A-A66E438786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881049" cy="1325563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200" b="1" dirty="0"/>
                  <a:t>Thm 5.55: Delete consistency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b="1" dirty="0"/>
                  <a:t>by satisfying other condition for every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sz="3200" b="1" dirty="0"/>
                  <a:t> </a:t>
                </a:r>
                <a:r>
                  <a:rPr lang="en-US" altLang="ko-KR" sz="3200" b="1" dirty="0"/>
                  <a:t>(Not sufficiently small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ko-KR" sz="3200" b="1" dirty="0"/>
                  <a:t>)</a:t>
                </a:r>
                <a:endParaRPr lang="ko-KR" altLang="en-US" sz="3200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FBB0958-CF5B-4E4C-AD5A-A66E43878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881049" cy="1325563"/>
              </a:xfrm>
              <a:blipFill>
                <a:blip r:embed="rId2"/>
                <a:stretch>
                  <a:fillRect l="-1401" r="-1905" b="-2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B9281D-3D2E-493F-835B-BC49FD0575D6}"/>
              </a:ext>
            </a:extLst>
          </p:cNvPr>
          <p:cNvSpPr/>
          <p:nvPr/>
        </p:nvSpPr>
        <p:spPr>
          <a:xfrm>
            <a:off x="1049215" y="2741274"/>
            <a:ext cx="10093569" cy="3566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F37EC-B403-4F20-A75C-13389AB6B96C}"/>
                  </a:ext>
                </a:extLst>
              </p:cNvPr>
              <p:cNvSpPr txBox="1"/>
              <p:nvPr/>
            </p:nvSpPr>
            <p:spPr>
              <a:xfrm>
                <a:off x="1331194" y="2918504"/>
                <a:ext cx="9523535" cy="3192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Thm 5.55. </a:t>
                </a:r>
                <a:r>
                  <a:rPr lang="en-US" altLang="ko-KR" dirty="0"/>
                  <a:t>Assume that, for arbitrary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:(0,∞)↦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dirty="0"/>
                  <a:t> such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is decreasing for some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altLang="ko-KR" dirty="0"/>
                  <a:t>,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, and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for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.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then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F37EC-B403-4F20-A75C-13389AB6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94" y="2918504"/>
                <a:ext cx="9523535" cy="3192734"/>
              </a:xfrm>
              <a:prstGeom prst="rect">
                <a:avLst/>
              </a:prstGeom>
              <a:blipFill>
                <a:blip r:embed="rId3"/>
                <a:stretch>
                  <a:fillRect l="-512" t="-4207" b="-1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9186BB-941D-423E-8BE9-2859000A2DCE}"/>
                  </a:ext>
                </a:extLst>
              </p:cNvPr>
              <p:cNvSpPr txBox="1"/>
              <p:nvPr/>
            </p:nvSpPr>
            <p:spPr>
              <a:xfrm>
                <a:off x="1049214" y="2018715"/>
                <a:ext cx="10093569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 measurable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maximizes the map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9186BB-941D-423E-8BE9-2859000A2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14" y="2018715"/>
                <a:ext cx="10093569" cy="394532"/>
              </a:xfrm>
              <a:prstGeom prst="rect">
                <a:avLst/>
              </a:prstGeom>
              <a:blipFill>
                <a:blip r:embed="rId4"/>
                <a:stretch>
                  <a:fillRect l="-362" t="-9231" r="-302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AD9F22-4E95-4563-8967-7E4AC445252C}"/>
              </a:ext>
            </a:extLst>
          </p:cNvPr>
          <p:cNvSpPr/>
          <p:nvPr/>
        </p:nvSpPr>
        <p:spPr>
          <a:xfrm>
            <a:off x="3420431" y="3717119"/>
            <a:ext cx="5359676" cy="501680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1AA00E3-D54A-4B49-BA22-9639102E518F}"/>
              </a:ext>
            </a:extLst>
          </p:cNvPr>
          <p:cNvSpPr/>
          <p:nvPr/>
        </p:nvSpPr>
        <p:spPr>
          <a:xfrm>
            <a:off x="3183083" y="4181985"/>
            <a:ext cx="5815709" cy="67926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1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BB768-50B0-4FDB-97A6-3C3C579F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39" y="365125"/>
            <a:ext cx="11103321" cy="1325563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“Classical Conditions” for asymptotic normality of </a:t>
            </a:r>
            <a:r>
              <a:rPr lang="en-US" altLang="ko-KR" sz="2800" b="1" i="1" dirty="0"/>
              <a:t>M</a:t>
            </a:r>
            <a:r>
              <a:rPr lang="en-US" altLang="ko-KR" sz="2800" b="1" dirty="0"/>
              <a:t>-estimators require stronger assumption but lead to simple proof 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E9616-EE99-449A-8D9D-41193B65C807}"/>
              </a:ext>
            </a:extLst>
          </p:cNvPr>
          <p:cNvSpPr txBox="1"/>
          <p:nvPr/>
        </p:nvSpPr>
        <p:spPr>
          <a:xfrm>
            <a:off x="607713" y="1758462"/>
            <a:ext cx="5314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Classical condition: 1930~1940 (Fisher,…)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05836-7D96-4649-A75A-38A24EB2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2" y="2595567"/>
            <a:ext cx="6578856" cy="301435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25E603C-24D3-4A09-A027-1664D80CBEAD}"/>
              </a:ext>
            </a:extLst>
          </p:cNvPr>
          <p:cNvSpPr/>
          <p:nvPr/>
        </p:nvSpPr>
        <p:spPr>
          <a:xfrm>
            <a:off x="2565109" y="2498897"/>
            <a:ext cx="7061778" cy="31809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59960-9013-4AF2-A2D7-68DEFF76FF31}"/>
              </a:ext>
            </a:extLst>
          </p:cNvPr>
          <p:cNvSpPr txBox="1"/>
          <p:nvPr/>
        </p:nvSpPr>
        <p:spPr>
          <a:xfrm>
            <a:off x="2492664" y="2191120"/>
            <a:ext cx="3367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Recall Theorem 5.23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A97C4-F395-467D-9141-F688C2BC8AB8}"/>
              </a:ext>
            </a:extLst>
          </p:cNvPr>
          <p:cNvSpPr txBox="1"/>
          <p:nvPr/>
        </p:nvSpPr>
        <p:spPr>
          <a:xfrm>
            <a:off x="2565109" y="5807762"/>
            <a:ext cx="7061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Asymptotic normality requires only the existence of 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–order Taylor expansion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915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BB768-50B0-4FDB-97A6-3C3C579F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39" y="365125"/>
            <a:ext cx="11103321" cy="1325563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“Classical Conditions” for asymptotic normality of </a:t>
            </a:r>
            <a:r>
              <a:rPr lang="en-US" altLang="ko-KR" sz="2800" b="1" i="1" dirty="0"/>
              <a:t>M</a:t>
            </a:r>
            <a:r>
              <a:rPr lang="en-US" altLang="ko-KR" sz="2800" b="1" dirty="0"/>
              <a:t>-estimators require stronger assumption but lead to simple proof 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5A0238-161D-4579-BE34-9C7F8F2F1B6F}"/>
                  </a:ext>
                </a:extLst>
              </p:cNvPr>
              <p:cNvSpPr txBox="1"/>
              <p:nvPr/>
            </p:nvSpPr>
            <p:spPr>
              <a:xfrm>
                <a:off x="2922760" y="2790316"/>
                <a:ext cx="6346479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5A0238-161D-4579-BE34-9C7F8F2F1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0" y="2790316"/>
                <a:ext cx="6346479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A9D97A-8017-4230-9BBF-47B84A2F9EC8}"/>
                  </a:ext>
                </a:extLst>
              </p:cNvPr>
              <p:cNvSpPr txBox="1"/>
              <p:nvPr/>
            </p:nvSpPr>
            <p:spPr>
              <a:xfrm>
                <a:off x="3660617" y="2355405"/>
                <a:ext cx="42189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Let the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A9D97A-8017-4230-9BBF-47B84A2F9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617" y="2355405"/>
                <a:ext cx="4218915" cy="338554"/>
              </a:xfrm>
              <a:prstGeom prst="rect">
                <a:avLst/>
              </a:prstGeom>
              <a:blipFill>
                <a:blip r:embed="rId3"/>
                <a:stretch>
                  <a:fillRect l="-722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34D651-09D6-4E5A-8840-C9B33878CADD}"/>
                  </a:ext>
                </a:extLst>
              </p:cNvPr>
              <p:cNvSpPr txBox="1"/>
              <p:nvPr/>
            </p:nvSpPr>
            <p:spPr>
              <a:xfrm>
                <a:off x="2922760" y="4937898"/>
                <a:ext cx="6346479" cy="726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̈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34D651-09D6-4E5A-8840-C9B33878C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0" y="4937898"/>
                <a:ext cx="6346479" cy="726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4E2BD7-42D6-410F-B9D9-D9C5E3E051FD}"/>
              </a:ext>
            </a:extLst>
          </p:cNvPr>
          <p:cNvSpPr/>
          <p:nvPr/>
        </p:nvSpPr>
        <p:spPr>
          <a:xfrm>
            <a:off x="3188139" y="2141505"/>
            <a:ext cx="5815720" cy="37405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FDEFF4-69CD-4157-AA0E-D64A0ED19067}"/>
                  </a:ext>
                </a:extLst>
              </p:cNvPr>
              <p:cNvSpPr txBox="1"/>
              <p:nvPr/>
            </p:nvSpPr>
            <p:spPr>
              <a:xfrm>
                <a:off x="3637939" y="3638882"/>
                <a:ext cx="4264269" cy="59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where the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is a zero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and the true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 zero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FDEFF4-69CD-4157-AA0E-D64A0ED19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9" y="3638882"/>
                <a:ext cx="4264269" cy="595163"/>
              </a:xfrm>
              <a:prstGeom prst="rect">
                <a:avLst/>
              </a:prstGeom>
              <a:blipFill>
                <a:blip r:embed="rId5"/>
                <a:stretch>
                  <a:fillRect l="-858" t="-2041" r="-143" b="-11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42E8E-F197-48F2-8785-DC7A03C93145}"/>
                  </a:ext>
                </a:extLst>
              </p:cNvPr>
              <p:cNvSpPr txBox="1"/>
              <p:nvPr/>
            </p:nvSpPr>
            <p:spPr>
              <a:xfrm>
                <a:off x="3637939" y="4249557"/>
                <a:ext cx="50400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The essential condition of the following theorem is 2</a:t>
                </a:r>
                <a:r>
                  <a:rPr lang="en-US" altLang="ko-KR" sz="1600" baseline="30000" dirty="0"/>
                  <a:t>nd</a:t>
                </a:r>
                <a:r>
                  <a:rPr lang="en-US" altLang="ko-KR" sz="1600" dirty="0"/>
                  <a:t>-order partial derivatives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42E8E-F197-48F2-8785-DC7A03C93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9" y="4249557"/>
                <a:ext cx="5040069" cy="584775"/>
              </a:xfrm>
              <a:prstGeom prst="rect">
                <a:avLst/>
              </a:prstGeom>
              <a:blipFill>
                <a:blip r:embed="rId6"/>
                <a:stretch>
                  <a:fillRect l="-726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3665174-ADFB-4430-8B78-E4F450CD9745}"/>
              </a:ext>
            </a:extLst>
          </p:cNvPr>
          <p:cNvSpPr txBox="1"/>
          <p:nvPr/>
        </p:nvSpPr>
        <p:spPr>
          <a:xfrm>
            <a:off x="3188138" y="1802254"/>
            <a:ext cx="2421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Classical Condition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22BB9-204A-4134-A42D-8B689740DC20}"/>
              </a:ext>
            </a:extLst>
          </p:cNvPr>
          <p:cNvSpPr txBox="1"/>
          <p:nvPr/>
        </p:nvSpPr>
        <p:spPr>
          <a:xfrm>
            <a:off x="3391291" y="5994316"/>
            <a:ext cx="540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Classical condition requires third derivatives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B9663-7197-4DCC-996E-AE1B8C9BC545}"/>
              </a:ext>
            </a:extLst>
          </p:cNvPr>
          <p:cNvSpPr txBox="1"/>
          <p:nvPr/>
        </p:nvSpPr>
        <p:spPr>
          <a:xfrm>
            <a:off x="7210086" y="5126606"/>
            <a:ext cx="146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(1)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118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A9394-F1E1-4103-A2E5-AE0A39E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34" y="365125"/>
            <a:ext cx="10899531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Thm</a:t>
            </a:r>
            <a:r>
              <a:rPr lang="en-US" altLang="ko-KR" sz="3200" b="1" dirty="0"/>
              <a:t> 5.41: Classical condition for asymptotic normality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6D392D-78DF-445E-8100-05675A2972E4}"/>
                  </a:ext>
                </a:extLst>
              </p:cNvPr>
              <p:cNvSpPr txBox="1"/>
              <p:nvPr/>
            </p:nvSpPr>
            <p:spPr>
              <a:xfrm>
                <a:off x="1396511" y="2065128"/>
                <a:ext cx="9398977" cy="334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Thm 5.41. </a:t>
                </a:r>
                <a:r>
                  <a:rPr lang="en-US" altLang="ko-KR" dirty="0"/>
                  <a:t>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 an open subset of Euclidean space, 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 twice continuously differentiable for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. Suppose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that the 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exists and is nonsingular. Assume </a:t>
                </a:r>
                <a:r>
                  <a:rPr lang="en-US" altLang="ko-KR" b="1" dirty="0"/>
                  <a:t>(1) </a:t>
                </a:r>
                <a:r>
                  <a:rPr lang="en-US" altLang="ko-KR" dirty="0"/>
                  <a:t>for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in a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. Then every consistent estimator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satisfies </a:t>
                </a:r>
              </a:p>
              <a:p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In particular, the sequence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asymptotically normal with mean zero and covariance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6D392D-78DF-445E-8100-05675A29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11" y="2065128"/>
                <a:ext cx="9398977" cy="3349187"/>
              </a:xfrm>
              <a:prstGeom prst="rect">
                <a:avLst/>
              </a:prstGeom>
              <a:blipFill>
                <a:blip r:embed="rId2"/>
                <a:stretch>
                  <a:fillRect l="-519" t="-1093" b="-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F0B47B-25E8-432C-8659-35619DF05F3E}"/>
              </a:ext>
            </a:extLst>
          </p:cNvPr>
          <p:cNvSpPr/>
          <p:nvPr/>
        </p:nvSpPr>
        <p:spPr>
          <a:xfrm>
            <a:off x="1049215" y="1869448"/>
            <a:ext cx="10093569" cy="37405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D75C3B-40C4-424E-AB3F-67DA20FE8CC1}"/>
              </a:ext>
            </a:extLst>
          </p:cNvPr>
          <p:cNvSpPr/>
          <p:nvPr/>
        </p:nvSpPr>
        <p:spPr>
          <a:xfrm>
            <a:off x="6330461" y="2769576"/>
            <a:ext cx="2945424" cy="30773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AC1EE7-8FE6-46FD-8F82-E1B50E152399}"/>
              </a:ext>
            </a:extLst>
          </p:cNvPr>
          <p:cNvSpPr/>
          <p:nvPr/>
        </p:nvSpPr>
        <p:spPr>
          <a:xfrm>
            <a:off x="1443402" y="3086099"/>
            <a:ext cx="7006005" cy="30773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9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EA6FBD9-93F9-4373-8FAB-8A9EC15836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600" b="1" dirty="0"/>
                  <a:t>Thm 5.42: “Classical Conditions” ensure the existence of consistent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EA6FBD9-93F9-4373-8FAB-8A9EC1583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2765" b="-8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BB8758-A135-43ED-8B7B-8E552BBB06B0}"/>
                  </a:ext>
                </a:extLst>
              </p:cNvPr>
              <p:cNvSpPr txBox="1"/>
              <p:nvPr/>
            </p:nvSpPr>
            <p:spPr>
              <a:xfrm>
                <a:off x="1396511" y="2362078"/>
                <a:ext cx="9398977" cy="150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Thm 5.42. </a:t>
                </a:r>
                <a:r>
                  <a:rPr lang="en-US" altLang="ko-KR" dirty="0"/>
                  <a:t>Under the conditions of the preceding theorem, the probability that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has at least one root tends to 1,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dirty="0"/>
                  <a:t>, and there exists a sequence of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in probability.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 is the gradient of some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a point of local maximum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, then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can be chosen to be local maxima of the maps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BB8758-A135-43ED-8B7B-8E552BBB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11" y="2362078"/>
                <a:ext cx="9398977" cy="1500795"/>
              </a:xfrm>
              <a:prstGeom prst="rect">
                <a:avLst/>
              </a:prstGeom>
              <a:blipFill>
                <a:blip r:embed="rId3"/>
                <a:stretch>
                  <a:fillRect l="-519" t="-2024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2B9EA6-7481-4540-89D0-4CD31E0F7CB7}"/>
              </a:ext>
            </a:extLst>
          </p:cNvPr>
          <p:cNvSpPr/>
          <p:nvPr/>
        </p:nvSpPr>
        <p:spPr>
          <a:xfrm>
            <a:off x="1049215" y="2060139"/>
            <a:ext cx="10093569" cy="210467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0F306-A02E-4E9C-B703-2EB9487C330A}"/>
              </a:ext>
            </a:extLst>
          </p:cNvPr>
          <p:cNvSpPr txBox="1"/>
          <p:nvPr/>
        </p:nvSpPr>
        <p:spPr>
          <a:xfrm>
            <a:off x="2952749" y="4317081"/>
            <a:ext cx="628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Existence of consistent solution + how to select such solution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88BCC-E9BE-4E15-862D-206185B425ED}"/>
              </a:ext>
            </a:extLst>
          </p:cNvPr>
          <p:cNvSpPr txBox="1"/>
          <p:nvPr/>
        </p:nvSpPr>
        <p:spPr>
          <a:xfrm>
            <a:off x="2613513" y="4785755"/>
            <a:ext cx="696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Not guarantee the existence of asymptotically consistent estimators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C4619D-6477-4C06-B761-9E1B65467809}"/>
                  </a:ext>
                </a:extLst>
              </p:cNvPr>
              <p:cNvSpPr txBox="1"/>
              <p:nvPr/>
            </p:nvSpPr>
            <p:spPr>
              <a:xfrm>
                <a:off x="2127371" y="5311776"/>
                <a:ext cx="7937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has more than one solution the roots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are bad estimator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C4619D-6477-4C06-B761-9E1B6546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71" y="5311776"/>
                <a:ext cx="7937256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70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4283DEB-D078-4322-9017-1465555409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800" b="1" dirty="0"/>
                  <a:t>One-step method improves given preliminary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4283DEB-D078-4322-9017-146555540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F73BD9-61D0-42D1-8D90-6D3E76795E04}"/>
              </a:ext>
            </a:extLst>
          </p:cNvPr>
          <p:cNvSpPr/>
          <p:nvPr/>
        </p:nvSpPr>
        <p:spPr>
          <a:xfrm>
            <a:off x="2180374" y="3750341"/>
            <a:ext cx="7831248" cy="15318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F4AFF-3EF4-4DAD-A0D8-013205B5EE19}"/>
              </a:ext>
            </a:extLst>
          </p:cNvPr>
          <p:cNvSpPr txBox="1"/>
          <p:nvPr/>
        </p:nvSpPr>
        <p:spPr>
          <a:xfrm>
            <a:off x="2180373" y="3411786"/>
            <a:ext cx="3218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Idea of One-step estimator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8723C-D38F-4F35-AE62-70FA148009D4}"/>
                  </a:ext>
                </a:extLst>
              </p:cNvPr>
              <p:cNvSpPr txBox="1"/>
              <p:nvPr/>
            </p:nvSpPr>
            <p:spPr>
              <a:xfrm>
                <a:off x="4198543" y="3934670"/>
                <a:ext cx="3794911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8723C-D38F-4F35-AE62-70FA14800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543" y="3934670"/>
                <a:ext cx="3794911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9AEE1-B95B-4252-BD35-AA03E4EDB8F7}"/>
                  </a:ext>
                </a:extLst>
              </p:cNvPr>
              <p:cNvSpPr txBox="1"/>
              <p:nvPr/>
            </p:nvSpPr>
            <p:spPr>
              <a:xfrm>
                <a:off x="4198543" y="4658789"/>
                <a:ext cx="3794911" cy="45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9AEE1-B95B-4252-BD35-AA03E4EDB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543" y="4658789"/>
                <a:ext cx="3794911" cy="459100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AFD5E84-DC1D-4D81-AD87-613B2069D965}"/>
              </a:ext>
            </a:extLst>
          </p:cNvPr>
          <p:cNvSpPr txBox="1"/>
          <p:nvPr/>
        </p:nvSpPr>
        <p:spPr>
          <a:xfrm>
            <a:off x="3356192" y="5370475"/>
            <a:ext cx="5479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Newton-</a:t>
            </a:r>
            <a:r>
              <a:rPr lang="en-US" altLang="ko-KR" sz="1600" dirty="0" err="1"/>
              <a:t>Rhapson</a:t>
            </a:r>
            <a:r>
              <a:rPr lang="en-US" altLang="ko-KR" sz="1600" dirty="0"/>
              <a:t> method in numerical analysis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36C4F-D13C-4E5B-AF6A-2C24D799D505}"/>
              </a:ext>
            </a:extLst>
          </p:cNvPr>
          <p:cNvSpPr txBox="1"/>
          <p:nvPr/>
        </p:nvSpPr>
        <p:spPr>
          <a:xfrm>
            <a:off x="2180374" y="1494366"/>
            <a:ext cx="49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Two problems of the method of </a:t>
            </a:r>
            <a:r>
              <a:rPr lang="en-US" altLang="ko-KR" sz="1600" b="1" i="1" dirty="0"/>
              <a:t>Z</a:t>
            </a:r>
            <a:r>
              <a:rPr lang="en-US" altLang="ko-KR" sz="1600" b="1" dirty="0"/>
              <a:t>-estimation</a:t>
            </a:r>
            <a:endParaRPr lang="ko-KR" altLang="en-US" sz="16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07C868F-FA7B-4519-B8D6-EBAC368341BA}"/>
              </a:ext>
            </a:extLst>
          </p:cNvPr>
          <p:cNvSpPr/>
          <p:nvPr/>
        </p:nvSpPr>
        <p:spPr>
          <a:xfrm>
            <a:off x="2180374" y="1832920"/>
            <a:ext cx="7831248" cy="15318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54398-1E14-4014-9723-C4BE1173F52B}"/>
              </a:ext>
            </a:extLst>
          </p:cNvPr>
          <p:cNvSpPr txBox="1"/>
          <p:nvPr/>
        </p:nvSpPr>
        <p:spPr>
          <a:xfrm>
            <a:off x="3141549" y="2010306"/>
            <a:ext cx="5908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1. May be hard to find the roots of the estimating equation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CDE7D-5DBC-4279-A59E-700F938EB648}"/>
              </a:ext>
            </a:extLst>
          </p:cNvPr>
          <p:cNvSpPr txBox="1"/>
          <p:nvPr/>
        </p:nvSpPr>
        <p:spPr>
          <a:xfrm>
            <a:off x="3141549" y="2568275"/>
            <a:ext cx="590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2. For the roots to be consistent, the estimating equation needs to behave well throughout the parameter set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D6BA9-EA0D-4193-B104-4F3019AC3588}"/>
                  </a:ext>
                </a:extLst>
              </p:cNvPr>
              <p:cNvSpPr txBox="1"/>
              <p:nvPr/>
            </p:nvSpPr>
            <p:spPr>
              <a:xfrm>
                <a:off x="1931603" y="5788551"/>
                <a:ext cx="8328785" cy="34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But we only consider one-step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is already within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of the true value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D6BA9-EA0D-4193-B104-4F3019AC3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603" y="5788551"/>
                <a:ext cx="8328785" cy="347788"/>
              </a:xfrm>
              <a:prstGeom prst="rect">
                <a:avLst/>
              </a:prstGeom>
              <a:blipFill>
                <a:blip r:embed="rId5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F7DB8E-5210-43B6-B1CA-76D85C443E22}"/>
              </a:ext>
            </a:extLst>
          </p:cNvPr>
          <p:cNvSpPr txBox="1"/>
          <p:nvPr/>
        </p:nvSpPr>
        <p:spPr>
          <a:xfrm>
            <a:off x="1931603" y="6248642"/>
            <a:ext cx="832878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Then, we can provide consistency from inconsistent </a:t>
            </a:r>
            <a:r>
              <a:rPr lang="en-US" altLang="ko-KR" sz="1600" i="1" dirty="0"/>
              <a:t>Z</a:t>
            </a:r>
            <a:r>
              <a:rPr lang="en-US" altLang="ko-KR" sz="1600" dirty="0"/>
              <a:t>-estimator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171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D302-5847-41CE-B664-169F3A48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/>
              <a:t>Thm</a:t>
            </a:r>
            <a:r>
              <a:rPr lang="en-US" altLang="ko-KR" sz="4000" b="1" dirty="0"/>
              <a:t> 5.45: One-step estimation </a:t>
            </a:r>
            <a:endParaRPr lang="ko-KR" altLang="en-US" sz="40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82D33AA-AE23-4F2C-AFF3-88292198F15D}"/>
              </a:ext>
            </a:extLst>
          </p:cNvPr>
          <p:cNvSpPr/>
          <p:nvPr/>
        </p:nvSpPr>
        <p:spPr>
          <a:xfrm>
            <a:off x="1049215" y="1776833"/>
            <a:ext cx="10093569" cy="6752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7C62E-DD95-4EC0-A993-BE901A151FAB}"/>
                  </a:ext>
                </a:extLst>
              </p:cNvPr>
              <p:cNvSpPr txBox="1"/>
              <p:nvPr/>
            </p:nvSpPr>
            <p:spPr>
              <a:xfrm>
                <a:off x="1046285" y="1444505"/>
                <a:ext cx="32707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7C62E-DD95-4EC0-A993-BE901A15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85" y="1444505"/>
                <a:ext cx="3270738" cy="338554"/>
              </a:xfrm>
              <a:prstGeom prst="rect">
                <a:avLst/>
              </a:prstGeom>
              <a:blipFill>
                <a:blip r:embed="rId2"/>
                <a:stretch>
                  <a:fillRect l="-746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00886-F303-4BFF-B096-F153910E0682}"/>
                  </a:ext>
                </a:extLst>
              </p:cNvPr>
              <p:cNvSpPr txBox="1"/>
              <p:nvPr/>
            </p:nvSpPr>
            <p:spPr>
              <a:xfrm>
                <a:off x="2908787" y="1820403"/>
                <a:ext cx="6374423" cy="59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ad>
                                <m:radPr>
                                  <m:degHide m:val="on"/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  <m:brk m:alnAt="2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groupCh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00886-F303-4BFF-B096-F153910E0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7" y="1820403"/>
                <a:ext cx="6374423" cy="598947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39B6A7-299D-4827-8249-3B00B0FF3A0C}"/>
              </a:ext>
            </a:extLst>
          </p:cNvPr>
          <p:cNvSpPr/>
          <p:nvPr/>
        </p:nvSpPr>
        <p:spPr>
          <a:xfrm>
            <a:off x="1049215" y="2833662"/>
            <a:ext cx="10093569" cy="9028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5BF5A-AA4C-46B8-B8FB-42CCCC4D0559}"/>
              </a:ext>
            </a:extLst>
          </p:cNvPr>
          <p:cNvSpPr txBox="1"/>
          <p:nvPr/>
        </p:nvSpPr>
        <p:spPr>
          <a:xfrm>
            <a:off x="1046285" y="2498835"/>
            <a:ext cx="327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One-step estimator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F3BBD-98F0-400F-A41F-922FAD096777}"/>
                  </a:ext>
                </a:extLst>
              </p:cNvPr>
              <p:cNvSpPr txBox="1"/>
              <p:nvPr/>
            </p:nvSpPr>
            <p:spPr>
              <a:xfrm>
                <a:off x="2908787" y="2867961"/>
                <a:ext cx="6374423" cy="369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F3BBD-98F0-400F-A41F-922FAD09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7" y="2867961"/>
                <a:ext cx="6374423" cy="369268"/>
              </a:xfrm>
              <a:prstGeom prst="rect">
                <a:avLst/>
              </a:prstGeom>
              <a:blipFill>
                <a:blip r:embed="rId4"/>
                <a:stretch>
                  <a:fillRect t="-1639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E1B292-4BA9-4B96-8A32-85AFB73275D7}"/>
                  </a:ext>
                </a:extLst>
              </p:cNvPr>
              <p:cNvSpPr txBox="1"/>
              <p:nvPr/>
            </p:nvSpPr>
            <p:spPr>
              <a:xfrm>
                <a:off x="5120051" y="3256774"/>
                <a:ext cx="1951893" cy="44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E1B292-4BA9-4B96-8A32-85AFB732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051" y="3256774"/>
                <a:ext cx="1951893" cy="444545"/>
              </a:xfrm>
              <a:prstGeom prst="rect">
                <a:avLst/>
              </a:prstGeom>
              <a:blipFill>
                <a:blip r:embed="rId5"/>
                <a:stretch>
                  <a:fillRect r="-4688" b="-39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1DD3A8-2CCA-4986-86A9-E96F93F818D1}"/>
              </a:ext>
            </a:extLst>
          </p:cNvPr>
          <p:cNvSpPr/>
          <p:nvPr/>
        </p:nvSpPr>
        <p:spPr>
          <a:xfrm>
            <a:off x="1049215" y="4099110"/>
            <a:ext cx="10093569" cy="52085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AB811-2A57-4312-8F07-C4F353D64EF5}"/>
                  </a:ext>
                </a:extLst>
              </p:cNvPr>
              <p:cNvSpPr txBox="1"/>
              <p:nvPr/>
            </p:nvSpPr>
            <p:spPr>
              <a:xfrm>
                <a:off x="1046285" y="3756033"/>
                <a:ext cx="3270738" cy="343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ko-KR" sz="1600" b="1" i="0" dirty="0">
                    <a:latin typeface="+mj-lt"/>
                  </a:rPr>
                  <a:t>-consistent</a:t>
                </a:r>
                <a:endParaRPr lang="ko-KR" alt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AB811-2A57-4312-8F07-C4F353D64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85" y="3756033"/>
                <a:ext cx="3270738" cy="343107"/>
              </a:xfrm>
              <a:prstGeom prst="rect">
                <a:avLst/>
              </a:prstGeom>
              <a:blipFill>
                <a:blip r:embed="rId6"/>
                <a:stretch>
                  <a:fillRect l="-746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9A9012-AFF1-4068-AEA7-5D2CF415AFD6}"/>
                  </a:ext>
                </a:extLst>
              </p:cNvPr>
              <p:cNvSpPr txBox="1"/>
              <p:nvPr/>
            </p:nvSpPr>
            <p:spPr>
              <a:xfrm>
                <a:off x="3339608" y="4155873"/>
                <a:ext cx="5512777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The sequence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is uniformly tight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9A9012-AFF1-4068-AEA7-5D2CF415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608" y="4155873"/>
                <a:ext cx="5512777" cy="370294"/>
              </a:xfrm>
              <a:prstGeom prst="rect">
                <a:avLst/>
              </a:prstGeom>
              <a:blipFill>
                <a:blip r:embed="rId7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440168-8574-483E-B269-F70F8CF0CD19}"/>
              </a:ext>
            </a:extLst>
          </p:cNvPr>
          <p:cNvSpPr/>
          <p:nvPr/>
        </p:nvSpPr>
        <p:spPr>
          <a:xfrm>
            <a:off x="1049215" y="5007001"/>
            <a:ext cx="10093569" cy="15256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114E5-1F26-45D6-B2D6-9D7EEF3EFB04}"/>
              </a:ext>
            </a:extLst>
          </p:cNvPr>
          <p:cNvSpPr txBox="1"/>
          <p:nvPr/>
        </p:nvSpPr>
        <p:spPr>
          <a:xfrm>
            <a:off x="1046285" y="4663924"/>
            <a:ext cx="3270738" cy="343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One-step estimation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5703FD-5139-46D5-930F-B5007E046CF0}"/>
                  </a:ext>
                </a:extLst>
              </p:cNvPr>
              <p:cNvSpPr txBox="1"/>
              <p:nvPr/>
            </p:nvSpPr>
            <p:spPr>
              <a:xfrm>
                <a:off x="1396511" y="5142044"/>
                <a:ext cx="9398977" cy="70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Thm 5.45. </a:t>
                </a:r>
                <a:r>
                  <a:rPr lang="en-US" altLang="ko-KR" sz="1600" dirty="0"/>
                  <a:t>Let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1600" dirty="0"/>
                  <a:t> with 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. Then the one-step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for a given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1600" dirty="0"/>
                  <a:t>-consistent estimator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and estimators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/>
                  <a:t> satisfies 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5703FD-5139-46D5-930F-B5007E046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11" y="5142044"/>
                <a:ext cx="9398977" cy="701154"/>
              </a:xfrm>
              <a:prstGeom prst="rect">
                <a:avLst/>
              </a:prstGeom>
              <a:blipFill>
                <a:blip r:embed="rId8"/>
                <a:stretch>
                  <a:fillRect l="-324" t="-1739" b="-2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A10566-A53B-4559-A2F6-8BE344CF929B}"/>
                  </a:ext>
                </a:extLst>
              </p:cNvPr>
              <p:cNvSpPr txBox="1"/>
              <p:nvPr/>
            </p:nvSpPr>
            <p:spPr>
              <a:xfrm>
                <a:off x="3902319" y="5978211"/>
                <a:ext cx="4387361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A10566-A53B-4559-A2F6-8BE344CF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319" y="5978211"/>
                <a:ext cx="4387361" cy="410497"/>
              </a:xfrm>
              <a:prstGeom prst="rect">
                <a:avLst/>
              </a:prstGeom>
              <a:blipFill>
                <a:blip r:embed="rId9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69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D302-5847-41CE-B664-169F3A48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/>
              <a:t>Thm</a:t>
            </a:r>
            <a:r>
              <a:rPr lang="en-US" altLang="ko-KR" sz="4000" b="1" dirty="0"/>
              <a:t> 5.45: One-step estimation </a:t>
            </a:r>
            <a:endParaRPr lang="ko-KR" altLang="en-US" sz="40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440168-8574-483E-B269-F70F8CF0CD19}"/>
              </a:ext>
            </a:extLst>
          </p:cNvPr>
          <p:cNvSpPr/>
          <p:nvPr/>
        </p:nvSpPr>
        <p:spPr>
          <a:xfrm>
            <a:off x="1049215" y="2880185"/>
            <a:ext cx="10093569" cy="28506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114E5-1F26-45D6-B2D6-9D7EEF3EFB04}"/>
              </a:ext>
            </a:extLst>
          </p:cNvPr>
          <p:cNvSpPr txBox="1"/>
          <p:nvPr/>
        </p:nvSpPr>
        <p:spPr>
          <a:xfrm>
            <a:off x="1046285" y="2537108"/>
            <a:ext cx="3270738" cy="343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Addendum</a:t>
            </a:r>
            <a:endParaRPr lang="ko-KR" altLang="en-US" sz="16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0B891E6-05C9-4910-9A7E-344F1B0F439B}"/>
              </a:ext>
            </a:extLst>
          </p:cNvPr>
          <p:cNvSpPr/>
          <p:nvPr/>
        </p:nvSpPr>
        <p:spPr>
          <a:xfrm>
            <a:off x="1049215" y="1776833"/>
            <a:ext cx="10093569" cy="6752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F45B3B-EFD0-45F9-8803-49A6D84C3731}"/>
                  </a:ext>
                </a:extLst>
              </p:cNvPr>
              <p:cNvSpPr txBox="1"/>
              <p:nvPr/>
            </p:nvSpPr>
            <p:spPr>
              <a:xfrm>
                <a:off x="2908787" y="1820403"/>
                <a:ext cx="6374423" cy="59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ad>
                                <m:radPr>
                                  <m:degHide m:val="on"/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  <m:brk m:alnAt="2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groupCh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F45B3B-EFD0-45F9-8803-49A6D84C3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7" y="1820403"/>
                <a:ext cx="6374423" cy="598947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28E190-41B0-4C8B-A27B-717C308D3853}"/>
                  </a:ext>
                </a:extLst>
              </p:cNvPr>
              <p:cNvSpPr txBox="1"/>
              <p:nvPr/>
            </p:nvSpPr>
            <p:spPr>
              <a:xfrm>
                <a:off x="1046285" y="1444505"/>
                <a:ext cx="32707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28E190-41B0-4C8B-A27B-717C308D3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85" y="1444505"/>
                <a:ext cx="3270738" cy="338554"/>
              </a:xfrm>
              <a:prstGeom prst="rect">
                <a:avLst/>
              </a:prstGeom>
              <a:blipFill>
                <a:blip r:embed="rId3"/>
                <a:stretch>
                  <a:fillRect l="-746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8940712-DF1A-4608-B9EF-426F715DD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255" y="3103702"/>
            <a:ext cx="4707986" cy="24036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CCEAB9-8C7D-4A95-929A-A9EE04732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761" y="3253063"/>
            <a:ext cx="4707987" cy="1867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AE47A5-2D54-47DD-9A50-32E07817DA44}"/>
                  </a:ext>
                </a:extLst>
              </p:cNvPr>
              <p:cNvSpPr txBox="1"/>
              <p:nvPr/>
            </p:nvSpPr>
            <p:spPr>
              <a:xfrm>
                <a:off x="998141" y="5830430"/>
                <a:ext cx="10195713" cy="84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If the sequence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converge in distribution → Uniquely tight </a:t>
                </a:r>
              </a:p>
              <a:p>
                <a:pPr algn="ctr"/>
                <a:r>
                  <a:rPr lang="en-US" altLang="ko-KR" sz="1600" dirty="0"/>
                  <a:t>→ Satisfies assumption of one-step estimation </a:t>
                </a:r>
              </a:p>
              <a:p>
                <a:pPr algn="ctr"/>
                <a:r>
                  <a:rPr lang="en-US" altLang="ko-KR" sz="1600" dirty="0"/>
                  <a:t>→ “Two-step” estimation (But usually does not give asymptotic improvement: same limit distribution)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AE47A5-2D54-47DD-9A50-32E07817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41" y="5830430"/>
                <a:ext cx="10195713" cy="841384"/>
              </a:xfrm>
              <a:prstGeom prst="rect">
                <a:avLst/>
              </a:prstGeom>
              <a:blipFill>
                <a:blip r:embed="rId6"/>
                <a:stretch>
                  <a:fillRect t="-1449" b="-7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68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D302-5847-41CE-B664-169F3A48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/>
              <a:t>Thm</a:t>
            </a:r>
            <a:r>
              <a:rPr lang="en-US" altLang="ko-KR" sz="3600" b="1" dirty="0"/>
              <a:t> 5.48: Discretized One-step estimation </a:t>
            </a:r>
            <a:endParaRPr lang="ko-KR" altLang="en-US" sz="3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82D33AA-AE23-4F2C-AFF3-88292198F15D}"/>
              </a:ext>
            </a:extLst>
          </p:cNvPr>
          <p:cNvSpPr/>
          <p:nvPr/>
        </p:nvSpPr>
        <p:spPr>
          <a:xfrm>
            <a:off x="1049215" y="1776833"/>
            <a:ext cx="10093569" cy="7220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7C62E-DD95-4EC0-A993-BE901A151FAB}"/>
                  </a:ext>
                </a:extLst>
              </p:cNvPr>
              <p:cNvSpPr txBox="1"/>
              <p:nvPr/>
            </p:nvSpPr>
            <p:spPr>
              <a:xfrm>
                <a:off x="1046285" y="1444505"/>
                <a:ext cx="32707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Discretized 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7C62E-DD95-4EC0-A993-BE901A15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85" y="1444505"/>
                <a:ext cx="3270738" cy="338554"/>
              </a:xfrm>
              <a:prstGeom prst="rect">
                <a:avLst/>
              </a:prstGeom>
              <a:blipFill>
                <a:blip r:embed="rId2"/>
                <a:stretch>
                  <a:fillRect l="-746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00886-F303-4BFF-B096-F153910E0682}"/>
                  </a:ext>
                </a:extLst>
              </p:cNvPr>
              <p:cNvSpPr txBox="1"/>
              <p:nvPr/>
            </p:nvSpPr>
            <p:spPr>
              <a:xfrm>
                <a:off x="2908787" y="2023220"/>
                <a:ext cx="6374423" cy="447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2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groupCh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00886-F303-4BFF-B096-F153910E0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7" y="2023220"/>
                <a:ext cx="6374423" cy="447880"/>
              </a:xfrm>
              <a:prstGeom prst="rect">
                <a:avLst/>
              </a:prstGeom>
              <a:blipFill>
                <a:blip r:embed="rId3"/>
                <a:stretch>
                  <a:fillRect b="-39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39B6A7-299D-4827-8249-3B00B0FF3A0C}"/>
              </a:ext>
            </a:extLst>
          </p:cNvPr>
          <p:cNvSpPr/>
          <p:nvPr/>
        </p:nvSpPr>
        <p:spPr>
          <a:xfrm>
            <a:off x="1049215" y="2833662"/>
            <a:ext cx="10093569" cy="9028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5BF5A-AA4C-46B8-B8FB-42CCCC4D0559}"/>
              </a:ext>
            </a:extLst>
          </p:cNvPr>
          <p:cNvSpPr txBox="1"/>
          <p:nvPr/>
        </p:nvSpPr>
        <p:spPr>
          <a:xfrm>
            <a:off x="1046285" y="2498835"/>
            <a:ext cx="327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One-step estimator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F3BBD-98F0-400F-A41F-922FAD096777}"/>
                  </a:ext>
                </a:extLst>
              </p:cNvPr>
              <p:cNvSpPr txBox="1"/>
              <p:nvPr/>
            </p:nvSpPr>
            <p:spPr>
              <a:xfrm>
                <a:off x="2908787" y="2867961"/>
                <a:ext cx="6374423" cy="369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F3BBD-98F0-400F-A41F-922FAD09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7" y="2867961"/>
                <a:ext cx="6374423" cy="369268"/>
              </a:xfrm>
              <a:prstGeom prst="rect">
                <a:avLst/>
              </a:prstGeom>
              <a:blipFill>
                <a:blip r:embed="rId4"/>
                <a:stretch>
                  <a:fillRect t="-1639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E1B292-4BA9-4B96-8A32-85AFB73275D7}"/>
                  </a:ext>
                </a:extLst>
              </p:cNvPr>
              <p:cNvSpPr txBox="1"/>
              <p:nvPr/>
            </p:nvSpPr>
            <p:spPr>
              <a:xfrm>
                <a:off x="5120051" y="3256774"/>
                <a:ext cx="1951893" cy="44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E1B292-4BA9-4B96-8A32-85AFB732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051" y="3256774"/>
                <a:ext cx="1951893" cy="444545"/>
              </a:xfrm>
              <a:prstGeom prst="rect">
                <a:avLst/>
              </a:prstGeom>
              <a:blipFill>
                <a:blip r:embed="rId5"/>
                <a:stretch>
                  <a:fillRect r="-4688" b="-39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1DD3A8-2CCA-4986-86A9-E96F93F818D1}"/>
              </a:ext>
            </a:extLst>
          </p:cNvPr>
          <p:cNvSpPr/>
          <p:nvPr/>
        </p:nvSpPr>
        <p:spPr>
          <a:xfrm>
            <a:off x="1049215" y="4099110"/>
            <a:ext cx="10093569" cy="52085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AB811-2A57-4312-8F07-C4F353D64EF5}"/>
                  </a:ext>
                </a:extLst>
              </p:cNvPr>
              <p:cNvSpPr txBox="1"/>
              <p:nvPr/>
            </p:nvSpPr>
            <p:spPr>
              <a:xfrm>
                <a:off x="1046285" y="3756033"/>
                <a:ext cx="3270738" cy="343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ko-KR" sz="1600" b="1" i="0" dirty="0">
                    <a:latin typeface="+mj-lt"/>
                  </a:rPr>
                  <a:t>-consistent</a:t>
                </a:r>
                <a:endParaRPr lang="ko-KR" alt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AB811-2A57-4312-8F07-C4F353D64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85" y="3756033"/>
                <a:ext cx="3270738" cy="343107"/>
              </a:xfrm>
              <a:prstGeom prst="rect">
                <a:avLst/>
              </a:prstGeom>
              <a:blipFill>
                <a:blip r:embed="rId6"/>
                <a:stretch>
                  <a:fillRect l="-746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9A9012-AFF1-4068-AEA7-5D2CF415AFD6}"/>
                  </a:ext>
                </a:extLst>
              </p:cNvPr>
              <p:cNvSpPr txBox="1"/>
              <p:nvPr/>
            </p:nvSpPr>
            <p:spPr>
              <a:xfrm>
                <a:off x="3339608" y="4155873"/>
                <a:ext cx="5512777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The sequence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is uniformly tight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9A9012-AFF1-4068-AEA7-5D2CF415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608" y="4155873"/>
                <a:ext cx="5512777" cy="370294"/>
              </a:xfrm>
              <a:prstGeom prst="rect">
                <a:avLst/>
              </a:prstGeom>
              <a:blipFill>
                <a:blip r:embed="rId7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440168-8574-483E-B269-F70F8CF0CD19}"/>
              </a:ext>
            </a:extLst>
          </p:cNvPr>
          <p:cNvSpPr/>
          <p:nvPr/>
        </p:nvSpPr>
        <p:spPr>
          <a:xfrm>
            <a:off x="1049215" y="5007001"/>
            <a:ext cx="10093569" cy="15256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114E5-1F26-45D6-B2D6-9D7EEF3EFB04}"/>
              </a:ext>
            </a:extLst>
          </p:cNvPr>
          <p:cNvSpPr txBox="1"/>
          <p:nvPr/>
        </p:nvSpPr>
        <p:spPr>
          <a:xfrm>
            <a:off x="1046285" y="4663924"/>
            <a:ext cx="37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Discretized One-step estimation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5703FD-5139-46D5-930F-B5007E046CF0}"/>
                  </a:ext>
                </a:extLst>
              </p:cNvPr>
              <p:cNvSpPr txBox="1"/>
              <p:nvPr/>
            </p:nvSpPr>
            <p:spPr>
              <a:xfrm>
                <a:off x="1396511" y="5142044"/>
                <a:ext cx="9398977" cy="70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Thm 5.45. </a:t>
                </a:r>
                <a:r>
                  <a:rPr lang="en-US" altLang="ko-KR" sz="1600" dirty="0"/>
                  <a:t>Let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1600" dirty="0"/>
                  <a:t> with 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. Then the one-step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for a given discretized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1600" dirty="0"/>
                  <a:t>-consistent estimator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and estimators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groupCh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/>
                  <a:t> satisfies 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5703FD-5139-46D5-930F-B5007E046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11" y="5142044"/>
                <a:ext cx="9398977" cy="701154"/>
              </a:xfrm>
              <a:prstGeom prst="rect">
                <a:avLst/>
              </a:prstGeom>
              <a:blipFill>
                <a:blip r:embed="rId8"/>
                <a:stretch>
                  <a:fillRect l="-324" t="-1739" b="-2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A10566-A53B-4559-A2F6-8BE344CF929B}"/>
                  </a:ext>
                </a:extLst>
              </p:cNvPr>
              <p:cNvSpPr txBox="1"/>
              <p:nvPr/>
            </p:nvSpPr>
            <p:spPr>
              <a:xfrm>
                <a:off x="3902319" y="5978211"/>
                <a:ext cx="4387361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A10566-A53B-4559-A2F6-8BE344CF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319" y="5978211"/>
                <a:ext cx="4387361" cy="410497"/>
              </a:xfrm>
              <a:prstGeom prst="rect">
                <a:avLst/>
              </a:prstGeom>
              <a:blipFill>
                <a:blip r:embed="rId9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C6FC0B-28A9-4238-A293-B40F9BCDDDC0}"/>
                  </a:ext>
                </a:extLst>
              </p:cNvPr>
              <p:cNvSpPr txBox="1"/>
              <p:nvPr/>
            </p:nvSpPr>
            <p:spPr>
              <a:xfrm>
                <a:off x="3339607" y="1747619"/>
                <a:ext cx="6463815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 every nonrandom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C6FC0B-28A9-4238-A293-B40F9BCD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607" y="1747619"/>
                <a:ext cx="6463815" cy="386452"/>
              </a:xfrm>
              <a:prstGeom prst="rect">
                <a:avLst/>
              </a:prstGeom>
              <a:blipFill>
                <a:blip r:embed="rId10"/>
                <a:stretch>
                  <a:fillRect l="-849" t="-79365" b="-1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50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1541</Words>
  <Application>Microsoft Office PowerPoint</Application>
  <PresentationFormat>와이드스크린</PresentationFormat>
  <Paragraphs>127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Wingdings</vt:lpstr>
      <vt:lpstr>Office 테마</vt:lpstr>
      <vt:lpstr>Extra parts of M- and Z-Estimators</vt:lpstr>
      <vt:lpstr>“Classical Conditions” for asymptotic normality of M-estimators require stronger assumption but lead to simple proof </vt:lpstr>
      <vt:lpstr>“Classical Conditions” for asymptotic normality of M-estimators require stronger assumption but lead to simple proof </vt:lpstr>
      <vt:lpstr>Thm 5.41: Classical condition for asymptotic normality</vt:lpstr>
      <vt:lpstr>Thm 5.42: “Classical Conditions” ensure the existence of consistent solution θ ̂_n</vt:lpstr>
      <vt:lpstr>One-step method improves given preliminary estimator θ ̃_n</vt:lpstr>
      <vt:lpstr>Thm 5.45: One-step estimation </vt:lpstr>
      <vt:lpstr>Thm 5.45: One-step estimation </vt:lpstr>
      <vt:lpstr>Thm 5.48: Discretized One-step estimation </vt:lpstr>
      <vt:lpstr>Thm 5.48: Discretized One-step estimation </vt:lpstr>
      <vt:lpstr>Example: Cauchy distribution</vt:lpstr>
      <vt:lpstr>Example: Cauchy distribution</vt:lpstr>
      <vt:lpstr>Thm 5.52: Rate of convergence by separating the deterministic map and the random fluctuation</vt:lpstr>
      <vt:lpstr>Thm 5.52: Rate of convergence by separating the deterministic map and the random fluctuation</vt:lpstr>
      <vt:lpstr>Cor 5.53: If the map θ↦m_θ satisfies Lipschitz condition, maximal inequality holds with β=1</vt:lpstr>
      <vt:lpstr>Thm 5.55: Delete consistency of θ ̂_n by satisfying other condition for every δ&gt;0 (Not sufficiently small 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parts of M- and Z-Estimators</dc:title>
  <dc:creator>Jaehyoung Hong</dc:creator>
  <cp:lastModifiedBy>Jaehyoung Hong</cp:lastModifiedBy>
  <cp:revision>11</cp:revision>
  <dcterms:created xsi:type="dcterms:W3CDTF">2021-08-01T06:07:18Z</dcterms:created>
  <dcterms:modified xsi:type="dcterms:W3CDTF">2021-08-04T02:32:54Z</dcterms:modified>
</cp:coreProperties>
</file>