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Neural Bootstrapper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4,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28980D-B768-4347-A5F1-B101D525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2010917"/>
            <a:ext cx="10194587" cy="34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4D9C1-B7A9-4400-8BE8-7503FB84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135"/>
            <a:ext cx="12192000" cy="34043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402733-1F83-4AD4-A4C7-4D6EEC61D980}"/>
              </a:ext>
            </a:extLst>
          </p:cNvPr>
          <p:cNvSpPr/>
          <p:nvPr/>
        </p:nvSpPr>
        <p:spPr>
          <a:xfrm>
            <a:off x="121449" y="5273865"/>
            <a:ext cx="11949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&lt;Remark&gt; This modification brings a computational benefit, since we can generate bootstrap samples quickly and memory-efficiently by reusing a priori computed tensor without repetitive computation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8075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9BEE4-246F-43D9-8F27-13E3D1E3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162"/>
            <a:ext cx="12192000" cy="24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E4C5B-06F9-401D-9D89-5CAC967B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32" y="2248407"/>
            <a:ext cx="8605736" cy="36767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379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Standard Bootstrap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699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446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Amortized Bootstrapping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72733-835F-42F3-A3B7-BC9E453B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501"/>
            <a:ext cx="12192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446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Amortized Bootstrapping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D145A-5BE4-48FB-AE5C-4411FFCA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2" y="2060020"/>
            <a:ext cx="10963336" cy="44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446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Amortized Bootstrapping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04A3CF-2152-42BE-AA2E-A5DE3A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075"/>
            <a:ext cx="1051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8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Dropout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92629-22EA-4A31-BBC0-8D650B26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1" y="2060020"/>
            <a:ext cx="10535809" cy="42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Dropout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92629-22EA-4A31-BBC0-8D650B269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t="-17623" r="64731" b="17623"/>
          <a:stretch/>
        </p:blipFill>
        <p:spPr>
          <a:xfrm>
            <a:off x="416668" y="1762359"/>
            <a:ext cx="3695643" cy="42282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BBA15A-2EF1-49D9-9921-C1F255E4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35" y="2577187"/>
            <a:ext cx="4634921" cy="975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73CDB-0C8B-485E-B689-687A7EE6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35" y="3609079"/>
            <a:ext cx="3695643" cy="975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9D7CA5-C507-4888-8A51-526446B8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35" y="4640971"/>
            <a:ext cx="5413080" cy="10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NeuBoots</a:t>
            </a:r>
            <a:r>
              <a:rPr lang="en-US" altLang="ko-KR" b="1" dirty="0"/>
              <a:t> vs Dropout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92629-22EA-4A31-BBC0-8D650B269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69" b="18657"/>
          <a:stretch/>
        </p:blipFill>
        <p:spPr>
          <a:xfrm>
            <a:off x="7736732" y="2364820"/>
            <a:ext cx="3617068" cy="3439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EE1A37-496E-4286-84F1-99A49D1E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96" y="3385583"/>
            <a:ext cx="4895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F3667-41C3-482D-A0F0-38E15544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Preliminaries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Neural Bootstrapper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Empirical Studies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35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 Bootstrapper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09F0D-3ECF-4572-B382-2297613C7670}"/>
              </a:ext>
            </a:extLst>
          </p:cNvPr>
          <p:cNvSpPr/>
          <p:nvPr/>
        </p:nvSpPr>
        <p:spPr>
          <a:xfrm>
            <a:off x="202795" y="1690688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Computation time and cost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B1EE6-B4A1-443A-8FC5-ABD33DD0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769"/>
            <a:ext cx="12192000" cy="37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4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C6A92-55BC-4E77-815F-617BB1D5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55" y="1690688"/>
            <a:ext cx="8404090" cy="4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C5E66E-D175-44E9-8430-9720E8AA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91" y="1690688"/>
            <a:ext cx="8253818" cy="47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0989F-88DD-4D3B-970C-41A43FD2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6" y="2410535"/>
            <a:ext cx="9407208" cy="41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1028" name="Picture 4" descr="How to Use ROC Curves and Precision-Recall Curves for Classification in  Python">
            <a:extLst>
              <a:ext uri="{FF2B5EF4-FFF2-40B4-BE49-F238E27FC236}">
                <a16:creationId xmlns:a16="http://schemas.microsoft.com/office/drawing/2014/main" id="{BDDC3D1B-5559-4E70-8318-0C70C4F4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8" y="1634247"/>
            <a:ext cx="6059249" cy="45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C Curves and Precision-Recall Curves for Imbalanced Classification">
            <a:extLst>
              <a:ext uri="{FF2B5EF4-FFF2-40B4-BE49-F238E27FC236}">
                <a16:creationId xmlns:a16="http://schemas.microsoft.com/office/drawing/2014/main" id="{F2C718B0-5DF1-43C8-BBFA-A2C1CF32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05" y="1574513"/>
            <a:ext cx="6293795" cy="47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8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985B2-78CC-4FE6-B615-AD83CF2B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54" y="1385272"/>
            <a:ext cx="9026491" cy="53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9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Empirical Studies</a:t>
            </a:r>
            <a:endParaRPr lang="ko-KR" altLang="en-US" dirty="0"/>
          </a:p>
        </p:txBody>
      </p:sp>
      <p:pic>
        <p:nvPicPr>
          <p:cNvPr id="2050" name="Picture 2" descr="https://blog.kakaocdn.net/dn/BrYnp/btqCxQnMbYR/zx5nkeNpfTrUf2aPqOWK1K/img.png">
            <a:extLst>
              <a:ext uri="{FF2B5EF4-FFF2-40B4-BE49-F238E27FC236}">
                <a16:creationId xmlns:a16="http://schemas.microsoft.com/office/drawing/2014/main" id="{B1B03549-564B-437F-82B5-F2BF5466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70" y="2653251"/>
            <a:ext cx="8728660" cy="282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1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95213-E9F9-4468-8D9D-173CC7B00BAF}"/>
              </a:ext>
            </a:extLst>
          </p:cNvPr>
          <p:cNvSpPr/>
          <p:nvPr/>
        </p:nvSpPr>
        <p:spPr>
          <a:xfrm>
            <a:off x="175097" y="1930638"/>
            <a:ext cx="116602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Scalable bootstrapping method, </a:t>
            </a:r>
            <a:r>
              <a:rPr lang="en-US" altLang="ko-KR" sz="2800" dirty="0" err="1"/>
              <a:t>NeuBoots</a:t>
            </a:r>
            <a:r>
              <a:rPr lang="en-US" altLang="ko-K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Our empirical studies show that </a:t>
            </a:r>
            <a:r>
              <a:rPr lang="en-US" altLang="ko-KR" sz="2800" dirty="0" err="1"/>
              <a:t>NeuBoots</a:t>
            </a:r>
            <a:r>
              <a:rPr lang="en-US" altLang="ko-KR" sz="2800" dirty="0"/>
              <a:t> attains significant potential in quantifying uncertainty for large-sized applications. (such as biomedical data analysis with high-resolution)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As a future research, one can apply </a:t>
            </a:r>
            <a:r>
              <a:rPr lang="en-US" altLang="ko-KR" sz="2800" dirty="0" err="1"/>
              <a:t>NeuBoots</a:t>
            </a:r>
            <a:r>
              <a:rPr lang="en-US" altLang="ko-KR" sz="2800" dirty="0"/>
              <a:t> to natural language processing tasks using Transformer.</a:t>
            </a:r>
          </a:p>
        </p:txBody>
      </p:sp>
    </p:spTree>
    <p:extLst>
      <p:ext uri="{BB962C8B-B14F-4D97-AF65-F5344CB8AC3E}">
        <p14:creationId xmlns:p14="http://schemas.microsoft.com/office/powerpoint/2010/main" val="204907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2DE247-D4EF-4953-88C4-6AC667C5E953}"/>
              </a:ext>
            </a:extLst>
          </p:cNvPr>
          <p:cNvSpPr txBox="1"/>
          <p:nvPr/>
        </p:nvSpPr>
        <p:spPr>
          <a:xfrm>
            <a:off x="0" y="1690688"/>
            <a:ext cx="121141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[1] Shin, M., Cho, H., &amp; Lim, S. (2020). Neural Bootstrapper. </a:t>
            </a:r>
            <a:r>
              <a:rPr lang="en-US" altLang="ko-KR" sz="2400" i="1" dirty="0" err="1"/>
              <a:t>arXiv</a:t>
            </a:r>
            <a:r>
              <a:rPr lang="en-US" altLang="ko-KR" sz="2400" i="1" dirty="0"/>
              <a:t> preprint arXiv:2010.01051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[2] </a:t>
            </a:r>
            <a:r>
              <a:rPr lang="en-US" altLang="ko-KR" sz="2400" dirty="0" err="1"/>
              <a:t>Lakshminarayanan</a:t>
            </a:r>
            <a:r>
              <a:rPr lang="en-US" altLang="ko-KR" sz="2400" dirty="0"/>
              <a:t>, B., </a:t>
            </a:r>
            <a:r>
              <a:rPr lang="en-US" altLang="ko-KR" sz="2400" dirty="0" err="1"/>
              <a:t>Pritzel</a:t>
            </a:r>
            <a:r>
              <a:rPr lang="en-US" altLang="ko-KR" sz="2400" dirty="0"/>
              <a:t>, A., and Blundell, C. (2017). Simple and scalable predictive uncertainty estimation using deep ensembles. In Advances in neural information processing systems, pages 6402–6413.</a:t>
            </a:r>
          </a:p>
          <a:p>
            <a:r>
              <a:rPr lang="en-US" altLang="ko-KR" sz="2400" dirty="0"/>
              <a:t>[3]</a:t>
            </a:r>
            <a:r>
              <a:rPr lang="en-US" altLang="ko-KR" dirty="0"/>
              <a:t> </a:t>
            </a:r>
            <a:r>
              <a:rPr lang="en-US" altLang="ko-KR" sz="2400" dirty="0"/>
              <a:t>Guo, C., </a:t>
            </a:r>
            <a:r>
              <a:rPr lang="en-US" altLang="ko-KR" sz="2400" dirty="0" err="1"/>
              <a:t>Pleiss</a:t>
            </a:r>
            <a:r>
              <a:rPr lang="en-US" altLang="ko-KR" sz="2400" dirty="0"/>
              <a:t>, G., Sun, Y., &amp; Weinberger, K. Q. (2017, July). On calibration of modern neural networks. In </a:t>
            </a:r>
            <a:r>
              <a:rPr lang="en-US" altLang="ko-KR" sz="2400" i="1" dirty="0"/>
              <a:t>International Conference on Machine Learning</a:t>
            </a:r>
            <a:r>
              <a:rPr lang="en-US" altLang="ko-KR" sz="2400" dirty="0"/>
              <a:t> (pp. 1321-1330). PMLR.</a:t>
            </a:r>
          </a:p>
          <a:p>
            <a:r>
              <a:rPr lang="en-US" altLang="ko-KR" sz="2400" dirty="0"/>
              <a:t>[4]</a:t>
            </a:r>
            <a:r>
              <a:rPr lang="en-US" altLang="ko-KR" dirty="0"/>
              <a:t> </a:t>
            </a:r>
            <a:r>
              <a:rPr lang="en-US" altLang="ko-KR" sz="2400" dirty="0"/>
              <a:t>Brier, G. W. (1950). Verification of forecasts expressed in terms of probability. </a:t>
            </a:r>
            <a:r>
              <a:rPr lang="en-US" altLang="ko-KR" sz="2400" i="1" dirty="0"/>
              <a:t>Monthly weather review</a:t>
            </a:r>
            <a:r>
              <a:rPr lang="en-US" altLang="ko-KR" sz="2400" dirty="0"/>
              <a:t>, </a:t>
            </a:r>
            <a:r>
              <a:rPr lang="en-US" altLang="ko-KR" sz="2400" i="1" dirty="0"/>
              <a:t>78</a:t>
            </a:r>
            <a:r>
              <a:rPr lang="en-US" altLang="ko-KR" sz="2400" dirty="0"/>
              <a:t>(1), 1-3.</a:t>
            </a:r>
          </a:p>
          <a:p>
            <a:r>
              <a:rPr lang="en-US" altLang="ko-KR" sz="2400" dirty="0"/>
              <a:t>[5] </a:t>
            </a:r>
            <a:r>
              <a:rPr lang="en-US" altLang="ko-KR" sz="2400" dirty="0" err="1"/>
              <a:t>endrycks</a:t>
            </a:r>
            <a:r>
              <a:rPr lang="en-US" altLang="ko-KR" sz="2400" dirty="0"/>
              <a:t>, D. and </a:t>
            </a:r>
            <a:r>
              <a:rPr lang="en-US" altLang="ko-KR" sz="2400" dirty="0" err="1"/>
              <a:t>Gimpel</a:t>
            </a:r>
            <a:r>
              <a:rPr lang="en-US" altLang="ko-KR" sz="2400" dirty="0"/>
              <a:t>, K. (2017). A baseline for detecting misclassified and out-of-distribution examples in neural networks. Proceedings of International Conference on Learning Representations.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3A841-5330-47F4-8B6C-FE6D4A5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2010917"/>
            <a:ext cx="10194587" cy="34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2DE247-D4EF-4953-88C4-6AC667C5E953}"/>
              </a:ext>
            </a:extLst>
          </p:cNvPr>
          <p:cNvSpPr txBox="1"/>
          <p:nvPr/>
        </p:nvSpPr>
        <p:spPr>
          <a:xfrm>
            <a:off x="77821" y="2090172"/>
            <a:ext cx="12114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We have a labeled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and want to find a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For the standard bootstrapping, we sample B sets of bootstrap data</a:t>
            </a:r>
          </a:p>
          <a:p>
            <a:r>
              <a:rPr lang="en-US" altLang="ko-KR" sz="2800" dirty="0"/>
              <a:t>with replacement  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ED1E7-9540-4B9A-BB46-62420BA1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64" y="2119676"/>
            <a:ext cx="4491968" cy="550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E73B52-2824-4091-8261-0DE6642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84" y="2869639"/>
            <a:ext cx="2689596" cy="559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DD85F-983F-48A3-999F-DE49EE29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86" y="4815470"/>
            <a:ext cx="5322627" cy="6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2DE247-D4EF-4953-88C4-6AC667C5E953}"/>
              </a:ext>
            </a:extLst>
          </p:cNvPr>
          <p:cNvSpPr txBox="1"/>
          <p:nvPr/>
        </p:nvSpPr>
        <p:spPr>
          <a:xfrm>
            <a:off x="77821" y="2090172"/>
            <a:ext cx="12114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Define a loss functional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and then we minimize the above with respect to 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E73B52-2824-4091-8261-0DE66423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40" y="2993358"/>
            <a:ext cx="2265683" cy="471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5F0E06-19F3-41D0-BCFA-715EE066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64" y="1826725"/>
            <a:ext cx="5369670" cy="1070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FB9F2D-524E-48BC-81BA-0E1C8D35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78" y="3738614"/>
            <a:ext cx="3584643" cy="7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0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2DE247-D4EF-4953-88C4-6AC667C5E953}"/>
              </a:ext>
            </a:extLst>
          </p:cNvPr>
          <p:cNvSpPr txBox="1"/>
          <p:nvPr/>
        </p:nvSpPr>
        <p:spPr>
          <a:xfrm>
            <a:off x="77820" y="2093678"/>
            <a:ext cx="1211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According to </a:t>
            </a:r>
            <a:r>
              <a:rPr lang="en-US" altLang="ko-KR" sz="2800" i="1" dirty="0"/>
              <a:t>In Advances in neural information processing systems</a:t>
            </a:r>
            <a:endParaRPr lang="ko-KR" altLang="en-US" sz="2800" i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DA15D-1BFA-44CD-ADD7-7A20ADE8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1"/>
          <a:stretch/>
        </p:blipFill>
        <p:spPr>
          <a:xfrm>
            <a:off x="253221" y="3137394"/>
            <a:ext cx="11763375" cy="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58AD7-5E05-4D27-BD12-4599C515D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5"/>
          <a:stretch/>
        </p:blipFill>
        <p:spPr>
          <a:xfrm>
            <a:off x="1238654" y="2180909"/>
            <a:ext cx="4384713" cy="400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38342-5F6D-447C-94F7-29B28A9C1CBC}"/>
              </a:ext>
            </a:extLst>
          </p:cNvPr>
          <p:cNvSpPr txBox="1"/>
          <p:nvPr/>
        </p:nvSpPr>
        <p:spPr>
          <a:xfrm>
            <a:off x="77820" y="2093678"/>
            <a:ext cx="12256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Let                                     and let      be a probability distribution on the simplex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In order to resolve the previous problem, we introduce a new loss functional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573AB-7647-48C2-95BD-CD82EF82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48" y="4276455"/>
            <a:ext cx="5205904" cy="1033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E47F70-24CA-414F-A406-F5FBD4A2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69" y="2180909"/>
            <a:ext cx="551872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38342-5F6D-447C-94F7-29B28A9C1CBC}"/>
              </a:ext>
            </a:extLst>
          </p:cNvPr>
          <p:cNvSpPr txBox="1"/>
          <p:nvPr/>
        </p:nvSpPr>
        <p:spPr>
          <a:xfrm>
            <a:off x="77821" y="2093678"/>
            <a:ext cx="12114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But training multiple networks remains a computational problem, and one has to store the parameters of every network for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Consider a bootstrap generator                             defined 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So our loss is transformed into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DA593F-C898-4240-8FCD-DE08CBE5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8"/>
          <a:stretch/>
        </p:blipFill>
        <p:spPr>
          <a:xfrm>
            <a:off x="5800116" y="3350220"/>
            <a:ext cx="3434675" cy="552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F2DDD1-05E8-415A-BB11-BE8650319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9"/>
          <a:stretch/>
        </p:blipFill>
        <p:spPr>
          <a:xfrm>
            <a:off x="3911937" y="4273594"/>
            <a:ext cx="3776357" cy="59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3C12F0-E0B7-4C90-BF7C-B343E4B38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178" y="5633108"/>
            <a:ext cx="9299643" cy="10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1E5D-0DD6-4C9A-8FD6-598EB07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Preliminaries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38342-5F6D-447C-94F7-29B28A9C1CBC}"/>
              </a:ext>
            </a:extLst>
          </p:cNvPr>
          <p:cNvSpPr txBox="1"/>
          <p:nvPr/>
        </p:nvSpPr>
        <p:spPr>
          <a:xfrm>
            <a:off x="77821" y="2093678"/>
            <a:ext cx="12114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When the number of data is large, the optimization would be hurdled.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Let                       denotes the assignment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So our final loss is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6D0C3D-F28C-4C5B-9BFE-F0AB0F9A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3" y="2856857"/>
            <a:ext cx="2706684" cy="612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29DC4-C90F-4159-8626-0445B4A0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4" y="4616668"/>
            <a:ext cx="7127132" cy="9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533</Words>
  <Application>Microsoft Office PowerPoint</Application>
  <PresentationFormat>와이드스크린</PresentationFormat>
  <Paragraphs>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Neural Bootstrapper</vt:lpstr>
      <vt:lpstr>Contents</vt:lpstr>
      <vt:lpstr>1. Introduction</vt:lpstr>
      <vt:lpstr>2. Preliminaries</vt:lpstr>
      <vt:lpstr>2. Preliminaries</vt:lpstr>
      <vt:lpstr>2. Preliminaries</vt:lpstr>
      <vt:lpstr>2. Preliminaries</vt:lpstr>
      <vt:lpstr>2. Preliminaries</vt:lpstr>
      <vt:lpstr>2. Preliminaries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3. Neural Bootstrapper</vt:lpstr>
      <vt:lpstr>4. Empirical Studies</vt:lpstr>
      <vt:lpstr>4. Empirical Studies</vt:lpstr>
      <vt:lpstr>4. Empirical Studies</vt:lpstr>
      <vt:lpstr>4. Empirical Studies</vt:lpstr>
      <vt:lpstr>4. Empirical Studies</vt:lpstr>
      <vt:lpstr>4. Empirical Studies</vt:lpstr>
      <vt:lpstr>4. Conclusion</vt:lpstr>
      <vt:lpstr>5.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144</cp:revision>
  <dcterms:created xsi:type="dcterms:W3CDTF">2021-10-31T10:37:06Z</dcterms:created>
  <dcterms:modified xsi:type="dcterms:W3CDTF">2022-01-03T04:38:23Z</dcterms:modified>
</cp:coreProperties>
</file>