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7D01A-5DDD-442A-B6DB-A83A8DF12E71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DF81-1AB2-459A-B132-150827C6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2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7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6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5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3822-5B67-43A1-85F1-2D72024F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78F2B-74A1-4A0C-81E8-74AA8283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0268-8944-48F6-A546-E64D8E26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63C22-A13F-4651-BFA9-92F6E94E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FECCB-49CA-4017-B094-2445DB93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4321-F0DD-4C3A-BB1C-11EB0BF6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9C0D-9396-496A-B828-5FF0445C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B550B-E726-4857-9FE2-8823DB5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DA6CB-9D5E-4632-A863-ABD37E9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3FB0-E593-41EA-8645-020D865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861D2-D6B2-4546-95B7-E2F390D50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D6ADA-D544-45ED-9286-CA80D77C8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CC6FA-7A55-4342-9C7E-BED9A048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8332-371D-44E5-9479-14DD6D87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09D22-A29F-4EC3-BD96-806E44F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86BC-424D-4025-96B5-3807925F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7062-AD17-45FB-BB07-1E4C59EB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102C-D685-4FA6-AA66-6685500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F4030-30DD-47BC-9E4E-9332B49A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57C30-F131-49B0-968A-032BDDE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3C14-7B53-44E0-89F4-49DD1558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28201-73F6-427F-A6F8-AD93CD45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8639-6E8D-4861-827B-B7C989A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8488-6B0C-4430-9D0E-0BD36454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B3A5D-0807-435E-BC99-5C89B8A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32C95-7D3E-4881-99B9-691FF95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7922-7D49-44A8-B49B-B6CB7A2E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ECF41-9063-4B68-B07B-EDC164A8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078DC-029A-473F-9D7A-32C51C7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59A4B-A2A2-4CAF-AB74-E3C163E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598A8-3F83-4B1B-ADA5-C3F7FFE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AA71-8B9D-42D3-8A7A-7BE19D4B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73592-0BD6-45CD-AFD0-BB13B4CC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AC794-0620-41D5-9070-94970568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640C21-AC27-439E-ACC7-E768B53B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024A8-B6E4-4B1D-B69D-017C5594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2C4D6-26AE-4D9F-8B38-A5E2EEA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BD940-1B94-4AD4-8507-88C5D21A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891991-0C5C-48D5-AE4D-E52A77A0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AD8DD-2936-422D-A5BD-2C68669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B93911-DE74-498E-8694-47B7FAC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E4D9F-8755-4C5D-AA8F-74B44FD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C6CEE-FB20-495D-9081-855A3B0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53DE1-60DE-4D67-AF23-3036133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9E4BA-98F4-476E-A82E-F3B30F6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6E6C-7D6A-48C2-AC40-BB5CAB8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21FB3-45E0-4E80-B852-B9286F9C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9992-EE32-4890-95F5-42CF26DF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A73A4-D9B0-480D-9723-A16874E1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E7FC8-A800-46FC-B2C0-66CC80D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4D86C-8DF0-4BDF-9271-F9F88540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EF2E9-3A1F-4F96-9DFD-5AA11D3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D568-B302-4541-BD1F-4430008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92005-5545-4EC9-85A4-FBA93765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59DB3-924C-4175-8348-8E0823B7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6BADB-1550-4301-BCFB-8A4EF1F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6DB27-03B0-46F5-B4B8-D393B311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1E265-C440-4B0F-AFF8-A6167233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5AAF7-A395-4718-857C-13D0297C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FFD63-58D7-4697-9DCB-AD1B46FC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20F62-6A08-4050-9F72-E235A121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40F9-41E2-45B4-8026-40DBD84C9BA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E182-CAE3-4B99-8D52-05B3C1AF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558C-511F-43B3-ABE0-EA7F0D96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173E-3122-4A33-BF93-A98D1D69F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Series 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D39C9-C264-47DB-A7AF-5FA9FA33F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20,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23435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2: MA(2)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1E6FC-650D-4DC0-BB04-51BD208C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42" y="1469062"/>
            <a:ext cx="388620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7CA92-E0B2-4886-8725-E57AEF03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2" y="1546372"/>
            <a:ext cx="3476625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730C90-1BC4-43F4-A842-3A64F2FA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16" y="2286090"/>
            <a:ext cx="1924050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D544BF-4184-463B-8AEC-FDDBCA794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68" y="2314665"/>
            <a:ext cx="1905000" cy="552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ACEBF07-8A3B-46F2-B616-CEF9B3983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981" y="2346182"/>
            <a:ext cx="2057400" cy="600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D27ACB-56D0-4DDC-BC1F-8A1C50BDB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92" y="2832096"/>
            <a:ext cx="3390900" cy="857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12E06D-B4AF-4274-8CC5-2132867A0C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74" y="3657852"/>
            <a:ext cx="3057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Duality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C02B1C-0D2C-4A61-80D1-545852D6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92629"/>
              </p:ext>
            </p:extLst>
          </p:nvPr>
        </p:nvGraphicFramePr>
        <p:xfrm>
          <a:off x="1947694" y="2191784"/>
          <a:ext cx="8127999" cy="375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32246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32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9772926"/>
                    </a:ext>
                  </a:extLst>
                </a:gridCol>
              </a:tblGrid>
              <a:tr h="7512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32092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invertibility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58702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stationarity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430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Exponentially damped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cutoff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08338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cutoff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Exponentially damped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2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5599931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 particular,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Autoregressive Moving Average (ARMA)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266A0-A011-4E89-91F3-3CF35719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11" y="1185154"/>
            <a:ext cx="8096250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39554E-DD8D-4CFA-8456-CB9F7018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378" y="1060559"/>
            <a:ext cx="2667000" cy="885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9102522" y="134577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149C45-550B-4E9B-A384-D1D14C1F7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645" y="1868312"/>
            <a:ext cx="3414771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E16087-DD33-490C-A7D2-039AE2B2A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004" y="3185513"/>
            <a:ext cx="1285875" cy="504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BFB7D9-1753-47B2-9D3F-2FC786F1AC96}"/>
              </a:ext>
            </a:extLst>
          </p:cNvPr>
          <p:cNvSpPr/>
          <p:nvPr/>
        </p:nvSpPr>
        <p:spPr>
          <a:xfrm>
            <a:off x="962025" y="3275864"/>
            <a:ext cx="81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where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6202ED-136A-4093-889D-4E973047F3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2405"/>
          <a:stretch/>
        </p:blipFill>
        <p:spPr>
          <a:xfrm>
            <a:off x="3060879" y="3227879"/>
            <a:ext cx="1403680" cy="476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AC4728-FA17-45D4-8136-989915D28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158" y="3107699"/>
            <a:ext cx="1964327" cy="8400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61D9C-8964-4D8F-8A78-2A895CB805FD}"/>
              </a:ext>
            </a:extLst>
          </p:cNvPr>
          <p:cNvSpPr/>
          <p:nvPr/>
        </p:nvSpPr>
        <p:spPr>
          <a:xfrm>
            <a:off x="962025" y="4460097"/>
            <a:ext cx="83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Note: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9BCCB1-C67B-4D09-90D8-354775E57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04" y="4156003"/>
            <a:ext cx="3117630" cy="970941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9441D1-2D48-4CE3-B58C-B3FCE8C2EDEF}"/>
              </a:ext>
            </a:extLst>
          </p:cNvPr>
          <p:cNvSpPr/>
          <p:nvPr/>
        </p:nvSpPr>
        <p:spPr>
          <a:xfrm>
            <a:off x="4962497" y="4524024"/>
            <a:ext cx="671647" cy="38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50E9558-6044-4FF1-9639-A6396D3AC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3871" y="4390376"/>
            <a:ext cx="6178398" cy="570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91C3A-E82D-4D1B-BB57-B3D88A8080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5725" y="1791144"/>
            <a:ext cx="3304564" cy="944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BAD311-ABF8-44E8-9423-6813937C83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025" y="2561489"/>
            <a:ext cx="10391775" cy="7143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5A2B9B-CAB2-458C-8DD7-7E6D19AE1D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9794" y="5178850"/>
            <a:ext cx="7591425" cy="6667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BCC7F9F-CFF4-48AA-B02A-CB3957C222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6931" y="5922259"/>
            <a:ext cx="7677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275472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Admissible region: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Example ARMA(1,1)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046043" y="1312018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C37301-6E12-4E49-8E1A-9438E1DF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82" y="1154689"/>
            <a:ext cx="3867150" cy="70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B23FAB-DC3E-49B0-832F-C82B0D0E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70" y="1105828"/>
            <a:ext cx="4057650" cy="723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3E187D-2F87-4DC2-8A23-2D41E4F8FC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97" r="69234" b="1981"/>
          <a:stretch/>
        </p:blipFill>
        <p:spPr>
          <a:xfrm>
            <a:off x="2890656" y="2037785"/>
            <a:ext cx="1907748" cy="4347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14E5A9-AA1F-4EEC-A4B9-789C70184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603" t="11897"/>
          <a:stretch/>
        </p:blipFill>
        <p:spPr>
          <a:xfrm>
            <a:off x="5450321" y="2045393"/>
            <a:ext cx="1822821" cy="44476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B1F1B-D6DA-4ABB-AE0A-CF9D3C5BF376}"/>
              </a:ext>
            </a:extLst>
          </p:cNvPr>
          <p:cNvSpPr/>
          <p:nvPr/>
        </p:nvSpPr>
        <p:spPr>
          <a:xfrm>
            <a:off x="4841068" y="2053940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4492685-FB69-4FC3-B2EC-00595857C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54" y="2666949"/>
            <a:ext cx="3981450" cy="2057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67AB7C-CEA9-40E5-A95B-07013A34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723" y="2585693"/>
            <a:ext cx="3156223" cy="2113065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822CA6E-BED6-4FD0-ACE2-C6BB0C92177B}"/>
              </a:ext>
            </a:extLst>
          </p:cNvPr>
          <p:cNvSpPr/>
          <p:nvPr/>
        </p:nvSpPr>
        <p:spPr>
          <a:xfrm>
            <a:off x="5129769" y="3171609"/>
            <a:ext cx="671647" cy="38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0E21D6-E79C-4B32-AE61-E046F3D7252D}"/>
              </a:ext>
            </a:extLst>
          </p:cNvPr>
          <p:cNvSpPr/>
          <p:nvPr/>
        </p:nvSpPr>
        <p:spPr>
          <a:xfrm>
            <a:off x="4508899" y="3598191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Solving equations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95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Example ARMA(1,1)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CD4D9-0767-4752-8791-CCFD1747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77" y="1470891"/>
            <a:ext cx="6568378" cy="5059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E98C3-7EF1-4369-9FE8-C0F59290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8269"/>
            <a:ext cx="5338277" cy="54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0921B-35E5-415C-8028-E30BBE7F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1" y="1390514"/>
            <a:ext cx="8806177" cy="5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557E9-3D71-40E2-8277-45A7BFA5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" y="1386697"/>
            <a:ext cx="12192000" cy="5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8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4C82-64C3-4B2E-B79C-4AA029E4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56AAA-4E1B-438C-A6E5-E871FE08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39592"/>
            <a:ext cx="10001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10D4F93-B51E-4768-99E5-34B8AE1483D0}"/>
              </a:ext>
            </a:extLst>
          </p:cNvPr>
          <p:cNvSpPr/>
          <p:nvPr/>
        </p:nvSpPr>
        <p:spPr>
          <a:xfrm>
            <a:off x="3865123" y="2284041"/>
            <a:ext cx="4079132" cy="3670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330B-108A-440B-B494-73F2407D2511}"/>
              </a:ext>
            </a:extLst>
          </p:cNvPr>
          <p:cNvSpPr txBox="1"/>
          <p:nvPr/>
        </p:nvSpPr>
        <p:spPr>
          <a:xfrm>
            <a:off x="4915712" y="1805750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Stationary process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FB31A-8FEF-4E65-90FC-CAF15B1F65B8}"/>
              </a:ext>
            </a:extLst>
          </p:cNvPr>
          <p:cNvSpPr txBox="1"/>
          <p:nvPr/>
        </p:nvSpPr>
        <p:spPr>
          <a:xfrm>
            <a:off x="4695218" y="2802979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CDEA9DF-8AA9-4F7F-8358-42E914ED3B94}"/>
              </a:ext>
            </a:extLst>
          </p:cNvPr>
          <p:cNvSpPr/>
          <p:nvPr/>
        </p:nvSpPr>
        <p:spPr>
          <a:xfrm>
            <a:off x="3239311" y="2175082"/>
            <a:ext cx="5405337" cy="4317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103D83-BF78-47E5-A704-3AF71C7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32" y="3247270"/>
            <a:ext cx="2606607" cy="1126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F38FE0-9E34-4A39-A22A-D35C0E6C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2" y="4483654"/>
            <a:ext cx="2348014" cy="9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103D83-BF78-47E5-A704-3AF71C7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" y="1860114"/>
            <a:ext cx="3715984" cy="160593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383892B-6B9E-4E68-B1D2-775A0A43E423}"/>
              </a:ext>
            </a:extLst>
          </p:cNvPr>
          <p:cNvSpPr/>
          <p:nvPr/>
        </p:nvSpPr>
        <p:spPr>
          <a:xfrm>
            <a:off x="3787320" y="2142278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DCEC1-34B2-44D5-8A9F-3AD460AE3DCD}"/>
              </a:ext>
            </a:extLst>
          </p:cNvPr>
          <p:cNvSpPr txBox="1"/>
          <p:nvPr/>
        </p:nvSpPr>
        <p:spPr>
          <a:xfrm>
            <a:off x="4837872" y="2190474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Well-defined and stationary if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E0F2F-5840-49A4-912E-CBBF2BD1D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7422" r="1980" b="2616"/>
          <a:stretch/>
        </p:blipFill>
        <p:spPr>
          <a:xfrm>
            <a:off x="8105435" y="2172112"/>
            <a:ext cx="1958453" cy="45627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406AA6-3FD3-450B-891F-3F3D3D5C8300}"/>
              </a:ext>
            </a:extLst>
          </p:cNvPr>
          <p:cNvSpPr/>
          <p:nvPr/>
        </p:nvSpPr>
        <p:spPr>
          <a:xfrm>
            <a:off x="3787320" y="2949674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7D67F-686E-45C6-A450-7BCC28B9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873" y="2766361"/>
            <a:ext cx="5971802" cy="9363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A08EAE-5319-4262-860F-0AB1496BE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15" y="3635479"/>
            <a:ext cx="5733848" cy="69155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1B9F6B-038C-4D7F-8320-B4B25D96A6F7}"/>
              </a:ext>
            </a:extLst>
          </p:cNvPr>
          <p:cNvSpPr/>
          <p:nvPr/>
        </p:nvSpPr>
        <p:spPr>
          <a:xfrm>
            <a:off x="3787320" y="4693141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D4B29-41D0-4BA2-AD90-5C08D2104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363" y="3702750"/>
            <a:ext cx="2251668" cy="49590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58B21-6CAC-4896-B62F-88714EBD9E5A}"/>
              </a:ext>
            </a:extLst>
          </p:cNvPr>
          <p:cNvSpPr/>
          <p:nvPr/>
        </p:nvSpPr>
        <p:spPr>
          <a:xfrm>
            <a:off x="2498001" y="5378748"/>
            <a:ext cx="35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Grenander</a:t>
            </a:r>
            <a:r>
              <a:rPr lang="en-US" altLang="ko-KR" dirty="0"/>
              <a:t> and Rosenblatt, 1957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F36C837-BC32-42BB-8F4B-4DC670C2F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987" y="4441337"/>
            <a:ext cx="3418904" cy="9613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8C63B9-8B72-467D-BF81-26FE5A6A87E2}"/>
              </a:ext>
            </a:extLst>
          </p:cNvPr>
          <p:cNvSpPr/>
          <p:nvPr/>
        </p:nvSpPr>
        <p:spPr>
          <a:xfrm>
            <a:off x="8183851" y="4730889"/>
            <a:ext cx="400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converges within the unit circle of 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37BAF-060A-427B-8DC9-2CE86FBDED34}"/>
              </a:ext>
            </a:extLst>
          </p:cNvPr>
          <p:cNvSpPr txBox="1"/>
          <p:nvPr/>
        </p:nvSpPr>
        <p:spPr>
          <a:xfrm>
            <a:off x="330742" y="3355341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8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406AA6-3FD3-450B-891F-3F3D3D5C8300}"/>
              </a:ext>
            </a:extLst>
          </p:cNvPr>
          <p:cNvSpPr/>
          <p:nvPr/>
        </p:nvSpPr>
        <p:spPr>
          <a:xfrm>
            <a:off x="5544802" y="2333241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37BAF-060A-427B-8DC9-2CE86FBDED34}"/>
              </a:ext>
            </a:extLst>
          </p:cNvPr>
          <p:cNvSpPr txBox="1"/>
          <p:nvPr/>
        </p:nvSpPr>
        <p:spPr>
          <a:xfrm>
            <a:off x="6802433" y="3342077"/>
            <a:ext cx="355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Alternative form of general linear processes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19D223-8AC9-41BD-B437-7E6520A3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71" y="1925360"/>
            <a:ext cx="3573774" cy="13929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088DC6-11DF-4D1E-97BC-448F97DC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11" y="1823061"/>
            <a:ext cx="3715984" cy="1605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B1EF0F-629A-41B4-97D3-FFB949131E14}"/>
              </a:ext>
            </a:extLst>
          </p:cNvPr>
          <p:cNvSpPr txBox="1"/>
          <p:nvPr/>
        </p:nvSpPr>
        <p:spPr>
          <a:xfrm>
            <a:off x="2037517" y="3318288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DCEC1-34B2-44D5-8A9F-3AD460AE3DCD}"/>
              </a:ext>
            </a:extLst>
          </p:cNvPr>
          <p:cNvSpPr txBox="1"/>
          <p:nvPr/>
        </p:nvSpPr>
        <p:spPr>
          <a:xfrm>
            <a:off x="5317806" y="1886943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Always true?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E50ED-F657-42BB-A82E-82680CF4F62B}"/>
              </a:ext>
            </a:extLst>
          </p:cNvPr>
          <p:cNvSpPr txBox="1"/>
          <p:nvPr/>
        </p:nvSpPr>
        <p:spPr>
          <a:xfrm>
            <a:off x="82248" y="4211854"/>
            <a:ext cx="1194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Consider                        . Whatever the value of theta, it defines a perfectly proper stationary process. </a:t>
            </a:r>
          </a:p>
          <a:p>
            <a:endParaRPr lang="en-US" altLang="ko-KR" dirty="0"/>
          </a:p>
          <a:p>
            <a:r>
              <a:rPr lang="en-US" altLang="ko-KR" dirty="0"/>
              <a:t>But alternative form may not be well-defined: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989B5-8DC7-420C-93F1-1465241C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68" y="4129338"/>
            <a:ext cx="1849898" cy="533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19FF2-D41B-4D49-A7E9-6589A4B1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94" y="5446208"/>
            <a:ext cx="2298568" cy="644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2E4F33-F7E1-4E3F-ABC0-447DB3B8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6" y="5539045"/>
            <a:ext cx="1849898" cy="53362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D526E4D-1EF2-41F9-9CCE-D79B5370A6F5}"/>
              </a:ext>
            </a:extLst>
          </p:cNvPr>
          <p:cNvSpPr/>
          <p:nvPr/>
        </p:nvSpPr>
        <p:spPr>
          <a:xfrm>
            <a:off x="2519500" y="5520975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CDF91-0FC6-40D0-9A85-83085940A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836" y="5429701"/>
            <a:ext cx="3695599" cy="709848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FB75257-5D0C-4D50-87E5-4F927278CEBB}"/>
              </a:ext>
            </a:extLst>
          </p:cNvPr>
          <p:cNvSpPr/>
          <p:nvPr/>
        </p:nvSpPr>
        <p:spPr>
          <a:xfrm>
            <a:off x="6130568" y="5499743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E54A8-E4AF-4F19-B92A-8B9E37DAABFA}"/>
              </a:ext>
            </a:extLst>
          </p:cNvPr>
          <p:cNvSpPr txBox="1"/>
          <p:nvPr/>
        </p:nvSpPr>
        <p:spPr>
          <a:xfrm>
            <a:off x="7286162" y="6075606"/>
            <a:ext cx="38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well-defined if abs(theta) &lt;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6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84E6C2-54B9-4312-BF2A-509AA112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04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19B42-9F3E-4C90-BFAB-CB6FA94451C3}"/>
              </a:ext>
            </a:extLst>
          </p:cNvPr>
          <p:cNvSpPr txBox="1"/>
          <p:nvPr/>
        </p:nvSpPr>
        <p:spPr>
          <a:xfrm>
            <a:off x="156836" y="5412977"/>
            <a:ext cx="107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Although invertibility follows from a general linear process, its definition is now independent of it.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0B53AC2-AD56-4AD7-A603-F3FCEA74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69" y="5118116"/>
            <a:ext cx="7620000" cy="8191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560986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stationarity: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ACFs: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PACF: 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Autoregressive (AR)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98860-E759-4C3D-8731-CE59093B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7" y="1427033"/>
            <a:ext cx="4772025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8A470-10D5-4247-8124-05613B797E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"/>
          <a:stretch/>
        </p:blipFill>
        <p:spPr>
          <a:xfrm>
            <a:off x="6478405" y="1579137"/>
            <a:ext cx="1834173" cy="590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989793" y="168974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686020-4FAB-4191-BE21-006C339D9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07" y="2241805"/>
            <a:ext cx="6276975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9CAF6A-B9D2-4993-9FE0-26A6B2453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669" y="2933745"/>
            <a:ext cx="70961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A23CE-A944-4B53-97BB-3FCAD881F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669" y="3635837"/>
            <a:ext cx="7229475" cy="685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43973E-1B48-48AB-9FBE-4B8CD4EC9A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777" y="4290303"/>
            <a:ext cx="4777294" cy="1071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B5CB11-68DC-4077-BC28-A2AF147ED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666" y="2935055"/>
            <a:ext cx="1943100" cy="981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0E1AE-BF79-485F-9113-90E027D07068}"/>
              </a:ext>
            </a:extLst>
          </p:cNvPr>
          <p:cNvSpPr/>
          <p:nvPr/>
        </p:nvSpPr>
        <p:spPr>
          <a:xfrm>
            <a:off x="9029018" y="3803480"/>
            <a:ext cx="241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Yule-Walker equation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D9BDAD-66E3-45DE-9B4A-8F7A911FC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669" y="5752906"/>
            <a:ext cx="8210550" cy="8382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04E2678-9C41-4B5A-B4E9-592DE285D232}"/>
              </a:ext>
            </a:extLst>
          </p:cNvPr>
          <p:cNvSpPr/>
          <p:nvPr/>
        </p:nvSpPr>
        <p:spPr>
          <a:xfrm rot="21111445">
            <a:off x="8745207" y="5483149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CCDC770-0ED4-4CF7-AAF0-B11361470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6624" y="4873731"/>
            <a:ext cx="2997197" cy="5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105AE0D-21B5-45FB-A872-C1062A33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1" y="4399572"/>
            <a:ext cx="7143244" cy="17248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559993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ACFs: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Moving Average (MA)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730922" y="130719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908B1-ED08-422A-A647-EC9503BC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34" y="1142131"/>
            <a:ext cx="4476750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EBC8F1-7795-4E6C-BFB3-6D5981F2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49" y="1161180"/>
            <a:ext cx="1133475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91C3A-E82D-4D1B-BB57-B3D88A808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34" y="1737908"/>
            <a:ext cx="3304564" cy="9449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E31FA-AF74-4399-A006-0720883B5094}"/>
              </a:ext>
            </a:extLst>
          </p:cNvPr>
          <p:cNvSpPr/>
          <p:nvPr/>
        </p:nvSpPr>
        <p:spPr>
          <a:xfrm>
            <a:off x="48181" y="5926020"/>
            <a:ext cx="12174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&lt;Remark&gt;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We see that the autocorrelation function of an MA(</a:t>
            </a:r>
            <a:r>
              <a:rPr lang="ko-KR" altLang="en-US" b="1" dirty="0"/>
              <a:t>𝑞</a:t>
            </a:r>
            <a:r>
              <a:rPr lang="en-US" altLang="ko-KR" b="1" dirty="0"/>
              <a:t>) process is zero, beyond the order </a:t>
            </a:r>
            <a:r>
              <a:rPr lang="ko-KR" altLang="en-US" b="1" dirty="0"/>
              <a:t>𝑞 </a:t>
            </a:r>
            <a:r>
              <a:rPr lang="en-US" altLang="ko-KR" b="1" dirty="0"/>
              <a:t>of the process.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The above rho equations are not linear. We will discuss this problem later. (Chap 6 or 7)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684C565-70C0-4E38-BBAF-581DE6334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924" y="2504780"/>
            <a:ext cx="4838700" cy="971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21ECD7-EB5A-434D-8D70-EC4B305D4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42" y="3137835"/>
            <a:ext cx="8613539" cy="13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23435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1: MA(1)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0AF9E-6A49-4061-8405-5E0D47EE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36"/>
          <a:stretch/>
        </p:blipFill>
        <p:spPr>
          <a:xfrm>
            <a:off x="1472017" y="1570003"/>
            <a:ext cx="2581275" cy="5862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13FBC-7115-441F-B61D-1B22F832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36"/>
          <a:stretch/>
        </p:blipFill>
        <p:spPr>
          <a:xfrm>
            <a:off x="3816981" y="1570003"/>
            <a:ext cx="2581275" cy="5862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37C790-BE9D-4853-A2DD-B72CF1AE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37" y="2335820"/>
            <a:ext cx="9457413" cy="5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5B12A7-27FE-4E9F-877A-CEDDDA4C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59" y="2913499"/>
            <a:ext cx="2876550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48AF30-7A04-4ED7-8C7A-A19E2627C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30" y="3625752"/>
            <a:ext cx="2876551" cy="1427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CABCC2-3AF6-4407-B908-F733EC708C30}"/>
                  </a:ext>
                </a:extLst>
              </p:cNvPr>
              <p:cNvSpPr/>
              <p:nvPr/>
            </p:nvSpPr>
            <p:spPr>
              <a:xfrm>
                <a:off x="3022060" y="5357643"/>
                <a:ext cx="657808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Fortunately,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;                                      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but there is only one solution due to the previous condition.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CABCC2-3AF6-4407-B908-F733EC708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60" y="5357643"/>
                <a:ext cx="6578083" cy="923330"/>
              </a:xfrm>
              <a:prstGeom prst="rect">
                <a:avLst/>
              </a:prstGeom>
              <a:blipFill>
                <a:blip r:embed="rId6"/>
                <a:stretch>
                  <a:fillRect l="-83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3E7DC43-3E09-45C6-8A89-2CFA1647D0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0" r="828"/>
          <a:stretch/>
        </p:blipFill>
        <p:spPr>
          <a:xfrm>
            <a:off x="5976522" y="5168584"/>
            <a:ext cx="3303536" cy="6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949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PACF:</a:t>
            </a:r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1: MA(1)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2827A-DAF4-4653-8B33-81ABF296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" y="2349939"/>
            <a:ext cx="6257925" cy="23526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6D6EFD4-D9A6-451D-B999-6C82B870FFF8}"/>
              </a:ext>
            </a:extLst>
          </p:cNvPr>
          <p:cNvSpPr/>
          <p:nvPr/>
        </p:nvSpPr>
        <p:spPr>
          <a:xfrm>
            <a:off x="6292694" y="4622052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AD296B-DC6B-4578-B56C-B77487BA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27"/>
          <a:stretch/>
        </p:blipFill>
        <p:spPr>
          <a:xfrm>
            <a:off x="1266722" y="5191816"/>
            <a:ext cx="4314825" cy="623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88139F-5252-4A86-B445-EBADD0E2C788}"/>
              </a:ext>
            </a:extLst>
          </p:cNvPr>
          <p:cNvSpPr/>
          <p:nvPr/>
        </p:nvSpPr>
        <p:spPr>
          <a:xfrm>
            <a:off x="2035746" y="2134083"/>
            <a:ext cx="241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Yule-Walker equation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87A9E7-B45B-4677-BAC1-126074A0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70" y="4154459"/>
            <a:ext cx="3343275" cy="1504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9D85A8-CDEB-4148-B9DA-56065FC3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703" y="5659409"/>
            <a:ext cx="1933575" cy="6000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F5530-B68A-4511-9F34-409C24916D8C}"/>
              </a:ext>
            </a:extLst>
          </p:cNvPr>
          <p:cNvSpPr/>
          <p:nvPr/>
        </p:nvSpPr>
        <p:spPr>
          <a:xfrm>
            <a:off x="7551804" y="5814863"/>
            <a:ext cx="15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particular,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319</Words>
  <Application>Microsoft Office PowerPoint</Application>
  <PresentationFormat>와이드스크린</PresentationFormat>
  <Paragraphs>125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Time Series Analysis</vt:lpstr>
      <vt:lpstr>Review</vt:lpstr>
      <vt:lpstr>Review</vt:lpstr>
      <vt:lpstr>Review</vt:lpstr>
      <vt:lpstr>Review</vt:lpstr>
      <vt:lpstr>Autoregressive (AR)</vt:lpstr>
      <vt:lpstr>Moving Average (MA)</vt:lpstr>
      <vt:lpstr>Example 1: MA(1)</vt:lpstr>
      <vt:lpstr>Example 1: MA(1)</vt:lpstr>
      <vt:lpstr>Example 2: MA(2)</vt:lpstr>
      <vt:lpstr>Duality</vt:lpstr>
      <vt:lpstr>Autoregressive Moving Average (ARMA)</vt:lpstr>
      <vt:lpstr>Example ARMA(1,1)</vt:lpstr>
      <vt:lpstr>Example ARMA(1,1)</vt:lpstr>
      <vt:lpstr>Summary</vt:lpstr>
      <vt:lpstr>Summary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김광우</dc:creator>
  <cp:lastModifiedBy>김광우</cp:lastModifiedBy>
  <cp:revision>19</cp:revision>
  <dcterms:created xsi:type="dcterms:W3CDTF">2022-01-13T10:18:01Z</dcterms:created>
  <dcterms:modified xsi:type="dcterms:W3CDTF">2022-01-14T06:46:24Z</dcterms:modified>
</cp:coreProperties>
</file>