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76" r:id="rId5"/>
    <p:sldId id="275" r:id="rId6"/>
    <p:sldId id="277" r:id="rId7"/>
    <p:sldId id="278" r:id="rId8"/>
    <p:sldId id="280" r:id="rId9"/>
    <p:sldId id="259" r:id="rId10"/>
    <p:sldId id="260" r:id="rId11"/>
    <p:sldId id="261" r:id="rId12"/>
    <p:sldId id="262" r:id="rId13"/>
    <p:sldId id="265" r:id="rId14"/>
    <p:sldId id="263" r:id="rId15"/>
    <p:sldId id="266" r:id="rId16"/>
    <p:sldId id="267" r:id="rId17"/>
    <p:sldId id="268" r:id="rId18"/>
    <p:sldId id="281" r:id="rId19"/>
    <p:sldId id="283" r:id="rId20"/>
    <p:sldId id="286" r:id="rId21"/>
    <p:sldId id="287" r:id="rId22"/>
    <p:sldId id="288" r:id="rId23"/>
    <p:sldId id="284" r:id="rId24"/>
    <p:sldId id="285" r:id="rId25"/>
    <p:sldId id="289" r:id="rId26"/>
    <p:sldId id="290" r:id="rId27"/>
    <p:sldId id="296" r:id="rId28"/>
    <p:sldId id="291" r:id="rId29"/>
    <p:sldId id="292" r:id="rId30"/>
    <p:sldId id="293" r:id="rId31"/>
    <p:sldId id="294" r:id="rId32"/>
    <p:sldId id="298" r:id="rId33"/>
    <p:sldId id="297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9756-F8E5-4AF1-B653-ECEA8DDC9AD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405D7-2115-401E-92F2-43D114CF2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7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05D7-2115-401E-92F2-43D114CF20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1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3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4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7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7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5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0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5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A6A3-F7D5-4931-AE04-B56E804CF35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C395-6D54-4F7F-8604-0D5E064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4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Bidirectional Encoder Representations from Transformers (BERT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GwangWoo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August 12, 2021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2" y="2912433"/>
            <a:ext cx="1591059" cy="36576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816" y="4172089"/>
            <a:ext cx="3027019" cy="23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en-US" altLang="ko-KR" dirty="0" smtClean="0"/>
              <a:t>(</a:t>
            </a:r>
            <a:r>
              <a:rPr lang="en-US" altLang="ko-KR" dirty="0"/>
              <a:t>Tokenization)</a:t>
            </a:r>
            <a:endParaRPr lang="en-US" altLang="ko-KR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514600" y="1878633"/>
            <a:ext cx="1083365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77686" y="2544416"/>
            <a:ext cx="5247861" cy="3528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454426" y="3193632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ow x5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40296" y="4338497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ower x2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895600" y="3672714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new</a:t>
            </a:r>
            <a:r>
              <a:rPr lang="en-US" altLang="ko-KR" dirty="0" smtClean="0">
                <a:solidFill>
                  <a:srgbClr val="FF0000"/>
                </a:solidFill>
              </a:rPr>
              <a:t>es</a:t>
            </a:r>
            <a:r>
              <a:rPr lang="en-US" altLang="ko-KR" dirty="0" smtClean="0"/>
              <a:t>t x6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895600" y="4872761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wid</a:t>
            </a:r>
            <a:r>
              <a:rPr lang="en-US" altLang="ko-KR" dirty="0" smtClean="0">
                <a:solidFill>
                  <a:srgbClr val="FF0000"/>
                </a:solidFill>
              </a:rPr>
              <a:t>es</a:t>
            </a:r>
            <a:r>
              <a:rPr lang="en-US" altLang="ko-KR" dirty="0" smtClean="0"/>
              <a:t>t x3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8580780" y="1878633"/>
            <a:ext cx="1083365" cy="665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vocab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064785" y="3672714"/>
            <a:ext cx="41153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0" dirty="0" smtClean="0">
                <a:solidFill>
                  <a:srgbClr val="000000"/>
                </a:solidFill>
                <a:effectLst/>
              </a:rPr>
              <a:t>l, o, w, e, r, n, w, s, t, </a:t>
            </a:r>
            <a:r>
              <a:rPr lang="en-US" altLang="ko-KR" sz="2800" b="0" i="0" dirty="0" err="1" smtClean="0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2800" b="0" i="0" smtClean="0">
                <a:solidFill>
                  <a:srgbClr val="000000"/>
                </a:solidFill>
                <a:effectLst/>
              </a:rPr>
              <a:t>, d</a:t>
            </a:r>
          </a:p>
          <a:p>
            <a:r>
              <a:rPr lang="en-US" altLang="ko-KR" sz="2800" dirty="0" err="1" smtClean="0">
                <a:solidFill>
                  <a:srgbClr val="FF0000"/>
                </a:solidFill>
              </a:rPr>
              <a:t>es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749786" y="3488387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en-US" altLang="ko-KR" dirty="0" smtClean="0"/>
              <a:t>(</a:t>
            </a:r>
            <a:r>
              <a:rPr lang="en-US" altLang="ko-KR" dirty="0"/>
              <a:t>Tokenization)</a:t>
            </a:r>
            <a:endParaRPr lang="en-US" altLang="ko-KR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514600" y="1878633"/>
            <a:ext cx="1083365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77686" y="2544416"/>
            <a:ext cx="5247861" cy="3528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454426" y="3193632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ow x5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40296" y="4338497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ower x2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895599" y="3672714"/>
            <a:ext cx="2163417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n</a:t>
            </a:r>
            <a:r>
              <a:rPr lang="en-US" altLang="ko-KR" dirty="0" smtClean="0"/>
              <a:t>ew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es</a:t>
            </a:r>
            <a:r>
              <a:rPr lang="en-US" altLang="ko-KR" dirty="0" smtClean="0">
                <a:solidFill>
                  <a:srgbClr val="FF0000"/>
                </a:solidFill>
              </a:rPr>
              <a:t>)t</a:t>
            </a:r>
            <a:r>
              <a:rPr lang="en-US" altLang="ko-KR" dirty="0" smtClean="0"/>
              <a:t> x6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895600" y="4872761"/>
            <a:ext cx="20839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w</a:t>
            </a:r>
            <a:r>
              <a:rPr lang="en-US" altLang="ko-KR" dirty="0" err="1" smtClean="0"/>
              <a:t>id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es</a:t>
            </a:r>
            <a:r>
              <a:rPr lang="en-US" altLang="ko-KR" dirty="0" smtClean="0">
                <a:solidFill>
                  <a:srgbClr val="FF0000"/>
                </a:solidFill>
              </a:rPr>
              <a:t>)t</a:t>
            </a:r>
            <a:r>
              <a:rPr lang="en-US" altLang="ko-KR" dirty="0" smtClean="0"/>
              <a:t> x3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8580780" y="1878633"/>
            <a:ext cx="1083365" cy="665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vocab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064785" y="3672714"/>
            <a:ext cx="41153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0" dirty="0" smtClean="0">
                <a:solidFill>
                  <a:srgbClr val="000000"/>
                </a:solidFill>
                <a:effectLst/>
              </a:rPr>
              <a:t>l, o, w, e, r, n, w, s, t, </a:t>
            </a:r>
            <a:r>
              <a:rPr lang="en-US" altLang="ko-KR" sz="2800" b="0" i="0" dirty="0" err="1" smtClean="0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</a:rPr>
              <a:t>, d</a:t>
            </a:r>
          </a:p>
          <a:p>
            <a:r>
              <a:rPr lang="en-US" altLang="ko-KR" sz="2800" err="1"/>
              <a:t>e</a:t>
            </a:r>
            <a:r>
              <a:rPr lang="en-US" altLang="ko-KR" sz="2800" smtClean="0"/>
              <a:t>s, </a:t>
            </a:r>
            <a:r>
              <a:rPr lang="en-US" altLang="ko-KR" sz="2800" smtClean="0">
                <a:solidFill>
                  <a:srgbClr val="FF0000"/>
                </a:solidFill>
              </a:rPr>
              <a:t>est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749786" y="3488387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en-US" altLang="ko-KR" dirty="0" smtClean="0"/>
              <a:t>(</a:t>
            </a:r>
            <a:r>
              <a:rPr lang="en-US" altLang="ko-KR" dirty="0"/>
              <a:t>Tokenization)</a:t>
            </a:r>
            <a:endParaRPr lang="en-US" altLang="ko-KR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514600" y="1878633"/>
            <a:ext cx="1083365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77686" y="2544416"/>
            <a:ext cx="5247861" cy="3528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454426" y="3193632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 smtClean="0">
                <a:solidFill>
                  <a:srgbClr val="FF0000"/>
                </a:solidFill>
              </a:rPr>
              <a:t>o</a:t>
            </a:r>
            <a:r>
              <a:rPr lang="en-US" altLang="ko-KR" dirty="0" smtClean="0"/>
              <a:t>w x5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40296" y="4338497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 smtClean="0">
                <a:solidFill>
                  <a:srgbClr val="FF0000"/>
                </a:solidFill>
              </a:rPr>
              <a:t>o</a:t>
            </a:r>
            <a:r>
              <a:rPr lang="en-US" altLang="ko-KR" dirty="0" smtClean="0"/>
              <a:t>wer x2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895599" y="3672714"/>
            <a:ext cx="2163417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newest x6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895600" y="4872761"/>
            <a:ext cx="20839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widest x3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8580780" y="1878633"/>
            <a:ext cx="1083365" cy="665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vocab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064785" y="3672714"/>
            <a:ext cx="41153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0" dirty="0" smtClean="0">
                <a:solidFill>
                  <a:srgbClr val="000000"/>
                </a:solidFill>
                <a:effectLst/>
              </a:rPr>
              <a:t>l, o, w, e, r, n, w, s, t, </a:t>
            </a:r>
            <a:r>
              <a:rPr lang="en-US" altLang="ko-KR" sz="2800" b="0" i="0" dirty="0" err="1" smtClean="0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</a:rPr>
              <a:t>, d</a:t>
            </a:r>
          </a:p>
          <a:p>
            <a:r>
              <a:rPr lang="en-US" altLang="ko-KR" sz="2800" dirty="0" err="1"/>
              <a:t>e</a:t>
            </a:r>
            <a:r>
              <a:rPr lang="en-US" altLang="ko-KR" sz="2800" dirty="0" err="1" smtClean="0"/>
              <a:t>s</a:t>
            </a:r>
            <a:r>
              <a:rPr lang="en-US" altLang="ko-KR" sz="2800" dirty="0" smtClean="0"/>
              <a:t>, </a:t>
            </a:r>
            <a:r>
              <a:rPr lang="en-US" altLang="ko-KR" sz="2800" err="1" smtClean="0"/>
              <a:t>est</a:t>
            </a:r>
            <a:r>
              <a:rPr lang="en-US" altLang="ko-KR" sz="2800" smtClean="0"/>
              <a:t>, </a:t>
            </a:r>
            <a:r>
              <a:rPr lang="en-US" altLang="ko-KR" sz="2800" smtClean="0">
                <a:solidFill>
                  <a:srgbClr val="FF0000"/>
                </a:solidFill>
              </a:rPr>
              <a:t>lo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749786" y="3488387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en-US" altLang="ko-KR" dirty="0" smtClean="0"/>
              <a:t>(</a:t>
            </a:r>
            <a:r>
              <a:rPr lang="en-US" altLang="ko-KR" dirty="0"/>
              <a:t>Tokenization)</a:t>
            </a:r>
            <a:endParaRPr lang="en-US" altLang="ko-KR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514600" y="1878633"/>
            <a:ext cx="1083365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77686" y="2544416"/>
            <a:ext cx="5247861" cy="3528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454426" y="3193632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ow x5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40296" y="4338497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ower x2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895599" y="3672714"/>
            <a:ext cx="2163417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newest x6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895600" y="4872761"/>
            <a:ext cx="20839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widest x3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8580780" y="1878633"/>
            <a:ext cx="1083365" cy="665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vocab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064784" y="3666668"/>
            <a:ext cx="48326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l, o, w, e, r, n, w, s, t,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d, </a:t>
            </a:r>
            <a:r>
              <a:rPr lang="en-US" altLang="ko-KR" sz="2800" dirty="0" err="1"/>
              <a:t>es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est</a:t>
            </a:r>
            <a:r>
              <a:rPr lang="en-US" altLang="ko-KR" sz="2800" dirty="0"/>
              <a:t>, lo, low, ne, new, newest, </a:t>
            </a:r>
            <a:r>
              <a:rPr lang="en-US" altLang="ko-KR" sz="2800" dirty="0" err="1"/>
              <a:t>wi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wid</a:t>
            </a:r>
            <a:r>
              <a:rPr lang="en-US" altLang="ko-KR" sz="2800" dirty="0"/>
              <a:t>, widest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749786" y="3488387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en-US" altLang="ko-KR" dirty="0" smtClean="0"/>
              <a:t>(</a:t>
            </a:r>
            <a:r>
              <a:rPr lang="en-US" altLang="ko-KR" dirty="0"/>
              <a:t>Tokenization)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3815" y="2465940"/>
            <a:ext cx="11964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Algorithm (Byte Pair Encoding)</a:t>
            </a: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 smtClean="0"/>
              <a:t>Input: training data, maximum iteration number, desired vocab size,</a:t>
            </a:r>
            <a:endParaRPr lang="ko-KR" altLang="en-US" sz="2800" smtClean="0"/>
          </a:p>
          <a:p>
            <a:r>
              <a:rPr lang="en-US" altLang="ko-KR" sz="2800" dirty="0" smtClean="0"/>
              <a:t>smallest rare frequency.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Output: vocab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4417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8331" cy="1325563"/>
          </a:xfrm>
        </p:spPr>
        <p:txBody>
          <a:bodyPr/>
          <a:lstStyle/>
          <a:p>
            <a:r>
              <a:rPr lang="en-US" altLang="ko-KR" dirty="0"/>
              <a:t>3. Input </a:t>
            </a:r>
            <a:r>
              <a:rPr lang="en-US" altLang="ko-KR" dirty="0" smtClean="0"/>
              <a:t>(Word embedding)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5334166" y="3480146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1477" y="3369145"/>
            <a:ext cx="48326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l, o, w, e, r, n, w, s, t,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d, </a:t>
            </a:r>
            <a:r>
              <a:rPr lang="en-US" altLang="ko-KR" sz="2800" dirty="0" err="1"/>
              <a:t>es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est</a:t>
            </a:r>
            <a:r>
              <a:rPr lang="en-US" altLang="ko-KR" sz="2800" dirty="0"/>
              <a:t>, lo, low, ne, new, newest, </a:t>
            </a:r>
            <a:r>
              <a:rPr lang="en-US" altLang="ko-KR" sz="2800" dirty="0" err="1"/>
              <a:t>wi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wid</a:t>
            </a:r>
            <a:r>
              <a:rPr lang="en-US" altLang="ko-KR" sz="2800" dirty="0"/>
              <a:t>, widest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89192" y="1794424"/>
            <a:ext cx="12012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/>
              <a:t>l : 1 </a:t>
            </a:r>
          </a:p>
          <a:p>
            <a:r>
              <a:rPr lang="en-US" altLang="ko-KR" sz="2800" smtClean="0"/>
              <a:t>o : 2 </a:t>
            </a:r>
          </a:p>
          <a:p>
            <a:r>
              <a:rPr lang="en-US" altLang="ko-KR" sz="2800" smtClean="0"/>
              <a:t>w : 3</a:t>
            </a:r>
          </a:p>
          <a:p>
            <a:r>
              <a:rPr lang="en-US" altLang="ko-KR" sz="2800" smtClean="0"/>
              <a:t>e : 4</a:t>
            </a:r>
          </a:p>
          <a:p>
            <a:r>
              <a:rPr lang="en-US" altLang="ko-KR" sz="2800" smtClean="0"/>
              <a:t>r : 5</a:t>
            </a:r>
          </a:p>
          <a:p>
            <a:r>
              <a:rPr lang="en-US" altLang="ko-KR" sz="2800" smtClean="0"/>
              <a:t>n : 6</a:t>
            </a:r>
          </a:p>
          <a:p>
            <a:r>
              <a:rPr lang="en-US" altLang="ko-KR" sz="2800" smtClean="0"/>
              <a:t>w : 7</a:t>
            </a:r>
          </a:p>
          <a:p>
            <a:r>
              <a:rPr lang="en-US" altLang="ko-KR" sz="2800" smtClean="0"/>
              <a:t>s : 8</a:t>
            </a:r>
          </a:p>
          <a:p>
            <a:r>
              <a:rPr lang="en-US" altLang="ko-KR" sz="2800" smtClean="0"/>
              <a:t>t : 9</a:t>
            </a:r>
          </a:p>
          <a:p>
            <a:r>
              <a:rPr lang="en-US" altLang="ko-KR" sz="2800" smtClean="0"/>
              <a:t>i : 10</a:t>
            </a:r>
          </a:p>
          <a:p>
            <a:r>
              <a:rPr lang="en-US" altLang="ko-KR" sz="2800" smtClean="0"/>
              <a:t>d : 11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56545" y="2009867"/>
            <a:ext cx="21667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es</a:t>
            </a:r>
            <a:r>
              <a:rPr lang="en-US" altLang="ko-KR" sz="2800" dirty="0"/>
              <a:t> : </a:t>
            </a:r>
            <a:r>
              <a:rPr lang="en-US" altLang="ko-KR" sz="2800" dirty="0" smtClean="0"/>
              <a:t>12</a:t>
            </a:r>
          </a:p>
          <a:p>
            <a:r>
              <a:rPr lang="en-US" altLang="ko-KR" sz="2800" dirty="0" err="1" smtClean="0"/>
              <a:t>est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13</a:t>
            </a:r>
          </a:p>
          <a:p>
            <a:r>
              <a:rPr lang="en-US" altLang="ko-KR" sz="2800" dirty="0" smtClean="0"/>
              <a:t>lo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14</a:t>
            </a:r>
          </a:p>
          <a:p>
            <a:r>
              <a:rPr lang="en-US" altLang="ko-KR" sz="2800" dirty="0" smtClean="0"/>
              <a:t>low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15</a:t>
            </a:r>
          </a:p>
          <a:p>
            <a:r>
              <a:rPr lang="en-US" altLang="ko-KR" sz="2800" dirty="0" smtClean="0"/>
              <a:t>ne 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16 </a:t>
            </a:r>
            <a:r>
              <a:rPr lang="en-US" altLang="ko-KR" sz="2800" dirty="0"/>
              <a:t>new : </a:t>
            </a:r>
            <a:r>
              <a:rPr lang="en-US" altLang="ko-KR" sz="2800" dirty="0" smtClean="0"/>
              <a:t>17 </a:t>
            </a:r>
            <a:r>
              <a:rPr lang="en-US" altLang="ko-KR" sz="2800" dirty="0"/>
              <a:t>newest : </a:t>
            </a:r>
            <a:r>
              <a:rPr lang="en-US" altLang="ko-KR" sz="2800" dirty="0" smtClean="0"/>
              <a:t>18 </a:t>
            </a:r>
            <a:r>
              <a:rPr lang="en-US" altLang="ko-KR" sz="2800" dirty="0" err="1"/>
              <a:t>wi</a:t>
            </a:r>
            <a:r>
              <a:rPr lang="en-US" altLang="ko-KR" sz="2800" dirty="0"/>
              <a:t> : </a:t>
            </a:r>
            <a:r>
              <a:rPr lang="en-US" altLang="ko-KR" sz="2800" dirty="0" smtClean="0"/>
              <a:t>19</a:t>
            </a:r>
          </a:p>
          <a:p>
            <a:r>
              <a:rPr lang="en-US" altLang="ko-KR" sz="2800" dirty="0" err="1" smtClean="0"/>
              <a:t>wid</a:t>
            </a:r>
            <a:r>
              <a:rPr lang="en-US" altLang="ko-KR" sz="2800" dirty="0" smtClean="0"/>
              <a:t> </a:t>
            </a:r>
            <a:r>
              <a:rPr lang="en-US" altLang="ko-KR" sz="2800"/>
              <a:t>: </a:t>
            </a:r>
            <a:r>
              <a:rPr lang="en-US" altLang="ko-KR" sz="2800" smtClean="0"/>
              <a:t>20</a:t>
            </a:r>
          </a:p>
          <a:p>
            <a:r>
              <a:rPr lang="en-US" altLang="ko-KR" sz="2800" dirty="0" smtClean="0"/>
              <a:t>widest </a:t>
            </a:r>
            <a:r>
              <a:rPr lang="en-US" altLang="ko-KR" sz="2800" dirty="0"/>
              <a:t>: 21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6606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00966" y="1690688"/>
            <a:ext cx="3434084" cy="4832092"/>
            <a:chOff x="6889192" y="1794424"/>
            <a:chExt cx="3434084" cy="4832092"/>
          </a:xfrm>
        </p:grpSpPr>
        <p:sp>
          <p:nvSpPr>
            <p:cNvPr id="9" name="직사각형 8"/>
            <p:cNvSpPr/>
            <p:nvPr/>
          </p:nvSpPr>
          <p:spPr>
            <a:xfrm>
              <a:off x="6889192" y="1794424"/>
              <a:ext cx="1201259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smtClean="0"/>
                <a:t>l : 1 </a:t>
              </a:r>
            </a:p>
            <a:p>
              <a:r>
                <a:rPr lang="en-US" altLang="ko-KR" sz="2800" dirty="0" smtClean="0"/>
                <a:t>o : 2 </a:t>
              </a:r>
            </a:p>
            <a:p>
              <a:r>
                <a:rPr lang="en-US" altLang="ko-KR" sz="2800" dirty="0" smtClean="0"/>
                <a:t>w : 3</a:t>
              </a:r>
            </a:p>
            <a:p>
              <a:r>
                <a:rPr lang="en-US" altLang="ko-KR" sz="2800" dirty="0" smtClean="0"/>
                <a:t>e : 4</a:t>
              </a:r>
            </a:p>
            <a:p>
              <a:r>
                <a:rPr lang="en-US" altLang="ko-KR" sz="2800" dirty="0" smtClean="0"/>
                <a:t>r : 5</a:t>
              </a:r>
            </a:p>
            <a:p>
              <a:r>
                <a:rPr lang="en-US" altLang="ko-KR" sz="2800" dirty="0" smtClean="0"/>
                <a:t>n : 6</a:t>
              </a:r>
            </a:p>
            <a:p>
              <a:r>
                <a:rPr lang="en-US" altLang="ko-KR" sz="2800" dirty="0" smtClean="0"/>
                <a:t>w : 7</a:t>
              </a:r>
            </a:p>
            <a:p>
              <a:r>
                <a:rPr lang="en-US" altLang="ko-KR" sz="2800" dirty="0" smtClean="0"/>
                <a:t>s : 8</a:t>
              </a:r>
            </a:p>
            <a:p>
              <a:r>
                <a:rPr lang="en-US" altLang="ko-KR" sz="2800" dirty="0" smtClean="0"/>
                <a:t>t : 9</a:t>
              </a:r>
            </a:p>
            <a:p>
              <a:r>
                <a:rPr lang="en-US" altLang="ko-KR" sz="2800" dirty="0" err="1" smtClean="0"/>
                <a:t>i</a:t>
              </a:r>
              <a:r>
                <a:rPr lang="en-US" altLang="ko-KR" sz="2800" dirty="0" smtClean="0"/>
                <a:t> : 10</a:t>
              </a:r>
            </a:p>
            <a:p>
              <a:r>
                <a:rPr lang="en-US" altLang="ko-KR" sz="2800" dirty="0" smtClean="0"/>
                <a:t>d : 11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156545" y="2009867"/>
              <a:ext cx="2166731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 err="1"/>
                <a:t>es</a:t>
              </a:r>
              <a:r>
                <a:rPr lang="en-US" altLang="ko-KR" sz="2800" dirty="0"/>
                <a:t> : </a:t>
              </a:r>
              <a:r>
                <a:rPr lang="en-US" altLang="ko-KR" sz="2800" dirty="0" smtClean="0"/>
                <a:t>12</a:t>
              </a:r>
            </a:p>
            <a:p>
              <a:r>
                <a:rPr lang="en-US" altLang="ko-KR" sz="2800" dirty="0" err="1" smtClean="0"/>
                <a:t>est</a:t>
              </a:r>
              <a:r>
                <a:rPr lang="en-US" altLang="ko-KR" sz="2800" dirty="0" smtClean="0"/>
                <a:t> </a:t>
              </a:r>
              <a:r>
                <a:rPr lang="en-US" altLang="ko-KR" sz="2800" dirty="0"/>
                <a:t>: </a:t>
              </a:r>
              <a:r>
                <a:rPr lang="en-US" altLang="ko-KR" sz="2800" dirty="0" smtClean="0"/>
                <a:t>13</a:t>
              </a:r>
            </a:p>
            <a:p>
              <a:r>
                <a:rPr lang="en-US" altLang="ko-KR" sz="2800" dirty="0" smtClean="0"/>
                <a:t>lo </a:t>
              </a:r>
              <a:r>
                <a:rPr lang="en-US" altLang="ko-KR" sz="2800" dirty="0"/>
                <a:t>: </a:t>
              </a:r>
              <a:r>
                <a:rPr lang="en-US" altLang="ko-KR" sz="2800" dirty="0" smtClean="0"/>
                <a:t>14</a:t>
              </a:r>
            </a:p>
            <a:p>
              <a:r>
                <a:rPr lang="en-US" altLang="ko-KR" sz="2800" dirty="0" smtClean="0"/>
                <a:t>low </a:t>
              </a:r>
              <a:r>
                <a:rPr lang="en-US" altLang="ko-KR" sz="2800" dirty="0"/>
                <a:t>: </a:t>
              </a:r>
              <a:r>
                <a:rPr lang="en-US" altLang="ko-KR" sz="2800" dirty="0" smtClean="0"/>
                <a:t>15</a:t>
              </a:r>
            </a:p>
            <a:p>
              <a:r>
                <a:rPr lang="en-US" altLang="ko-KR" sz="2800" dirty="0" smtClean="0"/>
                <a:t>ne </a:t>
              </a:r>
              <a:r>
                <a:rPr lang="en-US" altLang="ko-KR" sz="2800" dirty="0"/>
                <a:t>: </a:t>
              </a:r>
              <a:r>
                <a:rPr lang="en-US" altLang="ko-KR" sz="2800" dirty="0" smtClean="0"/>
                <a:t>16 </a:t>
              </a:r>
              <a:r>
                <a:rPr lang="en-US" altLang="ko-KR" sz="2800" dirty="0"/>
                <a:t>new : </a:t>
              </a:r>
              <a:r>
                <a:rPr lang="en-US" altLang="ko-KR" sz="2800" dirty="0" smtClean="0"/>
                <a:t>17 </a:t>
              </a:r>
              <a:r>
                <a:rPr lang="en-US" altLang="ko-KR" sz="2800" dirty="0"/>
                <a:t>newest : </a:t>
              </a:r>
              <a:r>
                <a:rPr lang="en-US" altLang="ko-KR" sz="2800" dirty="0" smtClean="0"/>
                <a:t>18 </a:t>
              </a:r>
              <a:r>
                <a:rPr lang="en-US" altLang="ko-KR" sz="2800" dirty="0" err="1"/>
                <a:t>wi</a:t>
              </a:r>
              <a:r>
                <a:rPr lang="en-US" altLang="ko-KR" sz="2800" dirty="0"/>
                <a:t> : </a:t>
              </a:r>
              <a:r>
                <a:rPr lang="en-US" altLang="ko-KR" sz="2800" dirty="0" smtClean="0"/>
                <a:t>19</a:t>
              </a:r>
            </a:p>
            <a:p>
              <a:r>
                <a:rPr lang="en-US" altLang="ko-KR" sz="2800" dirty="0" err="1" smtClean="0"/>
                <a:t>wid</a:t>
              </a:r>
              <a:r>
                <a:rPr lang="en-US" altLang="ko-KR" sz="2800" dirty="0" smtClean="0"/>
                <a:t> </a:t>
              </a:r>
              <a:r>
                <a:rPr lang="en-US" altLang="ko-KR" sz="2800"/>
                <a:t>: </a:t>
              </a:r>
              <a:r>
                <a:rPr lang="en-US" altLang="ko-KR" sz="2800" smtClean="0"/>
                <a:t>20</a:t>
              </a:r>
            </a:p>
            <a:p>
              <a:r>
                <a:rPr lang="en-US" altLang="ko-KR" sz="2800" dirty="0" smtClean="0"/>
                <a:t>widest </a:t>
              </a:r>
              <a:r>
                <a:rPr lang="en-US" altLang="ko-KR" sz="2800" dirty="0"/>
                <a:t>: 21</a:t>
              </a:r>
              <a:endParaRPr lang="ko-KR" altLang="en-US" sz="2800"/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5334166" y="3480146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724041" y="2895458"/>
            <a:ext cx="4886739" cy="2402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low = [15]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lowest (low / </a:t>
            </a:r>
            <a:r>
              <a:rPr lang="en-US" altLang="ko-KR" dirty="0" err="1" smtClean="0"/>
              <a:t>est</a:t>
            </a:r>
            <a:r>
              <a:rPr lang="en-US" altLang="ko-KR" dirty="0" smtClean="0"/>
              <a:t>) = [15, 13]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d</a:t>
            </a:r>
            <a:r>
              <a:rPr lang="en-US" altLang="ko-KR" dirty="0" smtClean="0"/>
              <a:t>ense = [11, 4, 6, 8,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owing (low /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/ n / g?)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= [15, 10, 6, ?]  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8331" cy="1325563"/>
          </a:xfrm>
        </p:spPr>
        <p:txBody>
          <a:bodyPr/>
          <a:lstStyle/>
          <a:p>
            <a:r>
              <a:rPr lang="en-US" altLang="ko-KR" dirty="0"/>
              <a:t>3. Input </a:t>
            </a:r>
            <a:r>
              <a:rPr lang="en-US" altLang="ko-KR" dirty="0" smtClean="0"/>
              <a:t>(Word embedding)</a:t>
            </a:r>
          </a:p>
        </p:txBody>
      </p:sp>
    </p:spTree>
    <p:extLst>
      <p:ext uri="{BB962C8B-B14F-4D97-AF65-F5344CB8AC3E}">
        <p14:creationId xmlns:p14="http://schemas.microsoft.com/office/powerpoint/2010/main" val="18471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/>
              <p:cNvSpPr txBox="1">
                <a:spLocks/>
              </p:cNvSpPr>
              <p:nvPr/>
            </p:nvSpPr>
            <p:spPr>
              <a:xfrm>
                <a:off x="2201514" y="1938403"/>
                <a:ext cx="2857502" cy="665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 smtClean="0"/>
                  <a:t>Input(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14" y="1938403"/>
                <a:ext cx="2857502" cy="665783"/>
              </a:xfrm>
              <a:prstGeom prst="rect">
                <a:avLst/>
              </a:prstGeom>
              <a:blipFill>
                <a:blip r:embed="rId2"/>
                <a:stretch>
                  <a:fillRect l="-4264" t="-16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/>
          <p:cNvSpPr/>
          <p:nvPr/>
        </p:nvSpPr>
        <p:spPr>
          <a:xfrm>
            <a:off x="377686" y="2544416"/>
            <a:ext cx="5247861" cy="3528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454426" y="3193632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low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1040296" y="4338497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dense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895599" y="3672714"/>
            <a:ext cx="2163417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lowest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895600" y="4872761"/>
            <a:ext cx="20839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lowing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5982666" y="3672714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내용 개체 틀 2"/>
              <p:cNvSpPr txBox="1">
                <a:spLocks/>
              </p:cNvSpPr>
              <p:nvPr/>
            </p:nvSpPr>
            <p:spPr>
              <a:xfrm>
                <a:off x="7331761" y="3826699"/>
                <a:ext cx="4726749" cy="7453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vec</m:t>
                    </m:r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)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768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61" y="3826699"/>
                <a:ext cx="4726749" cy="745302"/>
              </a:xfrm>
              <a:prstGeom prst="rect">
                <a:avLst/>
              </a:prstGeom>
              <a:blipFill>
                <a:blip r:embed="rId3"/>
                <a:stretch>
                  <a:fillRect t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8331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smtClean="0"/>
              <a:t>Input (Word embedding)</a:t>
            </a:r>
          </a:p>
        </p:txBody>
      </p:sp>
    </p:spTree>
    <p:extLst>
      <p:ext uri="{BB962C8B-B14F-4D97-AF65-F5344CB8AC3E}">
        <p14:creationId xmlns:p14="http://schemas.microsoft.com/office/powerpoint/2010/main" val="10103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/>
              <a:t>3. Input </a:t>
            </a:r>
            <a:r>
              <a:rPr lang="en-US" altLang="ko-KR" dirty="0" smtClean="0"/>
              <a:t>(Position embedding)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198" y="2757782"/>
            <a:ext cx="6151595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[CLS] = [0, 1, 2, 3, 4] </a:t>
            </a:r>
            <a:endParaRPr lang="ko-KR" alt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838199" y="1964722"/>
            <a:ext cx="6151595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[CLS] / Welcome / to / KAIST / [SEP]</a:t>
            </a: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838198" y="3550842"/>
            <a:ext cx="6151595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= [-1, </a:t>
            </a:r>
            <a:r>
              <a:rPr lang="en-US" altLang="ko-KR" dirty="0"/>
              <a:t>0</a:t>
            </a:r>
            <a:r>
              <a:rPr lang="en-US" altLang="ko-KR" dirty="0" smtClean="0"/>
              <a:t>, </a:t>
            </a:r>
            <a:r>
              <a:rPr lang="en-US" altLang="ko-KR" dirty="0"/>
              <a:t>1</a:t>
            </a:r>
            <a:r>
              <a:rPr lang="en-US" altLang="ko-KR" dirty="0" smtClean="0"/>
              <a:t>, </a:t>
            </a:r>
            <a:r>
              <a:rPr lang="en-US" altLang="ko-KR" dirty="0"/>
              <a:t>2</a:t>
            </a:r>
            <a:r>
              <a:rPr lang="en-US" altLang="ko-KR" dirty="0" smtClean="0"/>
              <a:t>, </a:t>
            </a:r>
            <a:r>
              <a:rPr lang="en-US" altLang="ko-KR" dirty="0"/>
              <a:t>3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838197" y="4343902"/>
            <a:ext cx="6151595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t</a:t>
            </a:r>
            <a:r>
              <a:rPr lang="en-US" altLang="ko-KR" dirty="0" smtClean="0"/>
              <a:t>o = [-2, -1, 0, 1, 2] </a:t>
            </a:r>
            <a:endParaRPr lang="ko-KR" altLang="en-US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838196" y="5136962"/>
            <a:ext cx="6151595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KAIST = [-3, -2, -1, </a:t>
            </a:r>
            <a:r>
              <a:rPr lang="en-US" altLang="ko-KR" dirty="0"/>
              <a:t>0</a:t>
            </a:r>
            <a:r>
              <a:rPr lang="en-US" altLang="ko-KR" dirty="0" smtClean="0"/>
              <a:t>, </a:t>
            </a:r>
            <a:r>
              <a:rPr lang="en-US" altLang="ko-KR" dirty="0"/>
              <a:t>1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838195" y="5930022"/>
            <a:ext cx="6151595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[SEP] = [-4, -3, -2, -1, 0] 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5982666" y="3672714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내용 개체 틀 2"/>
              <p:cNvSpPr txBox="1">
                <a:spLocks/>
              </p:cNvSpPr>
              <p:nvPr/>
            </p:nvSpPr>
            <p:spPr>
              <a:xfrm>
                <a:off x="7331761" y="3826698"/>
                <a:ext cx="4726749" cy="12000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vec</m:t>
                    </m:r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)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768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61" y="3826698"/>
                <a:ext cx="4726749" cy="1200047"/>
              </a:xfrm>
              <a:prstGeom prst="rect">
                <a:avLst/>
              </a:prstGeom>
              <a:blipFill>
                <a:blip r:embed="rId2"/>
                <a:stretch>
                  <a:fillRect t="-9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9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/>
              <a:t>3. Input </a:t>
            </a:r>
            <a:r>
              <a:rPr lang="en-US" altLang="ko-KR" dirty="0" smtClean="0"/>
              <a:t>(Segment embedding)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 txBox="1">
                <a:spLocks/>
              </p:cNvSpPr>
              <p:nvPr/>
            </p:nvSpPr>
            <p:spPr>
              <a:xfrm>
                <a:off x="241851" y="3207063"/>
                <a:ext cx="6052932" cy="51902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 smtClean="0"/>
                  <a:t>[</a:t>
                </a:r>
                <a:r>
                  <a:rPr lang="en-US" altLang="ko-KR" dirty="0" smtClean="0"/>
                  <a:t>CLS] ~ [SEP] = [0,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 smtClean="0"/>
                  <a:t> ,0]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768</m:t>
                        </m:r>
                      </m:sup>
                    </m:sSup>
                  </m:oMath>
                </a14:m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51" y="3207063"/>
                <a:ext cx="6052932" cy="519026"/>
              </a:xfrm>
              <a:prstGeom prst="rect">
                <a:avLst/>
              </a:prstGeom>
              <a:blipFill>
                <a:blip r:embed="rId2"/>
                <a:stretch>
                  <a:fillRect l="-2010" t="-18391" b="-22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내용 개체 틀 2"/>
          <p:cNvSpPr txBox="1">
            <a:spLocks/>
          </p:cNvSpPr>
          <p:nvPr/>
        </p:nvSpPr>
        <p:spPr>
          <a:xfrm>
            <a:off x="183366" y="2223238"/>
            <a:ext cx="11595653" cy="101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[CLS] / Welcome / to / KAIST / [</a:t>
            </a:r>
            <a:r>
              <a:rPr lang="en-US" altLang="ko-KR" dirty="0"/>
              <a:t>SEP] / </a:t>
            </a:r>
            <a:r>
              <a:rPr lang="en-US" altLang="ko-KR" dirty="0" smtClean="0"/>
              <a:t>Thank / you / [SEP</a:t>
            </a:r>
            <a:r>
              <a:rPr lang="en-US" altLang="ko-KR" dirty="0"/>
              <a:t>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/>
              <p:cNvSpPr txBox="1">
                <a:spLocks/>
              </p:cNvSpPr>
              <p:nvPr/>
            </p:nvSpPr>
            <p:spPr>
              <a:xfrm>
                <a:off x="6451578" y="3207063"/>
                <a:ext cx="5484236" cy="51902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/>
                  <a:t>Thank ~ [SEP] = </a:t>
                </a:r>
                <a:r>
                  <a:rPr lang="en-US" altLang="ko-KR" dirty="0" smtClean="0"/>
                  <a:t>[1,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,1]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768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78" y="3207063"/>
                <a:ext cx="5484236" cy="519026"/>
              </a:xfrm>
              <a:prstGeom prst="rect">
                <a:avLst/>
              </a:prstGeom>
              <a:blipFill>
                <a:blip r:embed="rId3"/>
                <a:stretch>
                  <a:fillRect l="-2106" t="-18391" b="-22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내용 개체 틀 2"/>
          <p:cNvSpPr txBox="1">
            <a:spLocks/>
          </p:cNvSpPr>
          <p:nvPr/>
        </p:nvSpPr>
        <p:spPr>
          <a:xfrm>
            <a:off x="1414660" y="5104662"/>
            <a:ext cx="2759768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Example: KAIST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/>
              <p:cNvSpPr txBox="1">
                <a:spLocks/>
              </p:cNvSpPr>
              <p:nvPr/>
            </p:nvSpPr>
            <p:spPr>
              <a:xfrm>
                <a:off x="3912695" y="4468439"/>
                <a:ext cx="1155524" cy="20814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95" y="4468439"/>
                <a:ext cx="1155524" cy="2081452"/>
              </a:xfrm>
              <a:prstGeom prst="rect">
                <a:avLst/>
              </a:prstGeom>
              <a:blipFill>
                <a:blip r:embed="rId4"/>
                <a:stretch>
                  <a:fillRect t="-1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/>
              <p:cNvSpPr txBox="1">
                <a:spLocks/>
              </p:cNvSpPr>
              <p:nvPr/>
            </p:nvSpPr>
            <p:spPr>
              <a:xfrm>
                <a:off x="4490457" y="4314007"/>
                <a:ext cx="5846231" cy="585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vec</m:t>
                    </m:r>
                  </m:oMath>
                </a14:m>
                <a:r>
                  <a:rPr lang="en-US" altLang="ko-KR" dirty="0" smtClean="0"/>
                  <a:t>(KAIST)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768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457" y="4314007"/>
                <a:ext cx="5846231" cy="585988"/>
              </a:xfrm>
              <a:prstGeom prst="rect">
                <a:avLst/>
              </a:prstGeom>
              <a:blipFill>
                <a:blip r:embed="rId5"/>
                <a:stretch>
                  <a:fillRect t="-18750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2"/>
              <p:cNvSpPr txBox="1">
                <a:spLocks/>
              </p:cNvSpPr>
              <p:nvPr/>
            </p:nvSpPr>
            <p:spPr>
              <a:xfrm>
                <a:off x="4449325" y="4945347"/>
                <a:ext cx="6233858" cy="6783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ko-KR" dirty="0"/>
                        <m:t>[−3, −2, −1, 0, 1]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768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325" y="4945347"/>
                <a:ext cx="6233858" cy="6783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449325" y="5669217"/>
                <a:ext cx="27046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/>
                  <a:t>[0,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800" dirty="0"/>
                  <a:t> ,0]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768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325" y="5669217"/>
                <a:ext cx="2704678" cy="523220"/>
              </a:xfrm>
              <a:prstGeom prst="rect">
                <a:avLst/>
              </a:prstGeom>
              <a:blipFill>
                <a:blip r:embed="rId7"/>
                <a:stretch>
                  <a:fillRect l="-4730"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8635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Introduction to Natural Language Processing (NLP)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Bidirectional Encoder Representations from Transformers (BERT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Input Representation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Transformer Architecture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Pre-training BERT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Fine-tuning BERT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References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01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p:sp>
        <p:nvSpPr>
          <p:cNvPr id="89" name="내용 개체 틀 2"/>
          <p:cNvSpPr txBox="1">
            <a:spLocks/>
          </p:cNvSpPr>
          <p:nvPr/>
        </p:nvSpPr>
        <p:spPr>
          <a:xfrm>
            <a:off x="1885120" y="3526822"/>
            <a:ext cx="1189387" cy="5190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91" name="내용 개체 틀 2"/>
          <p:cNvSpPr txBox="1">
            <a:spLocks/>
          </p:cNvSpPr>
          <p:nvPr/>
        </p:nvSpPr>
        <p:spPr>
          <a:xfrm>
            <a:off x="4641570" y="2104948"/>
            <a:ext cx="974039" cy="51902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Key1</a:t>
            </a:r>
            <a:endParaRPr lang="ko-KR" altLang="en-US" dirty="0"/>
          </a:p>
        </p:txBody>
      </p:sp>
      <p:sp>
        <p:nvSpPr>
          <p:cNvPr id="93" name="내용 개체 틀 2"/>
          <p:cNvSpPr txBox="1">
            <a:spLocks/>
          </p:cNvSpPr>
          <p:nvPr/>
        </p:nvSpPr>
        <p:spPr>
          <a:xfrm>
            <a:off x="7040214" y="2104948"/>
            <a:ext cx="1179447" cy="51902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Value1</a:t>
            </a:r>
            <a:endParaRPr lang="ko-KR" altLang="en-US" dirty="0"/>
          </a:p>
        </p:txBody>
      </p:sp>
      <p:sp>
        <p:nvSpPr>
          <p:cNvPr id="98" name="내용 개체 틀 2"/>
          <p:cNvSpPr txBox="1">
            <a:spLocks/>
          </p:cNvSpPr>
          <p:nvPr/>
        </p:nvSpPr>
        <p:spPr>
          <a:xfrm>
            <a:off x="4651509" y="3526822"/>
            <a:ext cx="974039" cy="51902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Key2</a:t>
            </a:r>
            <a:endParaRPr lang="ko-KR" altLang="en-US" dirty="0"/>
          </a:p>
        </p:txBody>
      </p:sp>
      <p:sp>
        <p:nvSpPr>
          <p:cNvPr id="99" name="내용 개체 틀 2"/>
          <p:cNvSpPr txBox="1">
            <a:spLocks/>
          </p:cNvSpPr>
          <p:nvPr/>
        </p:nvSpPr>
        <p:spPr>
          <a:xfrm>
            <a:off x="4651509" y="4948696"/>
            <a:ext cx="974039" cy="51902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Key3</a:t>
            </a:r>
            <a:endParaRPr lang="ko-KR" altLang="en-US" dirty="0"/>
          </a:p>
        </p:txBody>
      </p:sp>
      <p:sp>
        <p:nvSpPr>
          <p:cNvPr id="115" name="내용 개체 틀 2"/>
          <p:cNvSpPr txBox="1">
            <a:spLocks/>
          </p:cNvSpPr>
          <p:nvPr/>
        </p:nvSpPr>
        <p:spPr>
          <a:xfrm>
            <a:off x="7040213" y="3526822"/>
            <a:ext cx="1179447" cy="51902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Value2</a:t>
            </a:r>
            <a:endParaRPr lang="ko-KR" altLang="en-US" dirty="0"/>
          </a:p>
        </p:txBody>
      </p:sp>
      <p:sp>
        <p:nvSpPr>
          <p:cNvPr id="116" name="내용 개체 틀 2"/>
          <p:cNvSpPr txBox="1">
            <a:spLocks/>
          </p:cNvSpPr>
          <p:nvPr/>
        </p:nvSpPr>
        <p:spPr>
          <a:xfrm>
            <a:off x="7040213" y="4948696"/>
            <a:ext cx="1179447" cy="51902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Value3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4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p:sp>
        <p:nvSpPr>
          <p:cNvPr id="89" name="내용 개체 틀 2"/>
          <p:cNvSpPr txBox="1">
            <a:spLocks/>
          </p:cNvSpPr>
          <p:nvPr/>
        </p:nvSpPr>
        <p:spPr>
          <a:xfrm>
            <a:off x="1885120" y="3526822"/>
            <a:ext cx="1189387" cy="5190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91" name="내용 개체 틀 2"/>
          <p:cNvSpPr txBox="1">
            <a:spLocks/>
          </p:cNvSpPr>
          <p:nvPr/>
        </p:nvSpPr>
        <p:spPr>
          <a:xfrm>
            <a:off x="4641570" y="2104948"/>
            <a:ext cx="974039" cy="51902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Key1</a:t>
            </a:r>
            <a:endParaRPr lang="ko-KR" altLang="en-US" dirty="0"/>
          </a:p>
        </p:txBody>
      </p:sp>
      <p:sp>
        <p:nvSpPr>
          <p:cNvPr id="93" name="내용 개체 틀 2"/>
          <p:cNvSpPr txBox="1">
            <a:spLocks/>
          </p:cNvSpPr>
          <p:nvPr/>
        </p:nvSpPr>
        <p:spPr>
          <a:xfrm>
            <a:off x="7040214" y="2104948"/>
            <a:ext cx="1179447" cy="51902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Value1</a:t>
            </a:r>
            <a:endParaRPr lang="ko-KR" altLang="en-US" dirty="0"/>
          </a:p>
        </p:txBody>
      </p:sp>
      <p:sp>
        <p:nvSpPr>
          <p:cNvPr id="98" name="내용 개체 틀 2"/>
          <p:cNvSpPr txBox="1">
            <a:spLocks/>
          </p:cNvSpPr>
          <p:nvPr/>
        </p:nvSpPr>
        <p:spPr>
          <a:xfrm>
            <a:off x="4651509" y="3526822"/>
            <a:ext cx="974039" cy="51902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Key2</a:t>
            </a:r>
            <a:endParaRPr lang="ko-KR" altLang="en-US" dirty="0"/>
          </a:p>
        </p:txBody>
      </p:sp>
      <p:sp>
        <p:nvSpPr>
          <p:cNvPr id="99" name="내용 개체 틀 2"/>
          <p:cNvSpPr txBox="1">
            <a:spLocks/>
          </p:cNvSpPr>
          <p:nvPr/>
        </p:nvSpPr>
        <p:spPr>
          <a:xfrm>
            <a:off x="4651509" y="4948696"/>
            <a:ext cx="974039" cy="51902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Key3</a:t>
            </a:r>
            <a:endParaRPr lang="ko-KR" altLang="en-US" dirty="0"/>
          </a:p>
        </p:txBody>
      </p:sp>
      <p:sp>
        <p:nvSpPr>
          <p:cNvPr id="115" name="내용 개체 틀 2"/>
          <p:cNvSpPr txBox="1">
            <a:spLocks/>
          </p:cNvSpPr>
          <p:nvPr/>
        </p:nvSpPr>
        <p:spPr>
          <a:xfrm>
            <a:off x="7040213" y="3526822"/>
            <a:ext cx="1179447" cy="51902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Value2</a:t>
            </a:r>
            <a:endParaRPr lang="ko-KR" altLang="en-US" dirty="0"/>
          </a:p>
        </p:txBody>
      </p:sp>
      <p:sp>
        <p:nvSpPr>
          <p:cNvPr id="116" name="내용 개체 틀 2"/>
          <p:cNvSpPr txBox="1">
            <a:spLocks/>
          </p:cNvSpPr>
          <p:nvPr/>
        </p:nvSpPr>
        <p:spPr>
          <a:xfrm>
            <a:off x="7040213" y="4948696"/>
            <a:ext cx="1179447" cy="51902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Value3</a:t>
            </a:r>
            <a:endParaRPr lang="ko-KR" altLang="en-US" dirty="0"/>
          </a:p>
        </p:txBody>
      </p:sp>
      <p:cxnSp>
        <p:nvCxnSpPr>
          <p:cNvPr id="117" name="직선 화살표 연결선 116"/>
          <p:cNvCxnSpPr>
            <a:stCxn id="89" idx="3"/>
            <a:endCxn id="91" idx="1"/>
          </p:cNvCxnSpPr>
          <p:nvPr/>
        </p:nvCxnSpPr>
        <p:spPr>
          <a:xfrm flipV="1">
            <a:off x="3074507" y="2364461"/>
            <a:ext cx="1567063" cy="1421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98" idx="1"/>
          </p:cNvCxnSpPr>
          <p:nvPr/>
        </p:nvCxnSpPr>
        <p:spPr>
          <a:xfrm>
            <a:off x="3069537" y="3786335"/>
            <a:ext cx="1581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endCxn id="99" idx="1"/>
          </p:cNvCxnSpPr>
          <p:nvPr/>
        </p:nvCxnSpPr>
        <p:spPr>
          <a:xfrm>
            <a:off x="3069537" y="3799113"/>
            <a:ext cx="1581972" cy="1409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p:sp>
        <p:nvSpPr>
          <p:cNvPr id="89" name="내용 개체 틀 2"/>
          <p:cNvSpPr txBox="1">
            <a:spLocks/>
          </p:cNvSpPr>
          <p:nvPr/>
        </p:nvSpPr>
        <p:spPr>
          <a:xfrm>
            <a:off x="3462122" y="3526822"/>
            <a:ext cx="1189387" cy="5190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91" name="내용 개체 틀 2"/>
          <p:cNvSpPr txBox="1">
            <a:spLocks/>
          </p:cNvSpPr>
          <p:nvPr/>
        </p:nvSpPr>
        <p:spPr>
          <a:xfrm>
            <a:off x="4641570" y="2104948"/>
            <a:ext cx="974039" cy="51902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Key1</a:t>
            </a:r>
            <a:endParaRPr lang="ko-KR" altLang="en-US" dirty="0"/>
          </a:p>
        </p:txBody>
      </p:sp>
      <p:sp>
        <p:nvSpPr>
          <p:cNvPr id="93" name="내용 개체 틀 2"/>
          <p:cNvSpPr txBox="1">
            <a:spLocks/>
          </p:cNvSpPr>
          <p:nvPr/>
        </p:nvSpPr>
        <p:spPr>
          <a:xfrm>
            <a:off x="7040214" y="2104948"/>
            <a:ext cx="1179447" cy="51902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Value1</a:t>
            </a:r>
            <a:endParaRPr lang="ko-KR" altLang="en-US" dirty="0"/>
          </a:p>
        </p:txBody>
      </p:sp>
      <p:sp>
        <p:nvSpPr>
          <p:cNvPr id="98" name="내용 개체 틀 2"/>
          <p:cNvSpPr txBox="1">
            <a:spLocks/>
          </p:cNvSpPr>
          <p:nvPr/>
        </p:nvSpPr>
        <p:spPr>
          <a:xfrm>
            <a:off x="4651509" y="3526822"/>
            <a:ext cx="974039" cy="51902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Key2</a:t>
            </a:r>
            <a:endParaRPr lang="ko-KR" altLang="en-US" dirty="0"/>
          </a:p>
        </p:txBody>
      </p:sp>
      <p:sp>
        <p:nvSpPr>
          <p:cNvPr id="99" name="내용 개체 틀 2"/>
          <p:cNvSpPr txBox="1">
            <a:spLocks/>
          </p:cNvSpPr>
          <p:nvPr/>
        </p:nvSpPr>
        <p:spPr>
          <a:xfrm>
            <a:off x="4651509" y="4948696"/>
            <a:ext cx="974039" cy="51902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Key3</a:t>
            </a:r>
            <a:endParaRPr lang="ko-KR" altLang="en-US" dirty="0"/>
          </a:p>
        </p:txBody>
      </p:sp>
      <p:sp>
        <p:nvSpPr>
          <p:cNvPr id="115" name="내용 개체 틀 2"/>
          <p:cNvSpPr txBox="1">
            <a:spLocks/>
          </p:cNvSpPr>
          <p:nvPr/>
        </p:nvSpPr>
        <p:spPr>
          <a:xfrm>
            <a:off x="7040213" y="3526822"/>
            <a:ext cx="1179447" cy="51902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Value2</a:t>
            </a:r>
            <a:endParaRPr lang="ko-KR" altLang="en-US" dirty="0"/>
          </a:p>
        </p:txBody>
      </p:sp>
      <p:sp>
        <p:nvSpPr>
          <p:cNvPr id="116" name="내용 개체 틀 2"/>
          <p:cNvSpPr txBox="1">
            <a:spLocks/>
          </p:cNvSpPr>
          <p:nvPr/>
        </p:nvSpPr>
        <p:spPr>
          <a:xfrm>
            <a:off x="7040213" y="4948696"/>
            <a:ext cx="1179447" cy="51902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Value3</a:t>
            </a:r>
            <a:endParaRPr lang="ko-KR" altLang="en-US" dirty="0"/>
          </a:p>
        </p:txBody>
      </p:sp>
      <p:cxnSp>
        <p:nvCxnSpPr>
          <p:cNvPr id="120" name="직선 화살표 연결선 119"/>
          <p:cNvCxnSpPr>
            <a:stCxn id="91" idx="3"/>
            <a:endCxn id="93" idx="1"/>
          </p:cNvCxnSpPr>
          <p:nvPr/>
        </p:nvCxnSpPr>
        <p:spPr>
          <a:xfrm>
            <a:off x="5615609" y="2364461"/>
            <a:ext cx="14246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8" idx="3"/>
            <a:endCxn id="115" idx="1"/>
          </p:cNvCxnSpPr>
          <p:nvPr/>
        </p:nvCxnSpPr>
        <p:spPr>
          <a:xfrm>
            <a:off x="5625548" y="3786335"/>
            <a:ext cx="1414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5625548" y="5208209"/>
            <a:ext cx="1414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 txBox="1">
            <a:spLocks/>
          </p:cNvSpPr>
          <p:nvPr/>
        </p:nvSpPr>
        <p:spPr>
          <a:xfrm>
            <a:off x="3462123" y="2104948"/>
            <a:ext cx="1189387" cy="5190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3462122" y="4948696"/>
            <a:ext cx="1189387" cy="5190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Query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4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791815" y="3347917"/>
            <a:ext cx="1189387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KAIST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06286" y="3866943"/>
            <a:ext cx="1560444" cy="390111"/>
            <a:chOff x="1391478" y="3658223"/>
            <a:chExt cx="2186608" cy="546652"/>
          </a:xfrm>
        </p:grpSpPr>
        <p:sp>
          <p:nvSpPr>
            <p:cNvPr id="4" name="직사각형 3"/>
            <p:cNvSpPr/>
            <p:nvPr/>
          </p:nvSpPr>
          <p:spPr>
            <a:xfrm>
              <a:off x="1391478" y="3658223"/>
              <a:ext cx="546652" cy="54665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38130" y="3658223"/>
              <a:ext cx="546652" cy="54665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84782" y="3658223"/>
              <a:ext cx="546652" cy="54665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31434" y="3658223"/>
              <a:ext cx="546652" cy="54665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246908" y="1482504"/>
            <a:ext cx="1638716" cy="1560445"/>
            <a:chOff x="4664351" y="1641530"/>
            <a:chExt cx="1638716" cy="1560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내용 개체 틀 2"/>
                <p:cNvSpPr txBox="1">
                  <a:spLocks/>
                </p:cNvSpPr>
                <p:nvPr/>
              </p:nvSpPr>
              <p:spPr>
                <a:xfrm>
                  <a:off x="4664351" y="2113081"/>
                  <a:ext cx="840274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351" y="2113081"/>
                  <a:ext cx="840274" cy="5190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그룹 5"/>
            <p:cNvGrpSpPr/>
            <p:nvPr/>
          </p:nvGrpSpPr>
          <p:grpSpPr>
            <a:xfrm>
              <a:off x="5504624" y="1641530"/>
              <a:ext cx="798443" cy="1560445"/>
              <a:chOff x="5332344" y="1901338"/>
              <a:chExt cx="798443" cy="1560445"/>
            </a:xfrm>
          </p:grpSpPr>
          <p:grpSp>
            <p:nvGrpSpPr>
              <p:cNvPr id="24" name="그룹 23"/>
              <p:cNvGrpSpPr/>
              <p:nvPr/>
            </p:nvGrpSpPr>
            <p:grpSpPr>
              <a:xfrm rot="5400000">
                <a:off x="4747178" y="2486504"/>
                <a:ext cx="1560444" cy="390111"/>
                <a:chOff x="1391478" y="3658223"/>
                <a:chExt cx="2186608" cy="546652"/>
              </a:xfrm>
              <a:solidFill>
                <a:srgbClr val="FFC000"/>
              </a:solidFill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391478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1938130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484782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3031434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 rot="5400000">
                <a:off x="5155510" y="2486505"/>
                <a:ext cx="1560444" cy="390111"/>
                <a:chOff x="1391478" y="3658223"/>
                <a:chExt cx="2186608" cy="546652"/>
              </a:xfrm>
              <a:solidFill>
                <a:srgbClr val="FFC000"/>
              </a:solidFill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391478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938130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484782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031434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3" name="그룹 62"/>
          <p:cNvGrpSpPr/>
          <p:nvPr/>
        </p:nvGrpSpPr>
        <p:grpSpPr>
          <a:xfrm>
            <a:off x="4246908" y="3347624"/>
            <a:ext cx="1638716" cy="1560445"/>
            <a:chOff x="4664351" y="1641530"/>
            <a:chExt cx="1638716" cy="1560445"/>
          </a:xfrm>
          <a:solidFill>
            <a:srgbClr val="FF000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내용 개체 틀 2"/>
                <p:cNvSpPr txBox="1">
                  <a:spLocks/>
                </p:cNvSpPr>
                <p:nvPr/>
              </p:nvSpPr>
              <p:spPr>
                <a:xfrm>
                  <a:off x="4664351" y="2113081"/>
                  <a:ext cx="840274" cy="519026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351" y="2113081"/>
                  <a:ext cx="840274" cy="5190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그룹 64"/>
            <p:cNvGrpSpPr/>
            <p:nvPr/>
          </p:nvGrpSpPr>
          <p:grpSpPr>
            <a:xfrm>
              <a:off x="5504624" y="1641530"/>
              <a:ext cx="798443" cy="1560445"/>
              <a:chOff x="5332344" y="1901338"/>
              <a:chExt cx="798443" cy="1560445"/>
            </a:xfrm>
            <a:grpFill/>
          </p:grpSpPr>
          <p:grpSp>
            <p:nvGrpSpPr>
              <p:cNvPr id="66" name="그룹 65"/>
              <p:cNvGrpSpPr/>
              <p:nvPr/>
            </p:nvGrpSpPr>
            <p:grpSpPr>
              <a:xfrm rot="5400000">
                <a:off x="4747178" y="2486504"/>
                <a:ext cx="1560444" cy="390111"/>
                <a:chOff x="1391478" y="3658223"/>
                <a:chExt cx="2186608" cy="546652"/>
              </a:xfrm>
              <a:grpFill/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1391478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1938130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2484782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3031434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7" name="그룹 66"/>
              <p:cNvGrpSpPr/>
              <p:nvPr/>
            </p:nvGrpSpPr>
            <p:grpSpPr>
              <a:xfrm rot="5400000">
                <a:off x="5155510" y="2486505"/>
                <a:ext cx="1560444" cy="390111"/>
                <a:chOff x="1391478" y="3658223"/>
                <a:chExt cx="2186608" cy="546652"/>
              </a:xfrm>
              <a:grpFill/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1391478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938130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484782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3031434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6" name="그룹 75"/>
          <p:cNvGrpSpPr/>
          <p:nvPr/>
        </p:nvGrpSpPr>
        <p:grpSpPr>
          <a:xfrm>
            <a:off x="4246908" y="5219493"/>
            <a:ext cx="1638716" cy="1560445"/>
            <a:chOff x="4664351" y="1641530"/>
            <a:chExt cx="1638716" cy="1560445"/>
          </a:xfrm>
          <a:solidFill>
            <a:srgbClr val="00B05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내용 개체 틀 2"/>
                <p:cNvSpPr txBox="1">
                  <a:spLocks/>
                </p:cNvSpPr>
                <p:nvPr/>
              </p:nvSpPr>
              <p:spPr>
                <a:xfrm>
                  <a:off x="4664351" y="2113081"/>
                  <a:ext cx="840274" cy="519026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7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351" y="2113081"/>
                  <a:ext cx="840274" cy="5190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그룹 77"/>
            <p:cNvGrpSpPr/>
            <p:nvPr/>
          </p:nvGrpSpPr>
          <p:grpSpPr>
            <a:xfrm>
              <a:off x="5504624" y="1641530"/>
              <a:ext cx="798443" cy="1560445"/>
              <a:chOff x="5332344" y="1901338"/>
              <a:chExt cx="798443" cy="1560445"/>
            </a:xfrm>
            <a:grpFill/>
          </p:grpSpPr>
          <p:grpSp>
            <p:nvGrpSpPr>
              <p:cNvPr id="79" name="그룹 78"/>
              <p:cNvGrpSpPr/>
              <p:nvPr/>
            </p:nvGrpSpPr>
            <p:grpSpPr>
              <a:xfrm rot="5400000">
                <a:off x="4747178" y="2486504"/>
                <a:ext cx="1560444" cy="390111"/>
                <a:chOff x="1391478" y="3658223"/>
                <a:chExt cx="2186608" cy="546652"/>
              </a:xfrm>
              <a:grpFill/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1391478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1938130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484782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031434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 rot="5400000">
                <a:off x="5155510" y="2486505"/>
                <a:ext cx="1560444" cy="390111"/>
                <a:chOff x="1391478" y="3658223"/>
                <a:chExt cx="2186608" cy="546652"/>
              </a:xfrm>
              <a:grpFill/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1391478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1938130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2484782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3031434" y="3658223"/>
                  <a:ext cx="546652" cy="546652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9" name="직선 화살표 연결선 8"/>
          <p:cNvCxnSpPr>
            <a:stCxn id="20" idx="3"/>
            <a:endCxn id="23" idx="1"/>
          </p:cNvCxnSpPr>
          <p:nvPr/>
        </p:nvCxnSpPr>
        <p:spPr>
          <a:xfrm flipV="1">
            <a:off x="2166730" y="2213568"/>
            <a:ext cx="2080178" cy="184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64" idx="1"/>
          </p:cNvCxnSpPr>
          <p:nvPr/>
        </p:nvCxnSpPr>
        <p:spPr>
          <a:xfrm>
            <a:off x="2169219" y="4062000"/>
            <a:ext cx="2077689" cy="16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77" idx="1"/>
          </p:cNvCxnSpPr>
          <p:nvPr/>
        </p:nvCxnSpPr>
        <p:spPr>
          <a:xfrm>
            <a:off x="2161356" y="4066701"/>
            <a:ext cx="2085552" cy="1883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7265091" y="1602398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직사각형 95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7265090" y="3421443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직사각형 102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265090" y="5299088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6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직사각형 106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/>
              <p:cNvSpPr/>
              <p:nvPr/>
            </p:nvSpPr>
            <p:spPr>
              <a:xfrm>
                <a:off x="8256103" y="1975061"/>
                <a:ext cx="2960554" cy="539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768/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h𝑒𝑎𝑑𝑠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9" name="직사각형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03" y="1975061"/>
                <a:ext cx="2960554" cy="5393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/>
              <p:cNvSpPr/>
              <p:nvPr/>
            </p:nvSpPr>
            <p:spPr>
              <a:xfrm>
                <a:off x="8256103" y="3797454"/>
                <a:ext cx="2960554" cy="539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768/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h𝑒𝑎𝑑𝑠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0" name="직사각형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03" y="3797454"/>
                <a:ext cx="2960554" cy="5393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/>
              <p:cNvSpPr/>
              <p:nvPr/>
            </p:nvSpPr>
            <p:spPr>
              <a:xfrm>
                <a:off x="8256103" y="5619847"/>
                <a:ext cx="2960554" cy="539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768/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h𝑒𝑎𝑑𝑠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03" y="5619847"/>
                <a:ext cx="2960554" cy="5393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내용 개체 틀 2"/>
              <p:cNvSpPr txBox="1">
                <a:spLocks/>
              </p:cNvSpPr>
              <p:nvPr/>
            </p:nvSpPr>
            <p:spPr>
              <a:xfrm>
                <a:off x="6085230" y="2064587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30" y="2064587"/>
                <a:ext cx="1189387" cy="5190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내용 개체 틀 2"/>
              <p:cNvSpPr txBox="1">
                <a:spLocks/>
              </p:cNvSpPr>
              <p:nvPr/>
            </p:nvSpPr>
            <p:spPr>
              <a:xfrm>
                <a:off x="6065562" y="3866943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62" y="3866943"/>
                <a:ext cx="1189387" cy="5190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내용 개체 틀 2"/>
              <p:cNvSpPr txBox="1">
                <a:spLocks/>
              </p:cNvSpPr>
              <p:nvPr/>
            </p:nvSpPr>
            <p:spPr>
              <a:xfrm>
                <a:off x="6085230" y="5763431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30" y="5763431"/>
                <a:ext cx="1189387" cy="5190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내용 개체 틀 2"/>
              <p:cNvSpPr txBox="1">
                <a:spLocks/>
              </p:cNvSpPr>
              <p:nvPr/>
            </p:nvSpPr>
            <p:spPr>
              <a:xfrm>
                <a:off x="2277982" y="2740120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982" y="2740120"/>
                <a:ext cx="1189387" cy="5190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내용 개체 틀 2"/>
              <p:cNvSpPr txBox="1">
                <a:spLocks/>
              </p:cNvSpPr>
              <p:nvPr/>
            </p:nvSpPr>
            <p:spPr>
              <a:xfrm>
                <a:off x="2770244" y="3559662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44" y="3559662"/>
                <a:ext cx="1189387" cy="5190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내용 개체 틀 2"/>
              <p:cNvSpPr txBox="1">
                <a:spLocks/>
              </p:cNvSpPr>
              <p:nvPr/>
            </p:nvSpPr>
            <p:spPr>
              <a:xfrm>
                <a:off x="2471938" y="5090578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938" y="5090578"/>
                <a:ext cx="1189387" cy="5190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2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내용 개체 틀 2"/>
              <p:cNvSpPr txBox="1">
                <a:spLocks/>
              </p:cNvSpPr>
              <p:nvPr/>
            </p:nvSpPr>
            <p:spPr>
              <a:xfrm>
                <a:off x="2950261" y="1803070"/>
                <a:ext cx="1601862" cy="583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𝑊𝑒𝑙𝑐𝑜𝑚𝑒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61" y="1803070"/>
                <a:ext cx="1601862" cy="583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그룹 88"/>
          <p:cNvGrpSpPr/>
          <p:nvPr/>
        </p:nvGrpSpPr>
        <p:grpSpPr>
          <a:xfrm>
            <a:off x="172279" y="3421443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직사각형 92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/>
              <p:cNvSpPr/>
              <p:nvPr/>
            </p:nvSpPr>
            <p:spPr>
              <a:xfrm>
                <a:off x="1163291" y="3794106"/>
                <a:ext cx="12226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8" name="직사각형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91" y="3794106"/>
                <a:ext cx="12226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그룹 98"/>
          <p:cNvGrpSpPr/>
          <p:nvPr/>
        </p:nvGrpSpPr>
        <p:grpSpPr>
          <a:xfrm>
            <a:off x="3203244" y="4947021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5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직사각형 115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3206565" y="3334013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9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직사각형 119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1077" y="2386937"/>
            <a:ext cx="390111" cy="390111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751188" y="2386937"/>
            <a:ext cx="390111" cy="390111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/>
          <p:cNvCxnSpPr>
            <a:stCxn id="98" idx="3"/>
            <a:endCxn id="122" idx="1"/>
          </p:cNvCxnSpPr>
          <p:nvPr/>
        </p:nvCxnSpPr>
        <p:spPr>
          <a:xfrm flipV="1">
            <a:off x="2385933" y="2581993"/>
            <a:ext cx="975144" cy="1473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8" idx="3"/>
            <a:endCxn id="120" idx="1"/>
          </p:cNvCxnSpPr>
          <p:nvPr/>
        </p:nvCxnSpPr>
        <p:spPr>
          <a:xfrm>
            <a:off x="2385933" y="4055716"/>
            <a:ext cx="1025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98" idx="3"/>
            <a:endCxn id="116" idx="1"/>
          </p:cNvCxnSpPr>
          <p:nvPr/>
        </p:nvCxnSpPr>
        <p:spPr>
          <a:xfrm>
            <a:off x="2385933" y="4055716"/>
            <a:ext cx="1021893" cy="1613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962939" y="2352437"/>
            <a:ext cx="1170332" cy="786411"/>
            <a:chOff x="5628859" y="2352437"/>
            <a:chExt cx="1170332" cy="786411"/>
          </a:xfrm>
        </p:grpSpPr>
        <p:grpSp>
          <p:nvGrpSpPr>
            <p:cNvPr id="17" name="그룹 16"/>
            <p:cNvGrpSpPr/>
            <p:nvPr/>
          </p:nvGrpSpPr>
          <p:grpSpPr>
            <a:xfrm rot="5400000">
              <a:off x="6214025" y="2553681"/>
              <a:ext cx="780222" cy="390111"/>
              <a:chOff x="6773510" y="2547341"/>
              <a:chExt cx="780222" cy="390111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6773510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163621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9" name="직사각형 128"/>
            <p:cNvSpPr/>
            <p:nvPr/>
          </p:nvSpPr>
          <p:spPr>
            <a:xfrm>
              <a:off x="5628859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018970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962939" y="3853039"/>
            <a:ext cx="1170332" cy="786411"/>
            <a:chOff x="5628859" y="2352437"/>
            <a:chExt cx="1170332" cy="786411"/>
          </a:xfrm>
        </p:grpSpPr>
        <p:grpSp>
          <p:nvGrpSpPr>
            <p:cNvPr id="142" name="그룹 141"/>
            <p:cNvGrpSpPr/>
            <p:nvPr/>
          </p:nvGrpSpPr>
          <p:grpSpPr>
            <a:xfrm rot="5400000">
              <a:off x="6214025" y="2553681"/>
              <a:ext cx="780222" cy="390111"/>
              <a:chOff x="6773510" y="2547341"/>
              <a:chExt cx="780222" cy="390111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6773510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7163621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직사각형 142"/>
            <p:cNvSpPr/>
            <p:nvPr/>
          </p:nvSpPr>
          <p:spPr>
            <a:xfrm>
              <a:off x="5628859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018970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962939" y="5462300"/>
            <a:ext cx="1170332" cy="780222"/>
            <a:chOff x="5628859" y="2348690"/>
            <a:chExt cx="1170332" cy="780222"/>
          </a:xfrm>
        </p:grpSpPr>
        <p:grpSp>
          <p:nvGrpSpPr>
            <p:cNvPr id="148" name="그룹 147"/>
            <p:cNvGrpSpPr/>
            <p:nvPr/>
          </p:nvGrpSpPr>
          <p:grpSpPr>
            <a:xfrm rot="5400000">
              <a:off x="6214025" y="2543745"/>
              <a:ext cx="780222" cy="390111"/>
              <a:chOff x="6763574" y="2547341"/>
              <a:chExt cx="780222" cy="390111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6763574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7153685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직사각형 148"/>
            <p:cNvSpPr/>
            <p:nvPr/>
          </p:nvSpPr>
          <p:spPr>
            <a:xfrm>
              <a:off x="5628859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018970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904842" y="1593758"/>
            <a:ext cx="1534400" cy="5098774"/>
            <a:chOff x="7680001" y="1590261"/>
            <a:chExt cx="1534400" cy="5098774"/>
          </a:xfrm>
        </p:grpSpPr>
        <p:sp>
          <p:nvSpPr>
            <p:cNvPr id="21" name="직사각형 20"/>
            <p:cNvSpPr/>
            <p:nvPr/>
          </p:nvSpPr>
          <p:spPr>
            <a:xfrm>
              <a:off x="7759610" y="1590261"/>
              <a:ext cx="1374917" cy="509877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내용 개체 틀 2"/>
            <p:cNvSpPr txBox="1">
              <a:spLocks/>
            </p:cNvSpPr>
            <p:nvPr/>
          </p:nvSpPr>
          <p:spPr>
            <a:xfrm>
              <a:off x="7680001" y="3889377"/>
              <a:ext cx="1534400" cy="52359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err="1" smtClean="0">
                  <a:solidFill>
                    <a:schemeClr val="bg1"/>
                  </a:solidFill>
                </a:rPr>
                <a:t>Softmax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4" name="직선 화살표 연결선 153"/>
          <p:cNvCxnSpPr/>
          <p:nvPr/>
        </p:nvCxnSpPr>
        <p:spPr>
          <a:xfrm>
            <a:off x="6312211" y="2738154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6306412" y="4186678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6314695" y="5845090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내용 개체 틀 2"/>
              <p:cNvSpPr txBox="1">
                <a:spLocks/>
              </p:cNvSpPr>
              <p:nvPr/>
            </p:nvSpPr>
            <p:spPr>
              <a:xfrm>
                <a:off x="2075342" y="2829236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42" y="2829236"/>
                <a:ext cx="1189387" cy="519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내용 개체 틀 2"/>
              <p:cNvSpPr txBox="1">
                <a:spLocks/>
              </p:cNvSpPr>
              <p:nvPr/>
            </p:nvSpPr>
            <p:spPr>
              <a:xfrm>
                <a:off x="2351976" y="3591292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76" y="3591292"/>
                <a:ext cx="1189387" cy="5190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내용 개체 틀 2"/>
              <p:cNvSpPr txBox="1">
                <a:spLocks/>
              </p:cNvSpPr>
              <p:nvPr/>
            </p:nvSpPr>
            <p:spPr>
              <a:xfrm>
                <a:off x="2168652" y="4932654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52" y="4932654"/>
                <a:ext cx="1189387" cy="5190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직선 화살표 연결선 159"/>
          <p:cNvCxnSpPr/>
          <p:nvPr/>
        </p:nvCxnSpPr>
        <p:spPr>
          <a:xfrm>
            <a:off x="8565600" y="2735486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8565600" y="4192257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8565600" y="5863779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내용 개체 틀 2"/>
              <p:cNvSpPr txBox="1">
                <a:spLocks/>
              </p:cNvSpPr>
              <p:nvPr/>
            </p:nvSpPr>
            <p:spPr>
              <a:xfrm>
                <a:off x="8831928" y="2475973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928" y="2475973"/>
                <a:ext cx="1189387" cy="5190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내용 개체 틀 2"/>
              <p:cNvSpPr txBox="1">
                <a:spLocks/>
              </p:cNvSpPr>
              <p:nvPr/>
            </p:nvSpPr>
            <p:spPr>
              <a:xfrm>
                <a:off x="8831928" y="3925368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928" y="3925368"/>
                <a:ext cx="1189387" cy="5190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내용 개체 틀 2"/>
              <p:cNvSpPr txBox="1">
                <a:spLocks/>
              </p:cNvSpPr>
              <p:nvPr/>
            </p:nvSpPr>
            <p:spPr>
              <a:xfrm>
                <a:off x="8839579" y="5585577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579" y="5585577"/>
                <a:ext cx="1189387" cy="5190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내용 개체 틀 2"/>
              <p:cNvSpPr txBox="1">
                <a:spLocks/>
              </p:cNvSpPr>
              <p:nvPr/>
            </p:nvSpPr>
            <p:spPr>
              <a:xfrm>
                <a:off x="10146940" y="1908274"/>
                <a:ext cx="1601862" cy="583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𝑊𝑒𝑙𝑐𝑜𝑚𝑒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940" y="1908274"/>
                <a:ext cx="1601862" cy="5838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직사각형 166"/>
          <p:cNvSpPr/>
          <p:nvPr/>
        </p:nvSpPr>
        <p:spPr>
          <a:xfrm>
            <a:off x="10557756" y="2492141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10947867" y="2492141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내용 개체 틀 2"/>
              <p:cNvSpPr txBox="1">
                <a:spLocks/>
              </p:cNvSpPr>
              <p:nvPr/>
            </p:nvSpPr>
            <p:spPr>
              <a:xfrm>
                <a:off x="10146940" y="3442494"/>
                <a:ext cx="1601862" cy="583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940" y="3442494"/>
                <a:ext cx="1601862" cy="5838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직사각형 169"/>
          <p:cNvSpPr/>
          <p:nvPr/>
        </p:nvSpPr>
        <p:spPr>
          <a:xfrm>
            <a:off x="10557756" y="4026361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0947867" y="4026361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내용 개체 틀 2"/>
              <p:cNvSpPr txBox="1">
                <a:spLocks/>
              </p:cNvSpPr>
              <p:nvPr/>
            </p:nvSpPr>
            <p:spPr>
              <a:xfrm>
                <a:off x="10146940" y="5130625"/>
                <a:ext cx="1601862" cy="583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𝐾𝐴𝐼𝑆𝑇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940" y="5130625"/>
                <a:ext cx="1601862" cy="5838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직사각형 172"/>
          <p:cNvSpPr/>
          <p:nvPr/>
        </p:nvSpPr>
        <p:spPr>
          <a:xfrm>
            <a:off x="10557756" y="5714492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10947867" y="5714492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내용 개체 틀 2"/>
              <p:cNvSpPr txBox="1">
                <a:spLocks/>
              </p:cNvSpPr>
              <p:nvPr/>
            </p:nvSpPr>
            <p:spPr>
              <a:xfrm>
                <a:off x="9396075" y="2496367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075" y="2496367"/>
                <a:ext cx="1189387" cy="5190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내용 개체 틀 2"/>
              <p:cNvSpPr txBox="1">
                <a:spLocks/>
              </p:cNvSpPr>
              <p:nvPr/>
            </p:nvSpPr>
            <p:spPr>
              <a:xfrm>
                <a:off x="9396075" y="3961903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075" y="3961903"/>
                <a:ext cx="1189387" cy="5190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내용 개체 틀 2"/>
              <p:cNvSpPr txBox="1">
                <a:spLocks/>
              </p:cNvSpPr>
              <p:nvPr/>
            </p:nvSpPr>
            <p:spPr>
              <a:xfrm>
                <a:off x="9426621" y="5622112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21" y="5622112"/>
                <a:ext cx="1189387" cy="5190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3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84241" y="2352437"/>
            <a:ext cx="1170332" cy="786411"/>
            <a:chOff x="5628859" y="2352437"/>
            <a:chExt cx="1170332" cy="786411"/>
          </a:xfrm>
        </p:grpSpPr>
        <p:grpSp>
          <p:nvGrpSpPr>
            <p:cNvPr id="17" name="그룹 16"/>
            <p:cNvGrpSpPr/>
            <p:nvPr/>
          </p:nvGrpSpPr>
          <p:grpSpPr>
            <a:xfrm rot="5400000">
              <a:off x="6214025" y="2553681"/>
              <a:ext cx="780222" cy="390111"/>
              <a:chOff x="6773510" y="2547341"/>
              <a:chExt cx="780222" cy="390111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6773510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163621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9" name="직사각형 128"/>
            <p:cNvSpPr/>
            <p:nvPr/>
          </p:nvSpPr>
          <p:spPr>
            <a:xfrm>
              <a:off x="5628859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018970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484241" y="3853039"/>
            <a:ext cx="1170332" cy="786411"/>
            <a:chOff x="5628859" y="2352437"/>
            <a:chExt cx="1170332" cy="786411"/>
          </a:xfrm>
        </p:grpSpPr>
        <p:grpSp>
          <p:nvGrpSpPr>
            <p:cNvPr id="142" name="그룹 141"/>
            <p:cNvGrpSpPr/>
            <p:nvPr/>
          </p:nvGrpSpPr>
          <p:grpSpPr>
            <a:xfrm rot="5400000">
              <a:off x="6214025" y="2553681"/>
              <a:ext cx="780222" cy="390111"/>
              <a:chOff x="6773510" y="2547341"/>
              <a:chExt cx="780222" cy="390111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6773510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7163621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직사각형 142"/>
            <p:cNvSpPr/>
            <p:nvPr/>
          </p:nvSpPr>
          <p:spPr>
            <a:xfrm>
              <a:off x="5628859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018970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241" y="5462300"/>
            <a:ext cx="1170332" cy="780222"/>
            <a:chOff x="5628859" y="2348690"/>
            <a:chExt cx="1170332" cy="780222"/>
          </a:xfrm>
        </p:grpSpPr>
        <p:grpSp>
          <p:nvGrpSpPr>
            <p:cNvPr id="148" name="그룹 147"/>
            <p:cNvGrpSpPr/>
            <p:nvPr/>
          </p:nvGrpSpPr>
          <p:grpSpPr>
            <a:xfrm rot="5400000">
              <a:off x="6214025" y="2543745"/>
              <a:ext cx="780222" cy="390111"/>
              <a:chOff x="6763574" y="2547341"/>
              <a:chExt cx="780222" cy="390111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6763574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7153685" y="2547341"/>
                <a:ext cx="390111" cy="39011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직사각형 148"/>
            <p:cNvSpPr/>
            <p:nvPr/>
          </p:nvSpPr>
          <p:spPr>
            <a:xfrm>
              <a:off x="5628859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018970" y="2352437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465628" y="1593758"/>
            <a:ext cx="1534400" cy="5098774"/>
            <a:chOff x="7680001" y="1590261"/>
            <a:chExt cx="1534400" cy="5098774"/>
          </a:xfrm>
        </p:grpSpPr>
        <p:sp>
          <p:nvSpPr>
            <p:cNvPr id="21" name="직사각형 20"/>
            <p:cNvSpPr/>
            <p:nvPr/>
          </p:nvSpPr>
          <p:spPr>
            <a:xfrm>
              <a:off x="7759610" y="1590261"/>
              <a:ext cx="1374917" cy="509877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내용 개체 틀 2"/>
            <p:cNvSpPr txBox="1">
              <a:spLocks/>
            </p:cNvSpPr>
            <p:nvPr/>
          </p:nvSpPr>
          <p:spPr>
            <a:xfrm>
              <a:off x="7680001" y="3889377"/>
              <a:ext cx="1534400" cy="52359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err="1" smtClean="0">
                  <a:solidFill>
                    <a:schemeClr val="bg1"/>
                  </a:solidFill>
                </a:rPr>
                <a:t>Softmax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4" name="직선 화살표 연결선 153"/>
          <p:cNvCxnSpPr/>
          <p:nvPr/>
        </p:nvCxnSpPr>
        <p:spPr>
          <a:xfrm>
            <a:off x="2833513" y="2738154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2827714" y="4186678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2835997" y="5845090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5086902" y="2735486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5086902" y="4192257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5086902" y="5863779"/>
            <a:ext cx="525912" cy="2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내용 개체 틀 2"/>
              <p:cNvSpPr txBox="1">
                <a:spLocks/>
              </p:cNvSpPr>
              <p:nvPr/>
            </p:nvSpPr>
            <p:spPr>
              <a:xfrm>
                <a:off x="5353230" y="2475973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230" y="2475973"/>
                <a:ext cx="1189387" cy="519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내용 개체 틀 2"/>
              <p:cNvSpPr txBox="1">
                <a:spLocks/>
              </p:cNvSpPr>
              <p:nvPr/>
            </p:nvSpPr>
            <p:spPr>
              <a:xfrm>
                <a:off x="5353230" y="3925368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230" y="3925368"/>
                <a:ext cx="1189387" cy="519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내용 개체 틀 2"/>
              <p:cNvSpPr txBox="1">
                <a:spLocks/>
              </p:cNvSpPr>
              <p:nvPr/>
            </p:nvSpPr>
            <p:spPr>
              <a:xfrm>
                <a:off x="5360881" y="5585577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881" y="5585577"/>
                <a:ext cx="1189387" cy="519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내용 개체 틀 2"/>
              <p:cNvSpPr txBox="1">
                <a:spLocks/>
              </p:cNvSpPr>
              <p:nvPr/>
            </p:nvSpPr>
            <p:spPr>
              <a:xfrm>
                <a:off x="6668242" y="1908274"/>
                <a:ext cx="1601862" cy="583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𝑊𝑒𝑙𝑐𝑜𝑚𝑒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42" y="1908274"/>
                <a:ext cx="1601862" cy="583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직사각형 166"/>
          <p:cNvSpPr/>
          <p:nvPr/>
        </p:nvSpPr>
        <p:spPr>
          <a:xfrm>
            <a:off x="7079058" y="2492141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7469169" y="2492141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내용 개체 틀 2"/>
              <p:cNvSpPr txBox="1">
                <a:spLocks/>
              </p:cNvSpPr>
              <p:nvPr/>
            </p:nvSpPr>
            <p:spPr>
              <a:xfrm>
                <a:off x="6668242" y="3442494"/>
                <a:ext cx="1601862" cy="583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42" y="3442494"/>
                <a:ext cx="1601862" cy="583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직사각형 169"/>
          <p:cNvSpPr/>
          <p:nvPr/>
        </p:nvSpPr>
        <p:spPr>
          <a:xfrm>
            <a:off x="7079058" y="4026361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7469169" y="4026361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내용 개체 틀 2"/>
              <p:cNvSpPr txBox="1">
                <a:spLocks/>
              </p:cNvSpPr>
              <p:nvPr/>
            </p:nvSpPr>
            <p:spPr>
              <a:xfrm>
                <a:off x="6668242" y="5130625"/>
                <a:ext cx="1601862" cy="583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𝐾𝐴𝐼𝑆𝑇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42" y="5130625"/>
                <a:ext cx="1601862" cy="583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직사각형 172"/>
          <p:cNvSpPr/>
          <p:nvPr/>
        </p:nvSpPr>
        <p:spPr>
          <a:xfrm>
            <a:off x="7079058" y="5714492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7469169" y="5714492"/>
            <a:ext cx="390111" cy="39011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내용 개체 틀 2"/>
              <p:cNvSpPr txBox="1">
                <a:spLocks/>
              </p:cNvSpPr>
              <p:nvPr/>
            </p:nvSpPr>
            <p:spPr>
              <a:xfrm>
                <a:off x="5917377" y="2496367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77" y="2496367"/>
                <a:ext cx="1189387" cy="5190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내용 개체 틀 2"/>
              <p:cNvSpPr txBox="1">
                <a:spLocks/>
              </p:cNvSpPr>
              <p:nvPr/>
            </p:nvSpPr>
            <p:spPr>
              <a:xfrm>
                <a:off x="5917377" y="3961903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77" y="3961903"/>
                <a:ext cx="1189387" cy="5190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내용 개체 틀 2"/>
              <p:cNvSpPr txBox="1">
                <a:spLocks/>
              </p:cNvSpPr>
              <p:nvPr/>
            </p:nvSpPr>
            <p:spPr>
              <a:xfrm>
                <a:off x="5947923" y="5622112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23" y="5622112"/>
                <a:ext cx="1189387" cy="5190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내용 개체 틀 2"/>
              <p:cNvSpPr txBox="1">
                <a:spLocks/>
              </p:cNvSpPr>
              <p:nvPr/>
            </p:nvSpPr>
            <p:spPr>
              <a:xfrm>
                <a:off x="8680920" y="3897446"/>
                <a:ext cx="1189387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20" y="3897446"/>
                <a:ext cx="1189387" cy="5190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/>
          <p:cNvCxnSpPr>
            <a:stCxn id="168" idx="3"/>
          </p:cNvCxnSpPr>
          <p:nvPr/>
        </p:nvCxnSpPr>
        <p:spPr>
          <a:xfrm>
            <a:off x="7859280" y="2687197"/>
            <a:ext cx="1165445" cy="1299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71" idx="3"/>
          </p:cNvCxnSpPr>
          <p:nvPr/>
        </p:nvCxnSpPr>
        <p:spPr>
          <a:xfrm flipV="1">
            <a:off x="7859280" y="4221416"/>
            <a:ext cx="116544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74" idx="3"/>
          </p:cNvCxnSpPr>
          <p:nvPr/>
        </p:nvCxnSpPr>
        <p:spPr>
          <a:xfrm flipV="1">
            <a:off x="7859280" y="4383438"/>
            <a:ext cx="1244958" cy="152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9521227" y="4143145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-9709" y="3309510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1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직사각형 81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0281123" y="3394660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직사각형 85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1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433625" y="2940522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004657" y="2248194"/>
            <a:ext cx="1798753" cy="887384"/>
            <a:chOff x="7025510" y="1631772"/>
            <a:chExt cx="1798753" cy="887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내용 개체 틀 2"/>
                <p:cNvSpPr txBox="1">
                  <a:spLocks/>
                </p:cNvSpPr>
                <p:nvPr/>
              </p:nvSpPr>
              <p:spPr>
                <a:xfrm>
                  <a:off x="7025510" y="1631772"/>
                  <a:ext cx="1798753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𝑊𝑒𝑙𝑐𝑜𝑚𝑒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1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510" y="1631772"/>
                  <a:ext cx="1798753" cy="5190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직사각형 81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153700" y="2218820"/>
            <a:ext cx="1499365" cy="916758"/>
            <a:chOff x="7225270" y="1602398"/>
            <a:chExt cx="1499365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내용 개체 틀 2"/>
                <p:cNvSpPr txBox="1">
                  <a:spLocks/>
                </p:cNvSpPr>
                <p:nvPr/>
              </p:nvSpPr>
              <p:spPr>
                <a:xfrm>
                  <a:off x="7225270" y="1602398"/>
                  <a:ext cx="1499365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𝑊𝑒𝑙𝑐𝑜𝑚𝑒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270" y="1602398"/>
                  <a:ext cx="1499365" cy="519026"/>
                </a:xfrm>
                <a:prstGeom prst="rect">
                  <a:avLst/>
                </a:prstGeom>
                <a:blipFill>
                  <a:blip r:embed="rId3"/>
                  <a:stretch>
                    <a:fillRect l="-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직사각형 85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705084" y="2228708"/>
            <a:ext cx="1949283" cy="894061"/>
            <a:chOff x="2087293" y="2452556"/>
            <a:chExt cx="1949283" cy="894061"/>
          </a:xfrm>
        </p:grpSpPr>
        <p:sp>
          <p:nvSpPr>
            <p:cNvPr id="58" name="내용 개체 틀 2"/>
            <p:cNvSpPr txBox="1">
              <a:spLocks/>
            </p:cNvSpPr>
            <p:nvPr/>
          </p:nvSpPr>
          <p:spPr>
            <a:xfrm>
              <a:off x="2087293" y="2452556"/>
              <a:ext cx="1949283" cy="5190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Welcome</a:t>
              </a:r>
              <a:endParaRPr lang="ko-KR" altLang="en-US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2101524" y="2956506"/>
              <a:ext cx="1560444" cy="390111"/>
              <a:chOff x="1391478" y="3658223"/>
              <a:chExt cx="2186608" cy="54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5" name="직선 화살표 연결선 64"/>
          <p:cNvCxnSpPr/>
          <p:nvPr/>
        </p:nvCxnSpPr>
        <p:spPr>
          <a:xfrm flipV="1">
            <a:off x="3490375" y="2925394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433625" y="4254813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4244238" y="3533111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직사각형 71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193521" y="3533111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직사각형 77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719315" y="3527923"/>
            <a:ext cx="1702908" cy="909137"/>
            <a:chOff x="2101524" y="2437480"/>
            <a:chExt cx="1702908" cy="909137"/>
          </a:xfrm>
        </p:grpSpPr>
        <p:sp>
          <p:nvSpPr>
            <p:cNvPr id="89" name="내용 개체 틀 2"/>
            <p:cNvSpPr txBox="1">
              <a:spLocks/>
            </p:cNvSpPr>
            <p:nvPr/>
          </p:nvSpPr>
          <p:spPr>
            <a:xfrm>
              <a:off x="2615045" y="2437480"/>
              <a:ext cx="1189387" cy="5190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to</a:t>
              </a:r>
              <a:endParaRPr lang="ko-KR" altLang="en-US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101524" y="2956506"/>
              <a:ext cx="1560444" cy="390111"/>
              <a:chOff x="1391478" y="3658223"/>
              <a:chExt cx="2186608" cy="54665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95" name="직선 화살표 연결선 94"/>
          <p:cNvCxnSpPr/>
          <p:nvPr/>
        </p:nvCxnSpPr>
        <p:spPr>
          <a:xfrm flipV="1">
            <a:off x="3490375" y="4239685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V="1">
            <a:off x="5433625" y="5584232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4244238" y="4862530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5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직사각형 115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193521" y="4862530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9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직사각형 119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719315" y="4857342"/>
            <a:ext cx="1560444" cy="909137"/>
            <a:chOff x="2101524" y="2437480"/>
            <a:chExt cx="1560444" cy="909137"/>
          </a:xfrm>
        </p:grpSpPr>
        <p:sp>
          <p:nvSpPr>
            <p:cNvPr id="123" name="내용 개체 틀 2"/>
            <p:cNvSpPr txBox="1">
              <a:spLocks/>
            </p:cNvSpPr>
            <p:nvPr/>
          </p:nvSpPr>
          <p:spPr>
            <a:xfrm>
              <a:off x="2287053" y="2437480"/>
              <a:ext cx="1189387" cy="5190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KAIST</a:t>
              </a:r>
              <a:endParaRPr lang="ko-KR" altLang="en-US" dirty="0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2101524" y="2956506"/>
              <a:ext cx="1560444" cy="390111"/>
              <a:chOff x="1391478" y="3658223"/>
              <a:chExt cx="2186608" cy="546652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33" name="직선 화살표 연결선 132"/>
          <p:cNvCxnSpPr/>
          <p:nvPr/>
        </p:nvCxnSpPr>
        <p:spPr>
          <a:xfrm flipV="1">
            <a:off x="3490375" y="5569104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069773" y="3527923"/>
            <a:ext cx="780222" cy="1180526"/>
            <a:chOff x="8419059" y="3454459"/>
            <a:chExt cx="780222" cy="1180526"/>
          </a:xfrm>
        </p:grpSpPr>
        <p:sp>
          <p:nvSpPr>
            <p:cNvPr id="134" name="직사각형 133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내용 개체 틀 2"/>
          <p:cNvSpPr txBox="1">
            <a:spLocks/>
          </p:cNvSpPr>
          <p:nvPr/>
        </p:nvSpPr>
        <p:spPr>
          <a:xfrm>
            <a:off x="7653065" y="2925394"/>
            <a:ext cx="4707202" cy="92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Attention Value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433625" y="2940522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4004657" y="2248194"/>
            <a:ext cx="1798753" cy="887384"/>
            <a:chOff x="7025510" y="1631772"/>
            <a:chExt cx="1798753" cy="887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내용 개체 틀 2"/>
                <p:cNvSpPr txBox="1">
                  <a:spLocks/>
                </p:cNvSpPr>
                <p:nvPr/>
              </p:nvSpPr>
              <p:spPr>
                <a:xfrm>
                  <a:off x="7025510" y="1631772"/>
                  <a:ext cx="1798753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𝑊𝑒𝑙𝑐𝑜𝑚𝑒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1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510" y="1631772"/>
                  <a:ext cx="1798753" cy="5190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직사각형 81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153700" y="2218820"/>
            <a:ext cx="1499365" cy="916758"/>
            <a:chOff x="7225270" y="1602398"/>
            <a:chExt cx="1499365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내용 개체 틀 2"/>
                <p:cNvSpPr txBox="1">
                  <a:spLocks/>
                </p:cNvSpPr>
                <p:nvPr/>
              </p:nvSpPr>
              <p:spPr>
                <a:xfrm>
                  <a:off x="7225270" y="1602398"/>
                  <a:ext cx="1499365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𝑊𝑒𝑙𝑐𝑜𝑚𝑒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270" y="1602398"/>
                  <a:ext cx="1499365" cy="519026"/>
                </a:xfrm>
                <a:prstGeom prst="rect">
                  <a:avLst/>
                </a:prstGeom>
                <a:blipFill>
                  <a:blip r:embed="rId3"/>
                  <a:stretch>
                    <a:fillRect l="-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직사각형 85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705084" y="2228708"/>
            <a:ext cx="1949283" cy="894061"/>
            <a:chOff x="2087293" y="2452556"/>
            <a:chExt cx="1949283" cy="894061"/>
          </a:xfrm>
        </p:grpSpPr>
        <p:sp>
          <p:nvSpPr>
            <p:cNvPr id="58" name="내용 개체 틀 2"/>
            <p:cNvSpPr txBox="1">
              <a:spLocks/>
            </p:cNvSpPr>
            <p:nvPr/>
          </p:nvSpPr>
          <p:spPr>
            <a:xfrm>
              <a:off x="2087293" y="2452556"/>
              <a:ext cx="1949283" cy="5190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Welcome</a:t>
              </a:r>
              <a:endParaRPr lang="ko-KR" altLang="en-US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2101524" y="2956506"/>
              <a:ext cx="1560444" cy="390111"/>
              <a:chOff x="1391478" y="3658223"/>
              <a:chExt cx="2186608" cy="54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5" name="직선 화살표 연결선 64"/>
          <p:cNvCxnSpPr/>
          <p:nvPr/>
        </p:nvCxnSpPr>
        <p:spPr>
          <a:xfrm flipV="1">
            <a:off x="3490375" y="2925394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433625" y="4254813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4244238" y="3533111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직사각형 71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193521" y="3533111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직사각형 77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719315" y="3527923"/>
            <a:ext cx="1702908" cy="909137"/>
            <a:chOff x="2101524" y="2437480"/>
            <a:chExt cx="1702908" cy="909137"/>
          </a:xfrm>
        </p:grpSpPr>
        <p:sp>
          <p:nvSpPr>
            <p:cNvPr id="89" name="내용 개체 틀 2"/>
            <p:cNvSpPr txBox="1">
              <a:spLocks/>
            </p:cNvSpPr>
            <p:nvPr/>
          </p:nvSpPr>
          <p:spPr>
            <a:xfrm>
              <a:off x="2615045" y="2437480"/>
              <a:ext cx="1189387" cy="5190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to</a:t>
              </a:r>
              <a:endParaRPr lang="ko-KR" altLang="en-US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101524" y="2956506"/>
              <a:ext cx="1560444" cy="390111"/>
              <a:chOff x="1391478" y="3658223"/>
              <a:chExt cx="2186608" cy="54665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95" name="직선 화살표 연결선 94"/>
          <p:cNvCxnSpPr/>
          <p:nvPr/>
        </p:nvCxnSpPr>
        <p:spPr>
          <a:xfrm flipV="1">
            <a:off x="3490375" y="4239685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V="1">
            <a:off x="5433625" y="5584232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4244238" y="4862530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5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직사각형 115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193521" y="4862530"/>
            <a:ext cx="1189387" cy="916758"/>
            <a:chOff x="7265091" y="1602398"/>
            <a:chExt cx="1189387" cy="916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내용 개체 틀 2"/>
                <p:cNvSpPr txBox="1">
                  <a:spLocks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𝐾𝐴𝐼𝑆𝑇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9" name="내용 개체 틀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091" y="1602398"/>
                  <a:ext cx="1189387" cy="5190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직사각형 119"/>
            <p:cNvSpPr/>
            <p:nvPr/>
          </p:nvSpPr>
          <p:spPr>
            <a:xfrm>
              <a:off x="7469673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859784" y="2129045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719315" y="4857342"/>
            <a:ext cx="1560444" cy="909137"/>
            <a:chOff x="2101524" y="2437480"/>
            <a:chExt cx="1560444" cy="909137"/>
          </a:xfrm>
        </p:grpSpPr>
        <p:sp>
          <p:nvSpPr>
            <p:cNvPr id="123" name="내용 개체 틀 2"/>
            <p:cNvSpPr txBox="1">
              <a:spLocks/>
            </p:cNvSpPr>
            <p:nvPr/>
          </p:nvSpPr>
          <p:spPr>
            <a:xfrm>
              <a:off x="2287053" y="2437480"/>
              <a:ext cx="1189387" cy="5190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 smtClean="0"/>
                <a:t>KAIST</a:t>
              </a:r>
              <a:endParaRPr lang="ko-KR" altLang="en-US" dirty="0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2101524" y="2956506"/>
              <a:ext cx="1560444" cy="390111"/>
              <a:chOff x="1391478" y="3658223"/>
              <a:chExt cx="2186608" cy="546652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33" name="직선 화살표 연결선 132"/>
          <p:cNvCxnSpPr/>
          <p:nvPr/>
        </p:nvCxnSpPr>
        <p:spPr>
          <a:xfrm flipV="1">
            <a:off x="3490375" y="5569104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069773" y="3527923"/>
            <a:ext cx="780222" cy="1180526"/>
            <a:chOff x="8419059" y="3454459"/>
            <a:chExt cx="780222" cy="1180526"/>
          </a:xfrm>
        </p:grpSpPr>
        <p:sp>
          <p:nvSpPr>
            <p:cNvPr id="134" name="직사각형 133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0" name="내용 개체 틀 2"/>
          <p:cNvSpPr txBox="1">
            <a:spLocks/>
          </p:cNvSpPr>
          <p:nvPr/>
        </p:nvSpPr>
        <p:spPr>
          <a:xfrm>
            <a:off x="7653065" y="2925394"/>
            <a:ext cx="4707202" cy="92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Attention Value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내용 개체 틀 2"/>
              <p:cNvSpPr txBox="1">
                <a:spLocks/>
              </p:cNvSpPr>
              <p:nvPr/>
            </p:nvSpPr>
            <p:spPr>
              <a:xfrm>
                <a:off x="8636589" y="4708449"/>
                <a:ext cx="2740154" cy="6494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589" y="4708449"/>
                <a:ext cx="2740154" cy="6494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7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90329" y="2066736"/>
            <a:ext cx="3574777" cy="1690254"/>
            <a:chOff x="1719315" y="2732658"/>
            <a:chExt cx="6948608" cy="3046630"/>
          </a:xfrm>
        </p:grpSpPr>
        <p:cxnSp>
          <p:nvCxnSpPr>
            <p:cNvPr id="77" name="직선 화살표 연결선 76"/>
            <p:cNvCxnSpPr/>
            <p:nvPr/>
          </p:nvCxnSpPr>
          <p:spPr>
            <a:xfrm flipV="1">
              <a:off x="5433625" y="294052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4448820" y="2745467"/>
              <a:ext cx="780222" cy="390111"/>
              <a:chOff x="7469673" y="2129045"/>
              <a:chExt cx="780222" cy="390111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398103" y="2745467"/>
              <a:ext cx="780222" cy="390111"/>
              <a:chOff x="7469673" y="2129045"/>
              <a:chExt cx="780222" cy="390111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19315" y="2732658"/>
              <a:ext cx="1560444" cy="390111"/>
              <a:chOff x="1391478" y="3658223"/>
              <a:chExt cx="2186608" cy="54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5" name="직선 화살표 연결선 64"/>
            <p:cNvCxnSpPr/>
            <p:nvPr/>
          </p:nvCxnSpPr>
          <p:spPr>
            <a:xfrm flipV="1">
              <a:off x="3490375" y="292539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V="1">
              <a:off x="5433625" y="4254813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4448820" y="4059758"/>
              <a:ext cx="780222" cy="390111"/>
              <a:chOff x="7469673" y="2129045"/>
              <a:chExt cx="780222" cy="390111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398103" y="4059758"/>
              <a:ext cx="780222" cy="390111"/>
              <a:chOff x="7469673" y="2129045"/>
              <a:chExt cx="780222" cy="390111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9315" y="4046949"/>
              <a:ext cx="1560444" cy="390111"/>
              <a:chOff x="1391478" y="3658223"/>
              <a:chExt cx="2186608" cy="54665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5" name="직선 화살표 연결선 94"/>
            <p:cNvCxnSpPr/>
            <p:nvPr/>
          </p:nvCxnSpPr>
          <p:spPr>
            <a:xfrm flipV="1">
              <a:off x="3490375" y="4239685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5433625" y="558423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113"/>
            <p:cNvGrpSpPr/>
            <p:nvPr/>
          </p:nvGrpSpPr>
          <p:grpSpPr>
            <a:xfrm>
              <a:off x="4448820" y="5389177"/>
              <a:ext cx="780222" cy="390111"/>
              <a:chOff x="7469673" y="2129045"/>
              <a:chExt cx="780222" cy="390111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6398103" y="5389177"/>
              <a:ext cx="780222" cy="390111"/>
              <a:chOff x="7469673" y="2129045"/>
              <a:chExt cx="780222" cy="390111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1719315" y="5376368"/>
              <a:ext cx="1560444" cy="390111"/>
              <a:chOff x="1391478" y="3658223"/>
              <a:chExt cx="2186608" cy="546652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3" name="직선 화살표 연결선 132"/>
            <p:cNvCxnSpPr/>
            <p:nvPr/>
          </p:nvCxnSpPr>
          <p:spPr>
            <a:xfrm flipV="1">
              <a:off x="3490375" y="556910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7887701" y="3649422"/>
              <a:ext cx="780222" cy="1180526"/>
              <a:chOff x="8419059" y="3454459"/>
              <a:chExt cx="780222" cy="1180526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8419059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8809170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8419059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8809170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8419059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8809170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1" name="그룹 540"/>
          <p:cNvGrpSpPr/>
          <p:nvPr/>
        </p:nvGrpSpPr>
        <p:grpSpPr>
          <a:xfrm>
            <a:off x="490329" y="4634547"/>
            <a:ext cx="3574777" cy="1690254"/>
            <a:chOff x="1719315" y="2732658"/>
            <a:chExt cx="6948608" cy="3046630"/>
          </a:xfrm>
        </p:grpSpPr>
        <p:cxnSp>
          <p:nvCxnSpPr>
            <p:cNvPr id="542" name="직선 화살표 연결선 541"/>
            <p:cNvCxnSpPr/>
            <p:nvPr/>
          </p:nvCxnSpPr>
          <p:spPr>
            <a:xfrm flipV="1">
              <a:off x="5433625" y="294052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3" name="그룹 542"/>
            <p:cNvGrpSpPr/>
            <p:nvPr/>
          </p:nvGrpSpPr>
          <p:grpSpPr>
            <a:xfrm>
              <a:off x="4448820" y="2745467"/>
              <a:ext cx="780222" cy="390111"/>
              <a:chOff x="7469673" y="2129045"/>
              <a:chExt cx="780222" cy="390111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4" name="그룹 543"/>
            <p:cNvGrpSpPr/>
            <p:nvPr/>
          </p:nvGrpSpPr>
          <p:grpSpPr>
            <a:xfrm>
              <a:off x="6398103" y="2745467"/>
              <a:ext cx="780222" cy="390111"/>
              <a:chOff x="7469673" y="2129045"/>
              <a:chExt cx="780222" cy="390111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5" name="그룹 544"/>
            <p:cNvGrpSpPr/>
            <p:nvPr/>
          </p:nvGrpSpPr>
          <p:grpSpPr>
            <a:xfrm>
              <a:off x="1719315" y="2732658"/>
              <a:ext cx="1560444" cy="390111"/>
              <a:chOff x="1391478" y="3658223"/>
              <a:chExt cx="2186608" cy="546652"/>
            </a:xfrm>
          </p:grpSpPr>
          <p:sp>
            <p:nvSpPr>
              <p:cNvPr id="580" name="직사각형 579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직사각형 580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직사각형 581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직사각형 582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46" name="직선 화살표 연결선 545"/>
            <p:cNvCxnSpPr/>
            <p:nvPr/>
          </p:nvCxnSpPr>
          <p:spPr>
            <a:xfrm flipV="1">
              <a:off x="3490375" y="292539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화살표 연결선 546"/>
            <p:cNvCxnSpPr/>
            <p:nvPr/>
          </p:nvCxnSpPr>
          <p:spPr>
            <a:xfrm flipV="1">
              <a:off x="5433625" y="4254813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그룹 547"/>
            <p:cNvGrpSpPr/>
            <p:nvPr/>
          </p:nvGrpSpPr>
          <p:grpSpPr>
            <a:xfrm>
              <a:off x="4448820" y="4059758"/>
              <a:ext cx="780222" cy="390111"/>
              <a:chOff x="7469673" y="2129045"/>
              <a:chExt cx="780222" cy="390111"/>
            </a:xfrm>
          </p:grpSpPr>
          <p:sp>
            <p:nvSpPr>
              <p:cNvPr id="578" name="직사각형 577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직사각형 578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9" name="그룹 548"/>
            <p:cNvGrpSpPr/>
            <p:nvPr/>
          </p:nvGrpSpPr>
          <p:grpSpPr>
            <a:xfrm>
              <a:off x="6398103" y="4059758"/>
              <a:ext cx="780222" cy="390111"/>
              <a:chOff x="7469673" y="2129045"/>
              <a:chExt cx="780222" cy="390111"/>
            </a:xfrm>
          </p:grpSpPr>
          <p:sp>
            <p:nvSpPr>
              <p:cNvPr id="576" name="직사각형 575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직사각형 576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0" name="그룹 549"/>
            <p:cNvGrpSpPr/>
            <p:nvPr/>
          </p:nvGrpSpPr>
          <p:grpSpPr>
            <a:xfrm>
              <a:off x="1719315" y="4046949"/>
              <a:ext cx="1560444" cy="390111"/>
              <a:chOff x="1391478" y="3658223"/>
              <a:chExt cx="2186608" cy="546652"/>
            </a:xfrm>
          </p:grpSpPr>
          <p:sp>
            <p:nvSpPr>
              <p:cNvPr id="572" name="직사각형 571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51" name="직선 화살표 연결선 550"/>
            <p:cNvCxnSpPr/>
            <p:nvPr/>
          </p:nvCxnSpPr>
          <p:spPr>
            <a:xfrm flipV="1">
              <a:off x="3490375" y="4239685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화살표 연결선 551"/>
            <p:cNvCxnSpPr/>
            <p:nvPr/>
          </p:nvCxnSpPr>
          <p:spPr>
            <a:xfrm flipV="1">
              <a:off x="5433625" y="558423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그룹 552"/>
            <p:cNvGrpSpPr/>
            <p:nvPr/>
          </p:nvGrpSpPr>
          <p:grpSpPr>
            <a:xfrm>
              <a:off x="4448820" y="5389177"/>
              <a:ext cx="780222" cy="390111"/>
              <a:chOff x="7469673" y="2129045"/>
              <a:chExt cx="780222" cy="390111"/>
            </a:xfrm>
          </p:grpSpPr>
          <p:sp>
            <p:nvSpPr>
              <p:cNvPr id="570" name="직사각형 569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6398103" y="5389177"/>
              <a:ext cx="780222" cy="390111"/>
              <a:chOff x="7469673" y="2129045"/>
              <a:chExt cx="780222" cy="390111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직사각형 568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5" name="그룹 554"/>
            <p:cNvGrpSpPr/>
            <p:nvPr/>
          </p:nvGrpSpPr>
          <p:grpSpPr>
            <a:xfrm>
              <a:off x="1719315" y="5376368"/>
              <a:ext cx="1560444" cy="390111"/>
              <a:chOff x="1391478" y="3658223"/>
              <a:chExt cx="2186608" cy="546652"/>
            </a:xfrm>
          </p:grpSpPr>
          <p:sp>
            <p:nvSpPr>
              <p:cNvPr id="564" name="직사각형 563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직사각형 564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56" name="직선 화살표 연결선 555"/>
            <p:cNvCxnSpPr/>
            <p:nvPr/>
          </p:nvCxnSpPr>
          <p:spPr>
            <a:xfrm flipV="1">
              <a:off x="3490375" y="556910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7" name="그룹 556"/>
            <p:cNvGrpSpPr/>
            <p:nvPr/>
          </p:nvGrpSpPr>
          <p:grpSpPr>
            <a:xfrm>
              <a:off x="7887701" y="3649422"/>
              <a:ext cx="780222" cy="1180526"/>
              <a:chOff x="8419059" y="3454459"/>
              <a:chExt cx="780222" cy="1180526"/>
            </a:xfrm>
          </p:grpSpPr>
          <p:sp>
            <p:nvSpPr>
              <p:cNvPr id="558" name="직사각형 557"/>
              <p:cNvSpPr/>
              <p:nvPr/>
            </p:nvSpPr>
            <p:spPr>
              <a:xfrm>
                <a:off x="8419059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직사각형 558"/>
              <p:cNvSpPr/>
              <p:nvPr/>
            </p:nvSpPr>
            <p:spPr>
              <a:xfrm>
                <a:off x="8809170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직사각형 559"/>
              <p:cNvSpPr/>
              <p:nvPr/>
            </p:nvSpPr>
            <p:spPr>
              <a:xfrm>
                <a:off x="8419059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>
                <a:off x="8809170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>
                <a:off x="8419059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>
                <a:off x="8809170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88" name="그룹 587"/>
          <p:cNvGrpSpPr/>
          <p:nvPr/>
        </p:nvGrpSpPr>
        <p:grpSpPr>
          <a:xfrm>
            <a:off x="8503183" y="4627219"/>
            <a:ext cx="3574777" cy="1690254"/>
            <a:chOff x="1719315" y="2732658"/>
            <a:chExt cx="6948608" cy="3046630"/>
          </a:xfrm>
        </p:grpSpPr>
        <p:cxnSp>
          <p:nvCxnSpPr>
            <p:cNvPr id="589" name="직선 화살표 연결선 588"/>
            <p:cNvCxnSpPr/>
            <p:nvPr/>
          </p:nvCxnSpPr>
          <p:spPr>
            <a:xfrm flipV="1">
              <a:off x="5433625" y="294052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0" name="그룹 589"/>
            <p:cNvGrpSpPr/>
            <p:nvPr/>
          </p:nvGrpSpPr>
          <p:grpSpPr>
            <a:xfrm>
              <a:off x="4448820" y="2745467"/>
              <a:ext cx="780222" cy="390111"/>
              <a:chOff x="7469673" y="2129045"/>
              <a:chExt cx="780222" cy="390111"/>
            </a:xfrm>
          </p:grpSpPr>
          <p:sp>
            <p:nvSpPr>
              <p:cNvPr id="633" name="직사각형 632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직사각형 633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1" name="그룹 590"/>
            <p:cNvGrpSpPr/>
            <p:nvPr/>
          </p:nvGrpSpPr>
          <p:grpSpPr>
            <a:xfrm>
              <a:off x="6398103" y="2745467"/>
              <a:ext cx="780222" cy="390111"/>
              <a:chOff x="7469673" y="2129045"/>
              <a:chExt cx="780222" cy="390111"/>
            </a:xfrm>
          </p:grpSpPr>
          <p:sp>
            <p:nvSpPr>
              <p:cNvPr id="631" name="직사각형 630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직사각형 631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2" name="그룹 591"/>
            <p:cNvGrpSpPr/>
            <p:nvPr/>
          </p:nvGrpSpPr>
          <p:grpSpPr>
            <a:xfrm>
              <a:off x="1719315" y="2732658"/>
              <a:ext cx="1560444" cy="390111"/>
              <a:chOff x="1391478" y="3658223"/>
              <a:chExt cx="2186608" cy="546652"/>
            </a:xfrm>
          </p:grpSpPr>
          <p:sp>
            <p:nvSpPr>
              <p:cNvPr id="627" name="직사각형 626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직사각형 627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직사각형 628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직사각형 629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93" name="직선 화살표 연결선 592"/>
            <p:cNvCxnSpPr/>
            <p:nvPr/>
          </p:nvCxnSpPr>
          <p:spPr>
            <a:xfrm flipV="1">
              <a:off x="3490375" y="292539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화살표 연결선 593"/>
            <p:cNvCxnSpPr/>
            <p:nvPr/>
          </p:nvCxnSpPr>
          <p:spPr>
            <a:xfrm flipV="1">
              <a:off x="5433625" y="4254813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5" name="그룹 594"/>
            <p:cNvGrpSpPr/>
            <p:nvPr/>
          </p:nvGrpSpPr>
          <p:grpSpPr>
            <a:xfrm>
              <a:off x="4448820" y="4059758"/>
              <a:ext cx="780222" cy="390111"/>
              <a:chOff x="7469673" y="2129045"/>
              <a:chExt cx="780222" cy="390111"/>
            </a:xfrm>
          </p:grpSpPr>
          <p:sp>
            <p:nvSpPr>
              <p:cNvPr id="625" name="직사각형 624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직사각형 625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6" name="그룹 595"/>
            <p:cNvGrpSpPr/>
            <p:nvPr/>
          </p:nvGrpSpPr>
          <p:grpSpPr>
            <a:xfrm>
              <a:off x="6398103" y="4059758"/>
              <a:ext cx="780222" cy="390111"/>
              <a:chOff x="7469673" y="2129045"/>
              <a:chExt cx="780222" cy="390111"/>
            </a:xfrm>
          </p:grpSpPr>
          <p:sp>
            <p:nvSpPr>
              <p:cNvPr id="623" name="직사각형 622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직사각형 623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7" name="그룹 596"/>
            <p:cNvGrpSpPr/>
            <p:nvPr/>
          </p:nvGrpSpPr>
          <p:grpSpPr>
            <a:xfrm>
              <a:off x="1719315" y="4046949"/>
              <a:ext cx="1560444" cy="390111"/>
              <a:chOff x="1391478" y="3658223"/>
              <a:chExt cx="2186608" cy="546652"/>
            </a:xfrm>
          </p:grpSpPr>
          <p:sp>
            <p:nvSpPr>
              <p:cNvPr id="619" name="직사각형 618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직사각형 619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직사각형 620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직사각형 621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98" name="직선 화살표 연결선 597"/>
            <p:cNvCxnSpPr/>
            <p:nvPr/>
          </p:nvCxnSpPr>
          <p:spPr>
            <a:xfrm flipV="1">
              <a:off x="3490375" y="4239685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직선 화살표 연결선 598"/>
            <p:cNvCxnSpPr/>
            <p:nvPr/>
          </p:nvCxnSpPr>
          <p:spPr>
            <a:xfrm flipV="1">
              <a:off x="5433625" y="558423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0" name="그룹 599"/>
            <p:cNvGrpSpPr/>
            <p:nvPr/>
          </p:nvGrpSpPr>
          <p:grpSpPr>
            <a:xfrm>
              <a:off x="4448820" y="5389177"/>
              <a:ext cx="780222" cy="390111"/>
              <a:chOff x="7469673" y="2129045"/>
              <a:chExt cx="780222" cy="390111"/>
            </a:xfrm>
          </p:grpSpPr>
          <p:sp>
            <p:nvSpPr>
              <p:cNvPr id="617" name="직사각형 616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직사각형 617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1" name="그룹 600"/>
            <p:cNvGrpSpPr/>
            <p:nvPr/>
          </p:nvGrpSpPr>
          <p:grpSpPr>
            <a:xfrm>
              <a:off x="6398103" y="5389177"/>
              <a:ext cx="780222" cy="390111"/>
              <a:chOff x="7469673" y="2129045"/>
              <a:chExt cx="780222" cy="390111"/>
            </a:xfrm>
          </p:grpSpPr>
          <p:sp>
            <p:nvSpPr>
              <p:cNvPr id="615" name="직사각형 614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직사각형 615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2" name="그룹 601"/>
            <p:cNvGrpSpPr/>
            <p:nvPr/>
          </p:nvGrpSpPr>
          <p:grpSpPr>
            <a:xfrm>
              <a:off x="1719315" y="5376368"/>
              <a:ext cx="1560444" cy="390111"/>
              <a:chOff x="1391478" y="3658223"/>
              <a:chExt cx="2186608" cy="546652"/>
            </a:xfrm>
          </p:grpSpPr>
          <p:sp>
            <p:nvSpPr>
              <p:cNvPr id="611" name="직사각형 610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직사각형 613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03" name="직선 화살표 연결선 602"/>
            <p:cNvCxnSpPr/>
            <p:nvPr/>
          </p:nvCxnSpPr>
          <p:spPr>
            <a:xfrm flipV="1">
              <a:off x="3490375" y="556910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4" name="그룹 603"/>
            <p:cNvGrpSpPr/>
            <p:nvPr/>
          </p:nvGrpSpPr>
          <p:grpSpPr>
            <a:xfrm>
              <a:off x="7887701" y="3649422"/>
              <a:ext cx="780222" cy="1180526"/>
              <a:chOff x="8419059" y="3454459"/>
              <a:chExt cx="780222" cy="1180526"/>
            </a:xfrm>
          </p:grpSpPr>
          <p:sp>
            <p:nvSpPr>
              <p:cNvPr id="605" name="직사각형 604"/>
              <p:cNvSpPr/>
              <p:nvPr/>
            </p:nvSpPr>
            <p:spPr>
              <a:xfrm>
                <a:off x="8419059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직사각형 605"/>
              <p:cNvSpPr/>
              <p:nvPr/>
            </p:nvSpPr>
            <p:spPr>
              <a:xfrm>
                <a:off x="8809170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직사각형 606"/>
              <p:cNvSpPr/>
              <p:nvPr/>
            </p:nvSpPr>
            <p:spPr>
              <a:xfrm>
                <a:off x="8419059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직사각형 607"/>
              <p:cNvSpPr/>
              <p:nvPr/>
            </p:nvSpPr>
            <p:spPr>
              <a:xfrm>
                <a:off x="8809170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직사각형 608"/>
              <p:cNvSpPr/>
              <p:nvPr/>
            </p:nvSpPr>
            <p:spPr>
              <a:xfrm>
                <a:off x="8419059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직사각형 609"/>
              <p:cNvSpPr/>
              <p:nvPr/>
            </p:nvSpPr>
            <p:spPr>
              <a:xfrm>
                <a:off x="8809170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5" name="그룹 634"/>
          <p:cNvGrpSpPr/>
          <p:nvPr/>
        </p:nvGrpSpPr>
        <p:grpSpPr>
          <a:xfrm>
            <a:off x="4727710" y="4622682"/>
            <a:ext cx="3574777" cy="1690254"/>
            <a:chOff x="1719315" y="2732658"/>
            <a:chExt cx="6948608" cy="3046630"/>
          </a:xfrm>
        </p:grpSpPr>
        <p:cxnSp>
          <p:nvCxnSpPr>
            <p:cNvPr id="636" name="직선 화살표 연결선 635"/>
            <p:cNvCxnSpPr/>
            <p:nvPr/>
          </p:nvCxnSpPr>
          <p:spPr>
            <a:xfrm flipV="1">
              <a:off x="5433625" y="294052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7" name="그룹 636"/>
            <p:cNvGrpSpPr/>
            <p:nvPr/>
          </p:nvGrpSpPr>
          <p:grpSpPr>
            <a:xfrm>
              <a:off x="4448820" y="2745467"/>
              <a:ext cx="780222" cy="390111"/>
              <a:chOff x="7469673" y="2129045"/>
              <a:chExt cx="780222" cy="390111"/>
            </a:xfrm>
          </p:grpSpPr>
          <p:sp>
            <p:nvSpPr>
              <p:cNvPr id="680" name="직사각형 679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8" name="그룹 637"/>
            <p:cNvGrpSpPr/>
            <p:nvPr/>
          </p:nvGrpSpPr>
          <p:grpSpPr>
            <a:xfrm>
              <a:off x="6398103" y="2745467"/>
              <a:ext cx="780222" cy="390111"/>
              <a:chOff x="7469673" y="2129045"/>
              <a:chExt cx="780222" cy="390111"/>
            </a:xfrm>
          </p:grpSpPr>
          <p:sp>
            <p:nvSpPr>
              <p:cNvPr id="678" name="직사각형 677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직사각형 678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1719315" y="2732658"/>
              <a:ext cx="1560444" cy="390111"/>
              <a:chOff x="1391478" y="3658223"/>
              <a:chExt cx="2186608" cy="546652"/>
            </a:xfrm>
          </p:grpSpPr>
          <p:sp>
            <p:nvSpPr>
              <p:cNvPr id="674" name="직사각형 673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직사각형 674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40" name="직선 화살표 연결선 639"/>
            <p:cNvCxnSpPr/>
            <p:nvPr/>
          </p:nvCxnSpPr>
          <p:spPr>
            <a:xfrm flipV="1">
              <a:off x="3490375" y="292539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직선 화살표 연결선 640"/>
            <p:cNvCxnSpPr/>
            <p:nvPr/>
          </p:nvCxnSpPr>
          <p:spPr>
            <a:xfrm flipV="1">
              <a:off x="5433625" y="4254813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2" name="그룹 641"/>
            <p:cNvGrpSpPr/>
            <p:nvPr/>
          </p:nvGrpSpPr>
          <p:grpSpPr>
            <a:xfrm>
              <a:off x="4448820" y="4059758"/>
              <a:ext cx="780222" cy="390111"/>
              <a:chOff x="7469673" y="2129045"/>
              <a:chExt cx="780222" cy="390111"/>
            </a:xfrm>
          </p:grpSpPr>
          <p:sp>
            <p:nvSpPr>
              <p:cNvPr id="672" name="직사각형 671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직사각형 672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3" name="그룹 642"/>
            <p:cNvGrpSpPr/>
            <p:nvPr/>
          </p:nvGrpSpPr>
          <p:grpSpPr>
            <a:xfrm>
              <a:off x="6398103" y="4059758"/>
              <a:ext cx="780222" cy="390111"/>
              <a:chOff x="7469673" y="2129045"/>
              <a:chExt cx="780222" cy="390111"/>
            </a:xfrm>
          </p:grpSpPr>
          <p:sp>
            <p:nvSpPr>
              <p:cNvPr id="670" name="직사각형 669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직사각형 670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1719315" y="4046949"/>
              <a:ext cx="1560444" cy="390111"/>
              <a:chOff x="1391478" y="3658223"/>
              <a:chExt cx="2186608" cy="546652"/>
            </a:xfrm>
          </p:grpSpPr>
          <p:sp>
            <p:nvSpPr>
              <p:cNvPr id="666" name="직사각형 665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직사각형 666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직사각형 667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직사각형 668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45" name="직선 화살표 연결선 644"/>
            <p:cNvCxnSpPr/>
            <p:nvPr/>
          </p:nvCxnSpPr>
          <p:spPr>
            <a:xfrm flipV="1">
              <a:off x="3490375" y="4239685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직선 화살표 연결선 645"/>
            <p:cNvCxnSpPr/>
            <p:nvPr/>
          </p:nvCxnSpPr>
          <p:spPr>
            <a:xfrm flipV="1">
              <a:off x="5433625" y="558423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7" name="그룹 646"/>
            <p:cNvGrpSpPr/>
            <p:nvPr/>
          </p:nvGrpSpPr>
          <p:grpSpPr>
            <a:xfrm>
              <a:off x="4448820" y="5389177"/>
              <a:ext cx="780222" cy="390111"/>
              <a:chOff x="7469673" y="2129045"/>
              <a:chExt cx="780222" cy="390111"/>
            </a:xfrm>
          </p:grpSpPr>
          <p:sp>
            <p:nvSpPr>
              <p:cNvPr id="664" name="직사각형 663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직사각형 664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8" name="그룹 647"/>
            <p:cNvGrpSpPr/>
            <p:nvPr/>
          </p:nvGrpSpPr>
          <p:grpSpPr>
            <a:xfrm>
              <a:off x="6398103" y="5389177"/>
              <a:ext cx="780222" cy="390111"/>
              <a:chOff x="7469673" y="2129045"/>
              <a:chExt cx="780222" cy="390111"/>
            </a:xfrm>
          </p:grpSpPr>
          <p:sp>
            <p:nvSpPr>
              <p:cNvPr id="662" name="직사각형 661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직사각형 662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1719315" y="5376368"/>
              <a:ext cx="1560444" cy="390111"/>
              <a:chOff x="1391478" y="3658223"/>
              <a:chExt cx="2186608" cy="546652"/>
            </a:xfrm>
          </p:grpSpPr>
          <p:sp>
            <p:nvSpPr>
              <p:cNvPr id="658" name="직사각형 657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직사각형 658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직사각형 659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직사각형 660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50" name="직선 화살표 연결선 649"/>
            <p:cNvCxnSpPr/>
            <p:nvPr/>
          </p:nvCxnSpPr>
          <p:spPr>
            <a:xfrm flipV="1">
              <a:off x="3490375" y="556910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1" name="그룹 650"/>
            <p:cNvGrpSpPr/>
            <p:nvPr/>
          </p:nvGrpSpPr>
          <p:grpSpPr>
            <a:xfrm>
              <a:off x="7887701" y="3649422"/>
              <a:ext cx="780222" cy="1180526"/>
              <a:chOff x="8419059" y="3454459"/>
              <a:chExt cx="780222" cy="1180526"/>
            </a:xfrm>
          </p:grpSpPr>
          <p:sp>
            <p:nvSpPr>
              <p:cNvPr id="652" name="직사각형 651"/>
              <p:cNvSpPr/>
              <p:nvPr/>
            </p:nvSpPr>
            <p:spPr>
              <a:xfrm>
                <a:off x="8419059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>
                <a:off x="8809170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직사각형 653"/>
              <p:cNvSpPr/>
              <p:nvPr/>
            </p:nvSpPr>
            <p:spPr>
              <a:xfrm>
                <a:off x="8419059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직사각형 654"/>
              <p:cNvSpPr/>
              <p:nvPr/>
            </p:nvSpPr>
            <p:spPr>
              <a:xfrm>
                <a:off x="8809170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직사각형 655"/>
              <p:cNvSpPr/>
              <p:nvPr/>
            </p:nvSpPr>
            <p:spPr>
              <a:xfrm>
                <a:off x="8419059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직사각형 656"/>
              <p:cNvSpPr/>
              <p:nvPr/>
            </p:nvSpPr>
            <p:spPr>
              <a:xfrm>
                <a:off x="8809170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82" name="그룹 681"/>
          <p:cNvGrpSpPr/>
          <p:nvPr/>
        </p:nvGrpSpPr>
        <p:grpSpPr>
          <a:xfrm>
            <a:off x="4641939" y="2062299"/>
            <a:ext cx="3574777" cy="1690254"/>
            <a:chOff x="1719315" y="2732658"/>
            <a:chExt cx="6948608" cy="3046630"/>
          </a:xfrm>
        </p:grpSpPr>
        <p:cxnSp>
          <p:nvCxnSpPr>
            <p:cNvPr id="683" name="직선 화살표 연결선 682"/>
            <p:cNvCxnSpPr/>
            <p:nvPr/>
          </p:nvCxnSpPr>
          <p:spPr>
            <a:xfrm flipV="1">
              <a:off x="5433625" y="294052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4" name="그룹 683"/>
            <p:cNvGrpSpPr/>
            <p:nvPr/>
          </p:nvGrpSpPr>
          <p:grpSpPr>
            <a:xfrm>
              <a:off x="4448820" y="2745467"/>
              <a:ext cx="780222" cy="390111"/>
              <a:chOff x="7469673" y="2129045"/>
              <a:chExt cx="780222" cy="390111"/>
            </a:xfrm>
          </p:grpSpPr>
          <p:sp>
            <p:nvSpPr>
              <p:cNvPr id="727" name="직사각형 726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5" name="그룹 684"/>
            <p:cNvGrpSpPr/>
            <p:nvPr/>
          </p:nvGrpSpPr>
          <p:grpSpPr>
            <a:xfrm>
              <a:off x="6398103" y="2745467"/>
              <a:ext cx="780222" cy="390111"/>
              <a:chOff x="7469673" y="2129045"/>
              <a:chExt cx="780222" cy="390111"/>
            </a:xfrm>
          </p:grpSpPr>
          <p:sp>
            <p:nvSpPr>
              <p:cNvPr id="725" name="직사각형 724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6" name="그룹 685"/>
            <p:cNvGrpSpPr/>
            <p:nvPr/>
          </p:nvGrpSpPr>
          <p:grpSpPr>
            <a:xfrm>
              <a:off x="1719315" y="2732658"/>
              <a:ext cx="1560444" cy="390111"/>
              <a:chOff x="1391478" y="3658223"/>
              <a:chExt cx="2186608" cy="546652"/>
            </a:xfrm>
          </p:grpSpPr>
          <p:sp>
            <p:nvSpPr>
              <p:cNvPr id="721" name="직사각형 720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직사각형 723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87" name="직선 화살표 연결선 686"/>
            <p:cNvCxnSpPr/>
            <p:nvPr/>
          </p:nvCxnSpPr>
          <p:spPr>
            <a:xfrm flipV="1">
              <a:off x="3490375" y="292539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직선 화살표 연결선 687"/>
            <p:cNvCxnSpPr/>
            <p:nvPr/>
          </p:nvCxnSpPr>
          <p:spPr>
            <a:xfrm flipV="1">
              <a:off x="5433625" y="4254813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9" name="그룹 688"/>
            <p:cNvGrpSpPr/>
            <p:nvPr/>
          </p:nvGrpSpPr>
          <p:grpSpPr>
            <a:xfrm>
              <a:off x="4448820" y="4059758"/>
              <a:ext cx="780222" cy="390111"/>
              <a:chOff x="7469673" y="2129045"/>
              <a:chExt cx="780222" cy="390111"/>
            </a:xfrm>
          </p:grpSpPr>
          <p:sp>
            <p:nvSpPr>
              <p:cNvPr id="719" name="직사각형 718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직사각형 719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0" name="그룹 689"/>
            <p:cNvGrpSpPr/>
            <p:nvPr/>
          </p:nvGrpSpPr>
          <p:grpSpPr>
            <a:xfrm>
              <a:off x="6398103" y="4059758"/>
              <a:ext cx="780222" cy="390111"/>
              <a:chOff x="7469673" y="2129045"/>
              <a:chExt cx="780222" cy="390111"/>
            </a:xfrm>
          </p:grpSpPr>
          <p:sp>
            <p:nvSpPr>
              <p:cNvPr id="717" name="직사각형 716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1" name="그룹 690"/>
            <p:cNvGrpSpPr/>
            <p:nvPr/>
          </p:nvGrpSpPr>
          <p:grpSpPr>
            <a:xfrm>
              <a:off x="1719315" y="4046949"/>
              <a:ext cx="1560444" cy="390111"/>
              <a:chOff x="1391478" y="3658223"/>
              <a:chExt cx="2186608" cy="546652"/>
            </a:xfrm>
          </p:grpSpPr>
          <p:sp>
            <p:nvSpPr>
              <p:cNvPr id="713" name="직사각형 712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직사각형 713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직사각형 714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92" name="직선 화살표 연결선 691"/>
            <p:cNvCxnSpPr/>
            <p:nvPr/>
          </p:nvCxnSpPr>
          <p:spPr>
            <a:xfrm flipV="1">
              <a:off x="3490375" y="4239685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직선 화살표 연결선 692"/>
            <p:cNvCxnSpPr/>
            <p:nvPr/>
          </p:nvCxnSpPr>
          <p:spPr>
            <a:xfrm flipV="1">
              <a:off x="5433625" y="558423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4" name="그룹 693"/>
            <p:cNvGrpSpPr/>
            <p:nvPr/>
          </p:nvGrpSpPr>
          <p:grpSpPr>
            <a:xfrm>
              <a:off x="4448820" y="5389177"/>
              <a:ext cx="780222" cy="390111"/>
              <a:chOff x="7469673" y="2129045"/>
              <a:chExt cx="780222" cy="390111"/>
            </a:xfrm>
          </p:grpSpPr>
          <p:sp>
            <p:nvSpPr>
              <p:cNvPr id="711" name="직사각형 710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직사각형 711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5" name="그룹 694"/>
            <p:cNvGrpSpPr/>
            <p:nvPr/>
          </p:nvGrpSpPr>
          <p:grpSpPr>
            <a:xfrm>
              <a:off x="6398103" y="5389177"/>
              <a:ext cx="780222" cy="390111"/>
              <a:chOff x="7469673" y="2129045"/>
              <a:chExt cx="780222" cy="390111"/>
            </a:xfrm>
          </p:grpSpPr>
          <p:sp>
            <p:nvSpPr>
              <p:cNvPr id="709" name="직사각형 708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직사각형 709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6" name="그룹 695"/>
            <p:cNvGrpSpPr/>
            <p:nvPr/>
          </p:nvGrpSpPr>
          <p:grpSpPr>
            <a:xfrm>
              <a:off x="1719315" y="5376368"/>
              <a:ext cx="1560444" cy="390111"/>
              <a:chOff x="1391478" y="3658223"/>
              <a:chExt cx="2186608" cy="546652"/>
            </a:xfrm>
          </p:grpSpPr>
          <p:sp>
            <p:nvSpPr>
              <p:cNvPr id="705" name="직사각형 704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직사각형 705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직사각형 706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직사각형 707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97" name="직선 화살표 연결선 696"/>
            <p:cNvCxnSpPr/>
            <p:nvPr/>
          </p:nvCxnSpPr>
          <p:spPr>
            <a:xfrm flipV="1">
              <a:off x="3490375" y="556910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8" name="그룹 697"/>
            <p:cNvGrpSpPr/>
            <p:nvPr/>
          </p:nvGrpSpPr>
          <p:grpSpPr>
            <a:xfrm>
              <a:off x="7887701" y="3649422"/>
              <a:ext cx="780222" cy="1180526"/>
              <a:chOff x="8419059" y="3454459"/>
              <a:chExt cx="780222" cy="1180526"/>
            </a:xfrm>
          </p:grpSpPr>
          <p:sp>
            <p:nvSpPr>
              <p:cNvPr id="699" name="직사각형 698"/>
              <p:cNvSpPr/>
              <p:nvPr/>
            </p:nvSpPr>
            <p:spPr>
              <a:xfrm>
                <a:off x="8419059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직사각형 699"/>
              <p:cNvSpPr/>
              <p:nvPr/>
            </p:nvSpPr>
            <p:spPr>
              <a:xfrm>
                <a:off x="8809170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직사각형 700"/>
              <p:cNvSpPr/>
              <p:nvPr/>
            </p:nvSpPr>
            <p:spPr>
              <a:xfrm>
                <a:off x="8419059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>
                <a:off x="8809170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직사각형 702"/>
              <p:cNvSpPr/>
              <p:nvPr/>
            </p:nvSpPr>
            <p:spPr>
              <a:xfrm>
                <a:off x="8419059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직사각형 703"/>
              <p:cNvSpPr/>
              <p:nvPr/>
            </p:nvSpPr>
            <p:spPr>
              <a:xfrm>
                <a:off x="8809170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29" name="그룹 728"/>
          <p:cNvGrpSpPr/>
          <p:nvPr/>
        </p:nvGrpSpPr>
        <p:grpSpPr>
          <a:xfrm>
            <a:off x="8503183" y="2050434"/>
            <a:ext cx="3574777" cy="1690254"/>
            <a:chOff x="1719315" y="2732658"/>
            <a:chExt cx="6948608" cy="3046630"/>
          </a:xfrm>
        </p:grpSpPr>
        <p:cxnSp>
          <p:nvCxnSpPr>
            <p:cNvPr id="730" name="직선 화살표 연결선 729"/>
            <p:cNvCxnSpPr/>
            <p:nvPr/>
          </p:nvCxnSpPr>
          <p:spPr>
            <a:xfrm flipV="1">
              <a:off x="5433625" y="294052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그룹 730"/>
            <p:cNvGrpSpPr/>
            <p:nvPr/>
          </p:nvGrpSpPr>
          <p:grpSpPr>
            <a:xfrm>
              <a:off x="4448820" y="2745467"/>
              <a:ext cx="780222" cy="390111"/>
              <a:chOff x="7469673" y="2129045"/>
              <a:chExt cx="780222" cy="390111"/>
            </a:xfrm>
          </p:grpSpPr>
          <p:sp>
            <p:nvSpPr>
              <p:cNvPr id="774" name="직사각형 773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직사각형 774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2" name="그룹 731"/>
            <p:cNvGrpSpPr/>
            <p:nvPr/>
          </p:nvGrpSpPr>
          <p:grpSpPr>
            <a:xfrm>
              <a:off x="6398103" y="2745467"/>
              <a:ext cx="780222" cy="390111"/>
              <a:chOff x="7469673" y="2129045"/>
              <a:chExt cx="780222" cy="390111"/>
            </a:xfrm>
          </p:grpSpPr>
          <p:sp>
            <p:nvSpPr>
              <p:cNvPr id="772" name="직사각형 771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직사각형 772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3" name="그룹 732"/>
            <p:cNvGrpSpPr/>
            <p:nvPr/>
          </p:nvGrpSpPr>
          <p:grpSpPr>
            <a:xfrm>
              <a:off x="1719315" y="2732658"/>
              <a:ext cx="1560444" cy="390111"/>
              <a:chOff x="1391478" y="3658223"/>
              <a:chExt cx="2186608" cy="546652"/>
            </a:xfrm>
          </p:grpSpPr>
          <p:sp>
            <p:nvSpPr>
              <p:cNvPr id="768" name="직사각형 767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직사각형 768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직사각형 769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직사각형 770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34" name="직선 화살표 연결선 733"/>
            <p:cNvCxnSpPr/>
            <p:nvPr/>
          </p:nvCxnSpPr>
          <p:spPr>
            <a:xfrm flipV="1">
              <a:off x="3490375" y="292539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직선 화살표 연결선 734"/>
            <p:cNvCxnSpPr/>
            <p:nvPr/>
          </p:nvCxnSpPr>
          <p:spPr>
            <a:xfrm flipV="1">
              <a:off x="5433625" y="4254813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6" name="그룹 735"/>
            <p:cNvGrpSpPr/>
            <p:nvPr/>
          </p:nvGrpSpPr>
          <p:grpSpPr>
            <a:xfrm>
              <a:off x="4448820" y="4059758"/>
              <a:ext cx="780222" cy="390111"/>
              <a:chOff x="7469673" y="2129045"/>
              <a:chExt cx="780222" cy="390111"/>
            </a:xfrm>
          </p:grpSpPr>
          <p:sp>
            <p:nvSpPr>
              <p:cNvPr id="766" name="직사각형 765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직사각형 766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7" name="그룹 736"/>
            <p:cNvGrpSpPr/>
            <p:nvPr/>
          </p:nvGrpSpPr>
          <p:grpSpPr>
            <a:xfrm>
              <a:off x="6398103" y="4059758"/>
              <a:ext cx="780222" cy="390111"/>
              <a:chOff x="7469673" y="2129045"/>
              <a:chExt cx="780222" cy="390111"/>
            </a:xfrm>
          </p:grpSpPr>
          <p:sp>
            <p:nvSpPr>
              <p:cNvPr id="764" name="직사각형 763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직사각형 764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8" name="그룹 737"/>
            <p:cNvGrpSpPr/>
            <p:nvPr/>
          </p:nvGrpSpPr>
          <p:grpSpPr>
            <a:xfrm>
              <a:off x="1719315" y="4046949"/>
              <a:ext cx="1560444" cy="390111"/>
              <a:chOff x="1391478" y="3658223"/>
              <a:chExt cx="2186608" cy="546652"/>
            </a:xfrm>
          </p:grpSpPr>
          <p:sp>
            <p:nvSpPr>
              <p:cNvPr id="760" name="직사각형 759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직사각형 760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직사각형 761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직사각형 762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39" name="직선 화살표 연결선 738"/>
            <p:cNvCxnSpPr/>
            <p:nvPr/>
          </p:nvCxnSpPr>
          <p:spPr>
            <a:xfrm flipV="1">
              <a:off x="3490375" y="4239685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화살표 연결선 739"/>
            <p:cNvCxnSpPr/>
            <p:nvPr/>
          </p:nvCxnSpPr>
          <p:spPr>
            <a:xfrm flipV="1">
              <a:off x="5433625" y="5584232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1" name="그룹 740"/>
            <p:cNvGrpSpPr/>
            <p:nvPr/>
          </p:nvGrpSpPr>
          <p:grpSpPr>
            <a:xfrm>
              <a:off x="4448820" y="5389177"/>
              <a:ext cx="780222" cy="390111"/>
              <a:chOff x="7469673" y="2129045"/>
              <a:chExt cx="780222" cy="390111"/>
            </a:xfrm>
          </p:grpSpPr>
          <p:sp>
            <p:nvSpPr>
              <p:cNvPr id="758" name="직사각형 757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직사각형 758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2" name="그룹 741"/>
            <p:cNvGrpSpPr/>
            <p:nvPr/>
          </p:nvGrpSpPr>
          <p:grpSpPr>
            <a:xfrm>
              <a:off x="6398103" y="5389177"/>
              <a:ext cx="780222" cy="390111"/>
              <a:chOff x="7469673" y="2129045"/>
              <a:chExt cx="780222" cy="390111"/>
            </a:xfrm>
          </p:grpSpPr>
          <p:sp>
            <p:nvSpPr>
              <p:cNvPr id="756" name="직사각형 755"/>
              <p:cNvSpPr/>
              <p:nvPr/>
            </p:nvSpPr>
            <p:spPr>
              <a:xfrm>
                <a:off x="7469673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직사각형 756"/>
              <p:cNvSpPr/>
              <p:nvPr/>
            </p:nvSpPr>
            <p:spPr>
              <a:xfrm>
                <a:off x="7859784" y="2129045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3" name="그룹 742"/>
            <p:cNvGrpSpPr/>
            <p:nvPr/>
          </p:nvGrpSpPr>
          <p:grpSpPr>
            <a:xfrm>
              <a:off x="1719315" y="5376368"/>
              <a:ext cx="1560444" cy="390111"/>
              <a:chOff x="1391478" y="3658223"/>
              <a:chExt cx="2186608" cy="546652"/>
            </a:xfrm>
          </p:grpSpPr>
          <p:sp>
            <p:nvSpPr>
              <p:cNvPr id="752" name="직사각형 751"/>
              <p:cNvSpPr/>
              <p:nvPr/>
            </p:nvSpPr>
            <p:spPr>
              <a:xfrm>
                <a:off x="1391478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직사각형 752"/>
              <p:cNvSpPr/>
              <p:nvPr/>
            </p:nvSpPr>
            <p:spPr>
              <a:xfrm>
                <a:off x="1938130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직사각형 753"/>
              <p:cNvSpPr/>
              <p:nvPr/>
            </p:nvSpPr>
            <p:spPr>
              <a:xfrm>
                <a:off x="2484782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직사각형 754"/>
              <p:cNvSpPr/>
              <p:nvPr/>
            </p:nvSpPr>
            <p:spPr>
              <a:xfrm>
                <a:off x="3031434" y="3658223"/>
                <a:ext cx="546652" cy="546652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44" name="직선 화살표 연결선 743"/>
            <p:cNvCxnSpPr/>
            <p:nvPr/>
          </p:nvCxnSpPr>
          <p:spPr>
            <a:xfrm flipV="1">
              <a:off x="3490375" y="5569104"/>
              <a:ext cx="7598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5" name="그룹 744"/>
            <p:cNvGrpSpPr/>
            <p:nvPr/>
          </p:nvGrpSpPr>
          <p:grpSpPr>
            <a:xfrm>
              <a:off x="7887701" y="3649422"/>
              <a:ext cx="780222" cy="1180526"/>
              <a:chOff x="8419059" y="3454459"/>
              <a:chExt cx="780222" cy="1180526"/>
            </a:xfrm>
          </p:grpSpPr>
          <p:sp>
            <p:nvSpPr>
              <p:cNvPr id="746" name="직사각형 745"/>
              <p:cNvSpPr/>
              <p:nvPr/>
            </p:nvSpPr>
            <p:spPr>
              <a:xfrm>
                <a:off x="8419059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직사각형 746"/>
              <p:cNvSpPr/>
              <p:nvPr/>
            </p:nvSpPr>
            <p:spPr>
              <a:xfrm>
                <a:off x="8809170" y="3454459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직사각형 747"/>
              <p:cNvSpPr/>
              <p:nvPr/>
            </p:nvSpPr>
            <p:spPr>
              <a:xfrm>
                <a:off x="8419059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직사각형 748"/>
              <p:cNvSpPr/>
              <p:nvPr/>
            </p:nvSpPr>
            <p:spPr>
              <a:xfrm>
                <a:off x="8809170" y="3844570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직사각형 749"/>
              <p:cNvSpPr/>
              <p:nvPr/>
            </p:nvSpPr>
            <p:spPr>
              <a:xfrm>
                <a:off x="8419059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직사각형 750"/>
              <p:cNvSpPr/>
              <p:nvPr/>
            </p:nvSpPr>
            <p:spPr>
              <a:xfrm>
                <a:off x="8809170" y="4244874"/>
                <a:ext cx="390111" cy="39011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32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p:grpSp>
        <p:nvGrpSpPr>
          <p:cNvPr id="425" name="그룹 424"/>
          <p:cNvGrpSpPr/>
          <p:nvPr/>
        </p:nvGrpSpPr>
        <p:grpSpPr>
          <a:xfrm>
            <a:off x="268673" y="2543947"/>
            <a:ext cx="780222" cy="1180526"/>
            <a:chOff x="8419059" y="3454459"/>
            <a:chExt cx="780222" cy="1180526"/>
          </a:xfrm>
        </p:grpSpPr>
        <p:sp>
          <p:nvSpPr>
            <p:cNvPr id="426" name="직사각형 425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1048895" y="2543947"/>
            <a:ext cx="780222" cy="1180526"/>
            <a:chOff x="8419059" y="3454459"/>
            <a:chExt cx="780222" cy="1180526"/>
          </a:xfrm>
        </p:grpSpPr>
        <p:sp>
          <p:nvSpPr>
            <p:cNvPr id="433" name="직사각형 432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직사각형 437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9" name="그룹 438"/>
          <p:cNvGrpSpPr/>
          <p:nvPr/>
        </p:nvGrpSpPr>
        <p:grpSpPr>
          <a:xfrm>
            <a:off x="1829117" y="2543947"/>
            <a:ext cx="780222" cy="1180526"/>
            <a:chOff x="8419059" y="3454459"/>
            <a:chExt cx="780222" cy="1180526"/>
          </a:xfrm>
        </p:grpSpPr>
        <p:sp>
          <p:nvSpPr>
            <p:cNvPr id="440" name="직사각형 439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직사각형 442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6" name="그룹 445"/>
          <p:cNvGrpSpPr/>
          <p:nvPr/>
        </p:nvGrpSpPr>
        <p:grpSpPr>
          <a:xfrm>
            <a:off x="2609339" y="2543947"/>
            <a:ext cx="780222" cy="1180526"/>
            <a:chOff x="8419059" y="3454459"/>
            <a:chExt cx="780222" cy="1180526"/>
          </a:xfrm>
        </p:grpSpPr>
        <p:sp>
          <p:nvSpPr>
            <p:cNvPr id="447" name="직사각형 446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직사각형 447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/>
          <p:nvPr/>
        </p:nvGrpSpPr>
        <p:grpSpPr>
          <a:xfrm>
            <a:off x="3389561" y="2543947"/>
            <a:ext cx="780222" cy="1180526"/>
            <a:chOff x="8419059" y="3454459"/>
            <a:chExt cx="780222" cy="1180526"/>
          </a:xfrm>
        </p:grpSpPr>
        <p:sp>
          <p:nvSpPr>
            <p:cNvPr id="454" name="직사각형 453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직사각형 457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0" name="그룹 459"/>
          <p:cNvGrpSpPr/>
          <p:nvPr/>
        </p:nvGrpSpPr>
        <p:grpSpPr>
          <a:xfrm>
            <a:off x="4169783" y="2543947"/>
            <a:ext cx="780222" cy="1180526"/>
            <a:chOff x="8419059" y="3454459"/>
            <a:chExt cx="780222" cy="1180526"/>
          </a:xfrm>
        </p:grpSpPr>
        <p:sp>
          <p:nvSpPr>
            <p:cNvPr id="461" name="직사각형 460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직사각형 464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직사각형 465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7" name="그룹 466"/>
          <p:cNvGrpSpPr/>
          <p:nvPr/>
        </p:nvGrpSpPr>
        <p:grpSpPr>
          <a:xfrm>
            <a:off x="4950005" y="2543947"/>
            <a:ext cx="780222" cy="1180526"/>
            <a:chOff x="8419059" y="3454459"/>
            <a:chExt cx="780222" cy="1180526"/>
          </a:xfrm>
        </p:grpSpPr>
        <p:sp>
          <p:nvSpPr>
            <p:cNvPr id="468" name="직사각형 467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직사각형 469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4" name="그룹 473"/>
          <p:cNvGrpSpPr/>
          <p:nvPr/>
        </p:nvGrpSpPr>
        <p:grpSpPr>
          <a:xfrm>
            <a:off x="5730227" y="2543947"/>
            <a:ext cx="780222" cy="1180526"/>
            <a:chOff x="8419059" y="3454459"/>
            <a:chExt cx="780222" cy="1180526"/>
          </a:xfrm>
        </p:grpSpPr>
        <p:sp>
          <p:nvSpPr>
            <p:cNvPr id="475" name="직사각형 474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직사각형 475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직사각형 476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/>
          <p:cNvGrpSpPr/>
          <p:nvPr/>
        </p:nvGrpSpPr>
        <p:grpSpPr>
          <a:xfrm>
            <a:off x="6510449" y="2543947"/>
            <a:ext cx="780222" cy="1180526"/>
            <a:chOff x="8419059" y="3454459"/>
            <a:chExt cx="780222" cy="1180526"/>
          </a:xfrm>
        </p:grpSpPr>
        <p:sp>
          <p:nvSpPr>
            <p:cNvPr id="482" name="직사각형 481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직사각형 483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/>
          <p:nvPr/>
        </p:nvGrpSpPr>
        <p:grpSpPr>
          <a:xfrm>
            <a:off x="7290671" y="2543947"/>
            <a:ext cx="780222" cy="1180526"/>
            <a:chOff x="8419059" y="3454459"/>
            <a:chExt cx="780222" cy="1180526"/>
          </a:xfrm>
        </p:grpSpPr>
        <p:sp>
          <p:nvSpPr>
            <p:cNvPr id="489" name="직사각형 488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직사각형 493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5" name="그룹 494"/>
          <p:cNvGrpSpPr/>
          <p:nvPr/>
        </p:nvGrpSpPr>
        <p:grpSpPr>
          <a:xfrm>
            <a:off x="8070893" y="2543947"/>
            <a:ext cx="780222" cy="1180526"/>
            <a:chOff x="8419059" y="3454459"/>
            <a:chExt cx="780222" cy="1180526"/>
          </a:xfrm>
        </p:grpSpPr>
        <p:sp>
          <p:nvSpPr>
            <p:cNvPr id="496" name="직사각형 495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2" name="그룹 501"/>
          <p:cNvGrpSpPr/>
          <p:nvPr/>
        </p:nvGrpSpPr>
        <p:grpSpPr>
          <a:xfrm>
            <a:off x="8851115" y="2543947"/>
            <a:ext cx="780222" cy="1180526"/>
            <a:chOff x="8419059" y="3454459"/>
            <a:chExt cx="780222" cy="1180526"/>
          </a:xfrm>
        </p:grpSpPr>
        <p:sp>
          <p:nvSpPr>
            <p:cNvPr id="503" name="직사각형 502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직사각형 505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직사각형 506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직사각형 507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476595" y="4556298"/>
                <a:ext cx="11864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95" y="4556298"/>
                <a:ext cx="118648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701396" y="2954837"/>
                <a:ext cx="2624886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𝑠𝑒𝑞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)×786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396" y="2954837"/>
                <a:ext cx="2624886" cy="541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직사각형 528"/>
              <p:cNvSpPr/>
              <p:nvPr/>
            </p:nvSpPr>
            <p:spPr>
              <a:xfrm>
                <a:off x="2321737" y="4546982"/>
                <a:ext cx="11864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29" name="직사각형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37" y="4546982"/>
                <a:ext cx="11864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0" name="내용 개체 틀 2"/>
          <p:cNvSpPr txBox="1">
            <a:spLocks/>
          </p:cNvSpPr>
          <p:nvPr/>
        </p:nvSpPr>
        <p:spPr>
          <a:xfrm>
            <a:off x="3248248" y="4611053"/>
            <a:ext cx="6346354" cy="69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Multi-head Attention Value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직사각형 530"/>
              <p:cNvSpPr/>
              <p:nvPr/>
            </p:nvSpPr>
            <p:spPr>
              <a:xfrm>
                <a:off x="8779861" y="4546982"/>
                <a:ext cx="2624886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𝑠𝑒𝑞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)×786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31" name="직사각형 5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861" y="4546982"/>
                <a:ext cx="2624886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0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 to NLP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3249" y="3515277"/>
            <a:ext cx="1865244" cy="56970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Language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1328528" y="2922311"/>
                <a:ext cx="2110410" cy="17888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5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5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ko-KR" altLang="en-US" sz="5000" b="1" dirty="0"/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28" y="2922311"/>
                <a:ext cx="2110410" cy="1788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2"/>
          <p:cNvSpPr txBox="1">
            <a:spLocks/>
          </p:cNvSpPr>
          <p:nvPr/>
        </p:nvSpPr>
        <p:spPr>
          <a:xfrm>
            <a:off x="2332382" y="2723460"/>
            <a:ext cx="3581400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Natural Language</a:t>
            </a:r>
            <a:endParaRPr lang="ko-KR" altLang="en-US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32382" y="4244216"/>
            <a:ext cx="4038603" cy="58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Constructed Language</a:t>
            </a:r>
            <a:endParaRPr lang="ko-KR" altLang="en-US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380920" y="2723459"/>
            <a:ext cx="3581400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mtClean="0"/>
              <a:t>English, </a:t>
            </a:r>
            <a:r>
              <a:rPr lang="ko-KR" altLang="en-US" smtClean="0"/>
              <a:t>한국어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380920" y="4244216"/>
            <a:ext cx="4363282" cy="114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Programming language,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Esperanto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내용 개체 틀 2"/>
              <p:cNvSpPr txBox="1">
                <a:spLocks/>
              </p:cNvSpPr>
              <p:nvPr/>
            </p:nvSpPr>
            <p:spPr>
              <a:xfrm>
                <a:off x="838199" y="2444322"/>
                <a:ext cx="9707218" cy="6949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Multi-head Attention Value Matrix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𝑠𝑒𝑞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)×786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3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44322"/>
                <a:ext cx="9707218" cy="694927"/>
              </a:xfrm>
              <a:prstGeom prst="rect">
                <a:avLst/>
              </a:prstGeom>
              <a:blipFill>
                <a:blip r:embed="rId2"/>
                <a:stretch>
                  <a:fillRect t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내용 개체 틀 2"/>
              <p:cNvSpPr txBox="1">
                <a:spLocks/>
              </p:cNvSpPr>
              <p:nvPr/>
            </p:nvSpPr>
            <p:spPr>
              <a:xfrm>
                <a:off x="838199" y="3139249"/>
                <a:ext cx="11728175" cy="2764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786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786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9249"/>
                <a:ext cx="11728175" cy="2764594"/>
              </a:xfrm>
              <a:prstGeom prst="rect">
                <a:avLst/>
              </a:prstGeom>
              <a:blipFill>
                <a:blip r:embed="rId3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그룹 94"/>
          <p:cNvGrpSpPr/>
          <p:nvPr/>
        </p:nvGrpSpPr>
        <p:grpSpPr>
          <a:xfrm>
            <a:off x="1597273" y="4504942"/>
            <a:ext cx="780222" cy="1180526"/>
            <a:chOff x="8419059" y="3454459"/>
            <a:chExt cx="780222" cy="1180526"/>
          </a:xfrm>
          <a:solidFill>
            <a:srgbClr val="00B0F0"/>
          </a:solidFill>
        </p:grpSpPr>
        <p:sp>
          <p:nvSpPr>
            <p:cNvPr id="96" name="직사각형 95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377495" y="4504942"/>
            <a:ext cx="780222" cy="1180526"/>
            <a:chOff x="8419059" y="3454459"/>
            <a:chExt cx="780222" cy="1180526"/>
          </a:xfrm>
          <a:solidFill>
            <a:srgbClr val="00B0F0"/>
          </a:solidFill>
        </p:grpSpPr>
        <p:sp>
          <p:nvSpPr>
            <p:cNvPr id="103" name="직사각형 102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242053" y="5742476"/>
                <a:ext cx="2300694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𝑠𝑒𝑞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)×786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53" y="5742476"/>
                <a:ext cx="2300694" cy="541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/>
          <p:cNvCxnSpPr/>
          <p:nvPr/>
        </p:nvCxnSpPr>
        <p:spPr>
          <a:xfrm flipV="1">
            <a:off x="3167880" y="5090108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설명선 5"/>
          <p:cNvSpPr/>
          <p:nvPr/>
        </p:nvSpPr>
        <p:spPr>
          <a:xfrm>
            <a:off x="3927776" y="3878490"/>
            <a:ext cx="4808724" cy="2574235"/>
          </a:xfrm>
          <a:prstGeom prst="righ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4094225" y="3878489"/>
            <a:ext cx="1310723" cy="2574235"/>
            <a:chOff x="7680001" y="1590261"/>
            <a:chExt cx="1534400" cy="5098774"/>
          </a:xfrm>
        </p:grpSpPr>
        <p:sp>
          <p:nvSpPr>
            <p:cNvPr id="114" name="직사각형 113"/>
            <p:cNvSpPr/>
            <p:nvPr/>
          </p:nvSpPr>
          <p:spPr>
            <a:xfrm>
              <a:off x="7759610" y="1590261"/>
              <a:ext cx="1374917" cy="509877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내용 개체 틀 2"/>
            <p:cNvSpPr txBox="1">
              <a:spLocks/>
            </p:cNvSpPr>
            <p:nvPr/>
          </p:nvSpPr>
          <p:spPr>
            <a:xfrm>
              <a:off x="7680001" y="2774940"/>
              <a:ext cx="1534400" cy="266883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dirty="0" smtClean="0">
                  <a:solidFill>
                    <a:schemeClr val="bg1"/>
                  </a:solidFill>
                </a:rPr>
                <a:t>Multi-heads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563079" y="3863195"/>
            <a:ext cx="1310723" cy="2574235"/>
            <a:chOff x="7680001" y="1590261"/>
            <a:chExt cx="1534400" cy="5098774"/>
          </a:xfrm>
        </p:grpSpPr>
        <p:sp>
          <p:nvSpPr>
            <p:cNvPr id="117" name="직사각형 116"/>
            <p:cNvSpPr/>
            <p:nvPr/>
          </p:nvSpPr>
          <p:spPr>
            <a:xfrm>
              <a:off x="7759610" y="1590261"/>
              <a:ext cx="1374917" cy="509877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내용 개체 틀 2"/>
            <p:cNvSpPr txBox="1">
              <a:spLocks/>
            </p:cNvSpPr>
            <p:nvPr/>
          </p:nvSpPr>
          <p:spPr>
            <a:xfrm>
              <a:off x="7680001" y="2774940"/>
              <a:ext cx="1534400" cy="266883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dirty="0" smtClean="0">
                  <a:solidFill>
                    <a:schemeClr val="bg1"/>
                  </a:solidFill>
                </a:rPr>
                <a:t>FFNN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8920851" y="4457475"/>
            <a:ext cx="780222" cy="1180526"/>
            <a:chOff x="8419059" y="3454459"/>
            <a:chExt cx="780222" cy="1180526"/>
          </a:xfrm>
          <a:solidFill>
            <a:srgbClr val="00B0F0"/>
          </a:solidFill>
        </p:grpSpPr>
        <p:sp>
          <p:nvSpPr>
            <p:cNvPr id="120" name="직사각형 119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9701073" y="4457475"/>
            <a:ext cx="780222" cy="1180526"/>
            <a:chOff x="8419059" y="3454459"/>
            <a:chExt cx="780222" cy="1180526"/>
          </a:xfrm>
          <a:solidFill>
            <a:srgbClr val="00B0F0"/>
          </a:solidFill>
        </p:grpSpPr>
        <p:sp>
          <p:nvSpPr>
            <p:cNvPr id="127" name="직사각형 126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직사각형 132"/>
              <p:cNvSpPr/>
              <p:nvPr/>
            </p:nvSpPr>
            <p:spPr>
              <a:xfrm>
                <a:off x="8565631" y="5695009"/>
                <a:ext cx="2300694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𝑠𝑒𝑞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)×786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3" name="직사각형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631" y="5695009"/>
                <a:ext cx="2300694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Transformer </a:t>
            </a:r>
            <a:r>
              <a:rPr lang="en-US" altLang="ko-KR" dirty="0" smtClean="0"/>
              <a:t>Architecture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911812" y="3014073"/>
            <a:ext cx="780222" cy="1180526"/>
            <a:chOff x="8419059" y="3454459"/>
            <a:chExt cx="780222" cy="1180526"/>
          </a:xfrm>
          <a:solidFill>
            <a:srgbClr val="00B0F0"/>
          </a:solidFill>
        </p:grpSpPr>
        <p:sp>
          <p:nvSpPr>
            <p:cNvPr id="96" name="직사각형 95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692034" y="3014073"/>
            <a:ext cx="780222" cy="1180526"/>
            <a:chOff x="8419059" y="3454459"/>
            <a:chExt cx="780222" cy="1180526"/>
          </a:xfrm>
          <a:solidFill>
            <a:srgbClr val="00B0F0"/>
          </a:solidFill>
        </p:grpSpPr>
        <p:sp>
          <p:nvSpPr>
            <p:cNvPr id="103" name="직사각형 102"/>
            <p:cNvSpPr/>
            <p:nvPr/>
          </p:nvSpPr>
          <p:spPr>
            <a:xfrm>
              <a:off x="8419059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809170" y="3454459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419059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809170" y="3844570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419059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809170" y="4244874"/>
              <a:ext cx="390111" cy="39011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56592" y="4251607"/>
                <a:ext cx="2300694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𝑠𝑒𝑞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)×786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2" y="4251607"/>
                <a:ext cx="2300694" cy="541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/>
          <p:cNvCxnSpPr/>
          <p:nvPr/>
        </p:nvCxnSpPr>
        <p:spPr>
          <a:xfrm flipV="1">
            <a:off x="2482419" y="3599239"/>
            <a:ext cx="7598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242315" y="2372326"/>
            <a:ext cx="2939825" cy="2589530"/>
            <a:chOff x="2685723" y="2660560"/>
            <a:chExt cx="5096616" cy="2589530"/>
          </a:xfrm>
        </p:grpSpPr>
        <p:sp>
          <p:nvSpPr>
            <p:cNvPr id="6" name="오른쪽 화살표 설명선 5"/>
            <p:cNvSpPr/>
            <p:nvPr/>
          </p:nvSpPr>
          <p:spPr>
            <a:xfrm>
              <a:off x="2685723" y="2675855"/>
              <a:ext cx="5096616" cy="2574235"/>
            </a:xfrm>
            <a:prstGeom prst="rightArrow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2890335" y="2675854"/>
              <a:ext cx="1310723" cy="2574235"/>
              <a:chOff x="7680001" y="1590261"/>
              <a:chExt cx="1534400" cy="5098774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7759610" y="1590261"/>
                <a:ext cx="1374917" cy="5098774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내용 개체 틀 2"/>
              <p:cNvSpPr txBox="1">
                <a:spLocks/>
              </p:cNvSpPr>
              <p:nvPr/>
            </p:nvSpPr>
            <p:spPr>
              <a:xfrm>
                <a:off x="7680001" y="2774940"/>
                <a:ext cx="1534400" cy="2668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360274" y="2660560"/>
              <a:ext cx="1310723" cy="2574235"/>
              <a:chOff x="7680001" y="1590261"/>
              <a:chExt cx="1534400" cy="5098774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7759610" y="1590261"/>
                <a:ext cx="1374917" cy="5098774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내용 개체 틀 2"/>
              <p:cNvSpPr txBox="1">
                <a:spLocks/>
              </p:cNvSpPr>
              <p:nvPr/>
            </p:nvSpPr>
            <p:spPr>
              <a:xfrm>
                <a:off x="7680001" y="2774940"/>
                <a:ext cx="1534400" cy="2668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540457" y="2408956"/>
            <a:ext cx="2939825" cy="2589530"/>
            <a:chOff x="2685723" y="2660560"/>
            <a:chExt cx="5096616" cy="2589530"/>
          </a:xfrm>
        </p:grpSpPr>
        <p:sp>
          <p:nvSpPr>
            <p:cNvPr id="45" name="오른쪽 화살표 설명선 44"/>
            <p:cNvSpPr/>
            <p:nvPr/>
          </p:nvSpPr>
          <p:spPr>
            <a:xfrm>
              <a:off x="2685723" y="2675855"/>
              <a:ext cx="5096616" cy="2574235"/>
            </a:xfrm>
            <a:prstGeom prst="rightArrow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890335" y="2675854"/>
              <a:ext cx="1310723" cy="2574235"/>
              <a:chOff x="7680001" y="1590261"/>
              <a:chExt cx="1534400" cy="5098774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7759610" y="1590261"/>
                <a:ext cx="1374917" cy="5098774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내용 개체 틀 2"/>
              <p:cNvSpPr txBox="1">
                <a:spLocks/>
              </p:cNvSpPr>
              <p:nvPr/>
            </p:nvSpPr>
            <p:spPr>
              <a:xfrm>
                <a:off x="7680001" y="2774940"/>
                <a:ext cx="1534400" cy="2668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360274" y="2660560"/>
              <a:ext cx="1310723" cy="2574235"/>
              <a:chOff x="7680001" y="1590261"/>
              <a:chExt cx="1534400" cy="509877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759610" y="1590261"/>
                <a:ext cx="1374917" cy="5098774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내용 개체 틀 2"/>
              <p:cNvSpPr txBox="1">
                <a:spLocks/>
              </p:cNvSpPr>
              <p:nvPr/>
            </p:nvSpPr>
            <p:spPr>
              <a:xfrm>
                <a:off x="7680001" y="2774940"/>
                <a:ext cx="1534400" cy="2668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7862978" y="2416602"/>
            <a:ext cx="2939825" cy="2589530"/>
            <a:chOff x="2685723" y="2660560"/>
            <a:chExt cx="5096616" cy="2589530"/>
          </a:xfrm>
        </p:grpSpPr>
        <p:sp>
          <p:nvSpPr>
            <p:cNvPr id="53" name="오른쪽 화살표 설명선 52"/>
            <p:cNvSpPr/>
            <p:nvPr/>
          </p:nvSpPr>
          <p:spPr>
            <a:xfrm>
              <a:off x="2685723" y="2675855"/>
              <a:ext cx="5096616" cy="2574235"/>
            </a:xfrm>
            <a:prstGeom prst="rightArrow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890335" y="2675854"/>
              <a:ext cx="1310723" cy="2574235"/>
              <a:chOff x="7680001" y="1590261"/>
              <a:chExt cx="1534400" cy="509877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7759610" y="1590261"/>
                <a:ext cx="1374917" cy="5098774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내용 개체 틀 2"/>
              <p:cNvSpPr txBox="1">
                <a:spLocks/>
              </p:cNvSpPr>
              <p:nvPr/>
            </p:nvSpPr>
            <p:spPr>
              <a:xfrm>
                <a:off x="7680001" y="2774940"/>
                <a:ext cx="1534400" cy="2668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4360274" y="2660560"/>
              <a:ext cx="1310723" cy="2574235"/>
              <a:chOff x="7680001" y="1590261"/>
              <a:chExt cx="1534400" cy="509877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7759610" y="1590261"/>
                <a:ext cx="1374917" cy="5098774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내용 개체 틀 2"/>
              <p:cNvSpPr txBox="1">
                <a:spLocks/>
              </p:cNvSpPr>
              <p:nvPr/>
            </p:nvSpPr>
            <p:spPr>
              <a:xfrm>
                <a:off x="7680001" y="2774940"/>
                <a:ext cx="1534400" cy="2668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내용 개체 틀 2"/>
              <p:cNvSpPr txBox="1">
                <a:spLocks/>
              </p:cNvSpPr>
              <p:nvPr/>
            </p:nvSpPr>
            <p:spPr>
              <a:xfrm rot="16200000">
                <a:off x="5748359" y="2705929"/>
                <a:ext cx="2586108" cy="4658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8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8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ko-KR" altLang="en-US" sz="8000" dirty="0"/>
              </a:p>
            </p:txBody>
          </p:sp>
        </mc:Choice>
        <mc:Fallback xmlns="">
          <p:sp>
            <p:nvSpPr>
              <p:cNvPr id="6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48359" y="2705929"/>
                <a:ext cx="2586108" cy="4658372"/>
              </a:xfrm>
              <a:prstGeom prst="rect">
                <a:avLst/>
              </a:prstGeom>
              <a:blipFill>
                <a:blip r:embed="rId3"/>
                <a:stretch>
                  <a:fillRect l="-2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6186680" y="5829704"/>
                <a:ext cx="5094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80" y="5829704"/>
                <a:ext cx="5094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/>
              <a:t>. Transformer Architecture</a:t>
            </a:r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13489" y="1806731"/>
            <a:ext cx="3205572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to KAIST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17" idx="3"/>
            <a:endCxn id="21" idx="1"/>
          </p:cNvCxnSpPr>
          <p:nvPr/>
        </p:nvCxnSpPr>
        <p:spPr>
          <a:xfrm>
            <a:off x="3419061" y="2066244"/>
            <a:ext cx="484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 txBox="1">
            <a:spLocks/>
          </p:cNvSpPr>
          <p:nvPr/>
        </p:nvSpPr>
        <p:spPr>
          <a:xfrm>
            <a:off x="3903493" y="1806731"/>
            <a:ext cx="3819212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/ to / KAIST</a:t>
            </a: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3903493" y="2441800"/>
            <a:ext cx="6151595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[CLS] / Welcome / to / KAIST / [SEP]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419061" y="2681523"/>
            <a:ext cx="484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422738" y="3281183"/>
            <a:ext cx="484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내용 개체 틀 2"/>
              <p:cNvSpPr txBox="1">
                <a:spLocks/>
              </p:cNvSpPr>
              <p:nvPr/>
            </p:nvSpPr>
            <p:spPr>
              <a:xfrm>
                <a:off x="3784223" y="3200549"/>
                <a:ext cx="1155524" cy="20814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23" y="3200549"/>
                <a:ext cx="1155524" cy="2081452"/>
              </a:xfrm>
              <a:prstGeom prst="rect">
                <a:avLst/>
              </a:prstGeom>
              <a:blipFill>
                <a:blip r:embed="rId2"/>
                <a:stretch>
                  <a:fillRect t="-1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내용 개체 틀 2"/>
              <p:cNvSpPr txBox="1">
                <a:spLocks/>
              </p:cNvSpPr>
              <p:nvPr/>
            </p:nvSpPr>
            <p:spPr>
              <a:xfrm>
                <a:off x="4268655" y="3021670"/>
                <a:ext cx="6151595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 smtClean="0"/>
                  <a:t>Word embedding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55" y="3021670"/>
                <a:ext cx="6151595" cy="519026"/>
              </a:xfrm>
              <a:prstGeom prst="rect">
                <a:avLst/>
              </a:prstGeom>
              <a:blipFill>
                <a:blip r:embed="rId3"/>
                <a:stretch>
                  <a:fillRect l="-1982" t="-20000"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내용 개체 틀 2"/>
              <p:cNvSpPr txBox="1">
                <a:spLocks/>
              </p:cNvSpPr>
              <p:nvPr/>
            </p:nvSpPr>
            <p:spPr>
              <a:xfrm>
                <a:off x="4268654" y="3892322"/>
                <a:ext cx="6151595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 smtClean="0"/>
                  <a:t>Position embedding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54" y="3892322"/>
                <a:ext cx="6151595" cy="519026"/>
              </a:xfrm>
              <a:prstGeom prst="rect">
                <a:avLst/>
              </a:prstGeom>
              <a:blipFill>
                <a:blip r:embed="rId4"/>
                <a:stretch>
                  <a:fillRect l="-1982" t="-20000"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내용 개체 틀 2"/>
              <p:cNvSpPr txBox="1">
                <a:spLocks/>
              </p:cNvSpPr>
              <p:nvPr/>
            </p:nvSpPr>
            <p:spPr>
              <a:xfrm>
                <a:off x="4268653" y="4705989"/>
                <a:ext cx="6151595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 smtClean="0"/>
                  <a:t>Segment embedding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53" y="4705989"/>
                <a:ext cx="6151595" cy="519026"/>
              </a:xfrm>
              <a:prstGeom prst="rect">
                <a:avLst/>
              </a:prstGeom>
              <a:blipFill>
                <a:blip r:embed="rId5"/>
                <a:stretch>
                  <a:fillRect l="-1982" t="-20000"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/>
          <p:nvPr/>
        </p:nvCxnSpPr>
        <p:spPr>
          <a:xfrm>
            <a:off x="3419061" y="5461163"/>
            <a:ext cx="484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/>
          <p:cNvSpPr txBox="1">
            <a:spLocks/>
          </p:cNvSpPr>
          <p:nvPr/>
        </p:nvSpPr>
        <p:spPr>
          <a:xfrm>
            <a:off x="4023488" y="5201367"/>
            <a:ext cx="7615234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Input representation = sum of these vectors 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419061" y="5978808"/>
            <a:ext cx="484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2"/>
          <p:cNvSpPr txBox="1">
            <a:spLocks/>
          </p:cNvSpPr>
          <p:nvPr/>
        </p:nvSpPr>
        <p:spPr>
          <a:xfrm>
            <a:off x="4023488" y="5755521"/>
            <a:ext cx="7615234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Output = Transformers(Input)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249017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Pre-training BERT (Masking Method)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887492" y="2413016"/>
            <a:ext cx="3205572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to KAIST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10" idx="0"/>
          </p:cNvCxnSpPr>
          <p:nvPr/>
        </p:nvCxnSpPr>
        <p:spPr>
          <a:xfrm flipH="1">
            <a:off x="2062909" y="3958488"/>
            <a:ext cx="3427369" cy="1018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0" y="4977311"/>
            <a:ext cx="4125817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/ to / </a:t>
            </a:r>
            <a:r>
              <a:rPr lang="en-US" altLang="ko-KR" dirty="0" smtClean="0"/>
              <a:t>[MASK]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2"/>
              <p:cNvSpPr txBox="1">
                <a:spLocks/>
              </p:cNvSpPr>
              <p:nvPr/>
            </p:nvSpPr>
            <p:spPr>
              <a:xfrm rot="16200000">
                <a:off x="5193344" y="459188"/>
                <a:ext cx="2664467" cy="47995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6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ko-KR" altLang="en-US" sz="6000" dirty="0"/>
              </a:p>
            </p:txBody>
          </p:sp>
        </mc:Choice>
        <mc:Fallback>
          <p:sp>
            <p:nvSpPr>
              <p:cNvPr id="1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93344" y="459188"/>
                <a:ext cx="2664467" cy="4799521"/>
              </a:xfrm>
              <a:prstGeom prst="rect">
                <a:avLst/>
              </a:prstGeom>
              <a:blipFill>
                <a:blip r:embed="rId2"/>
                <a:stretch>
                  <a:fillRect l="-1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내용 개체 틀 2"/>
          <p:cNvSpPr txBox="1">
            <a:spLocks/>
          </p:cNvSpPr>
          <p:nvPr/>
        </p:nvSpPr>
        <p:spPr>
          <a:xfrm>
            <a:off x="3715570" y="3389539"/>
            <a:ext cx="5043181" cy="801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Randomly chosen token (15%)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462668" y="5027234"/>
            <a:ext cx="4125817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/ to </a:t>
            </a:r>
            <a:r>
              <a:rPr lang="en-US" altLang="ko-KR" dirty="0" smtClean="0"/>
              <a:t>/ BERT 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8300284" y="4977311"/>
            <a:ext cx="4125817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/ to / </a:t>
            </a:r>
            <a:r>
              <a:rPr lang="en-US" altLang="ko-KR" dirty="0" smtClean="0"/>
              <a:t>KAIST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490278" y="3958488"/>
            <a:ext cx="689422" cy="1066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490278" y="3958488"/>
            <a:ext cx="4824265" cy="1018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내용 개체 틀 2"/>
          <p:cNvSpPr txBox="1">
            <a:spLocks/>
          </p:cNvSpPr>
          <p:nvPr/>
        </p:nvSpPr>
        <p:spPr>
          <a:xfrm>
            <a:off x="838198" y="5394305"/>
            <a:ext cx="1944759" cy="48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Masking (80%)</a:t>
            </a:r>
            <a:endParaRPr lang="ko-KR" altLang="en-US" sz="2000" dirty="0"/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4688738" y="5445321"/>
            <a:ext cx="3096844" cy="386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Randomly replacing</a:t>
            </a:r>
            <a:r>
              <a:rPr lang="en-US" altLang="ko-KR" sz="2000" dirty="0" smtClean="0"/>
              <a:t> (10%)</a:t>
            </a:r>
            <a:endParaRPr lang="ko-KR" altLang="en-US" sz="2000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8925336" y="5445321"/>
            <a:ext cx="3096844" cy="38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Unchanging (10%)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57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249017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Pre-training BERT (Masking Method)</a:t>
            </a:r>
            <a:endParaRPr lang="en-US" altLang="ko-KR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0" y="2363326"/>
            <a:ext cx="4125817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/ to / </a:t>
            </a:r>
            <a:r>
              <a:rPr lang="en-US" altLang="ko-KR" dirty="0" smtClean="0"/>
              <a:t>[MASK]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302069" y="2363326"/>
            <a:ext cx="4125817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/ to </a:t>
            </a:r>
            <a:r>
              <a:rPr lang="en-US" altLang="ko-KR" dirty="0" smtClean="0"/>
              <a:t>/ BERT 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8251635" y="2363326"/>
            <a:ext cx="3770546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/ to / </a:t>
            </a:r>
            <a:r>
              <a:rPr lang="en-US" altLang="ko-KR" dirty="0" smtClean="0"/>
              <a:t>KAIST</a:t>
            </a:r>
            <a:endParaRPr lang="ko-KR" altLang="en-US" dirty="0"/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838198" y="2780320"/>
            <a:ext cx="1944759" cy="488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Masking (80%)</a:t>
            </a:r>
            <a:endParaRPr lang="ko-KR" altLang="en-US" sz="2000" dirty="0"/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4528139" y="2781413"/>
            <a:ext cx="3096844" cy="386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Randomly replacing</a:t>
            </a:r>
            <a:r>
              <a:rPr lang="en-US" altLang="ko-KR" sz="2000" dirty="0" smtClean="0"/>
              <a:t> (10%)</a:t>
            </a:r>
            <a:endParaRPr lang="ko-KR" altLang="en-US" sz="2000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8925336" y="2831336"/>
            <a:ext cx="3096844" cy="38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Unchanging (10%)</a:t>
            </a:r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 rot="10800000">
            <a:off x="2641681" y="3217514"/>
            <a:ext cx="1342860" cy="3571140"/>
            <a:chOff x="7651181" y="-1256576"/>
            <a:chExt cx="1494003" cy="10256022"/>
          </a:xfrm>
        </p:grpSpPr>
        <p:sp>
          <p:nvSpPr>
            <p:cNvPr id="18" name="직사각형 17"/>
            <p:cNvSpPr/>
            <p:nvPr/>
          </p:nvSpPr>
          <p:spPr>
            <a:xfrm>
              <a:off x="7736030" y="-1256576"/>
              <a:ext cx="1374917" cy="1025602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내용 개체 틀 2"/>
            <p:cNvSpPr txBox="1">
              <a:spLocks/>
            </p:cNvSpPr>
            <p:nvPr/>
          </p:nvSpPr>
          <p:spPr>
            <a:xfrm rot="10800000">
              <a:off x="7651181" y="78947"/>
              <a:ext cx="1494003" cy="48987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dirty="0" smtClean="0">
                  <a:solidFill>
                    <a:schemeClr val="bg1"/>
                  </a:solidFill>
                </a:rPr>
                <a:t>BERT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(12 layers)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내용 개체 틀 2"/>
          <p:cNvSpPr txBox="1">
            <a:spLocks/>
          </p:cNvSpPr>
          <p:nvPr/>
        </p:nvSpPr>
        <p:spPr>
          <a:xfrm>
            <a:off x="552231" y="3685524"/>
            <a:ext cx="1415749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[MASK]</a:t>
            </a:r>
            <a:endParaRPr lang="ko-KR" altLang="en-US" dirty="0"/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689476" y="4704855"/>
            <a:ext cx="1141261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BERT </a:t>
            </a:r>
            <a:endParaRPr lang="ko-KR" altLang="en-US"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651011" y="5724186"/>
            <a:ext cx="1218193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KAIST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>
            <a:off x="1807171" y="4617884"/>
            <a:ext cx="789017" cy="5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4060806" y="4617884"/>
            <a:ext cx="789017" cy="5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4926088" y="3698187"/>
            <a:ext cx="1973528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Output 1</a:t>
            </a:r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4926088" y="4653308"/>
            <a:ext cx="2144396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Output 2  </a:t>
            </a:r>
            <a:endParaRPr lang="ko-KR" altLang="en-US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4926088" y="5608429"/>
            <a:ext cx="1973528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Output 3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 rot="10800000">
            <a:off x="7699407" y="3217514"/>
            <a:ext cx="1342860" cy="3571140"/>
            <a:chOff x="7651181" y="-1256576"/>
            <a:chExt cx="1494003" cy="10256022"/>
          </a:xfrm>
        </p:grpSpPr>
        <p:sp>
          <p:nvSpPr>
            <p:cNvPr id="42" name="직사각형 41"/>
            <p:cNvSpPr/>
            <p:nvPr/>
          </p:nvSpPr>
          <p:spPr>
            <a:xfrm>
              <a:off x="7736030" y="-1256576"/>
              <a:ext cx="1374917" cy="1025602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내용 개체 틀 2"/>
            <p:cNvSpPr txBox="1">
              <a:spLocks/>
            </p:cNvSpPr>
            <p:nvPr/>
          </p:nvSpPr>
          <p:spPr>
            <a:xfrm rot="10800000">
              <a:off x="7651181" y="78947"/>
              <a:ext cx="1494003" cy="48987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dirty="0" smtClean="0">
                  <a:solidFill>
                    <a:schemeClr val="bg1"/>
                  </a:solidFill>
                </a:rPr>
                <a:t>MLM</a:t>
              </a:r>
            </a:p>
            <a:p>
              <a:pPr marL="0" indent="0" algn="ctr">
                <a:buNone/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classifier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오른쪽 화살표 43"/>
          <p:cNvSpPr/>
          <p:nvPr/>
        </p:nvSpPr>
        <p:spPr>
          <a:xfrm>
            <a:off x="6788633" y="4622046"/>
            <a:ext cx="789017" cy="5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내용 개체 틀 2"/>
          <p:cNvSpPr txBox="1">
            <a:spLocks/>
          </p:cNvSpPr>
          <p:nvPr/>
        </p:nvSpPr>
        <p:spPr>
          <a:xfrm>
            <a:off x="10029240" y="3701208"/>
            <a:ext cx="2315161" cy="91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Prediction 1</a:t>
            </a:r>
            <a:endParaRPr lang="ko-KR" altLang="en-US" dirty="0"/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10029241" y="4656330"/>
            <a:ext cx="2144396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Prediction 2  </a:t>
            </a:r>
            <a:endParaRPr lang="ko-KR" altLang="en-US" dirty="0"/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10029240" y="5611450"/>
            <a:ext cx="2215769" cy="71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Prediction 3</a:t>
            </a:r>
            <a:endParaRPr lang="ko-KR" altLang="en-US" dirty="0"/>
          </a:p>
        </p:txBody>
      </p:sp>
      <p:sp>
        <p:nvSpPr>
          <p:cNvPr id="48" name="오른쪽 화살표 47"/>
          <p:cNvSpPr/>
          <p:nvPr/>
        </p:nvSpPr>
        <p:spPr>
          <a:xfrm>
            <a:off x="9167864" y="4653308"/>
            <a:ext cx="789017" cy="5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249017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Pre-training BERT (NSP)</a:t>
            </a:r>
            <a:endParaRPr lang="en-US" altLang="ko-KR" dirty="0" smtClean="0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639418" y="2383199"/>
            <a:ext cx="3205572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How are you?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내용 개체 틀 2"/>
              <p:cNvSpPr txBox="1">
                <a:spLocks/>
              </p:cNvSpPr>
              <p:nvPr/>
            </p:nvSpPr>
            <p:spPr>
              <a:xfrm>
                <a:off x="2794916" y="1920242"/>
                <a:ext cx="1228411" cy="1637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3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16" y="1920242"/>
                <a:ext cx="1228411" cy="1637967"/>
              </a:xfrm>
              <a:prstGeom prst="rect">
                <a:avLst/>
              </a:prstGeom>
              <a:blipFill>
                <a:blip r:embed="rId2"/>
                <a:stretch>
                  <a:fillRect t="-1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내용 개체 틀 2"/>
          <p:cNvSpPr txBox="1">
            <a:spLocks/>
          </p:cNvSpPr>
          <p:nvPr/>
        </p:nvSpPr>
        <p:spPr>
          <a:xfrm>
            <a:off x="3844990" y="1660729"/>
            <a:ext cx="5102248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I’m tired. (</a:t>
            </a:r>
            <a:r>
              <a:rPr lang="en-US" altLang="ko-KR" dirty="0" err="1"/>
              <a:t>IsNextSentence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3844990" y="2970704"/>
            <a:ext cx="5609144" cy="700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I’m from </a:t>
            </a:r>
            <a:r>
              <a:rPr lang="en-US" altLang="ko-KR" dirty="0"/>
              <a:t>K</a:t>
            </a:r>
            <a:r>
              <a:rPr lang="en-US" altLang="ko-KR" dirty="0" smtClean="0"/>
              <a:t>orea. (</a:t>
            </a:r>
            <a:r>
              <a:rPr lang="en-US" altLang="ko-KR" dirty="0" err="1"/>
              <a:t>NotNextSentence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573578" y="4349158"/>
            <a:ext cx="9146892" cy="6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 smtClean="0"/>
              <a:t>CLS] </a:t>
            </a:r>
            <a:r>
              <a:rPr lang="en-US" altLang="ko-KR" dirty="0" smtClean="0"/>
              <a:t>How are you? </a:t>
            </a:r>
            <a:r>
              <a:rPr lang="en-US" altLang="ko-KR" dirty="0" smtClean="0"/>
              <a:t>[SEP] I’m </a:t>
            </a:r>
            <a:r>
              <a:rPr lang="en-US" altLang="ko-KR" dirty="0"/>
              <a:t>tired</a:t>
            </a:r>
            <a:r>
              <a:rPr lang="en-US" altLang="ko-KR" dirty="0" smtClean="0"/>
              <a:t>. [SEP] (50%) </a:t>
            </a:r>
            <a:endParaRPr lang="ko-KR" altLang="en-US" dirty="0"/>
          </a:p>
        </p:txBody>
      </p:sp>
      <p:sp>
        <p:nvSpPr>
          <p:cNvPr id="61" name="내용 개체 틀 2"/>
          <p:cNvSpPr txBox="1">
            <a:spLocks/>
          </p:cNvSpPr>
          <p:nvPr/>
        </p:nvSpPr>
        <p:spPr>
          <a:xfrm>
            <a:off x="573577" y="5217175"/>
            <a:ext cx="8987865" cy="6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 smtClean="0"/>
              <a:t>CLS] </a:t>
            </a:r>
            <a:r>
              <a:rPr lang="en-US" altLang="ko-KR" dirty="0" smtClean="0"/>
              <a:t>How are you? </a:t>
            </a:r>
            <a:r>
              <a:rPr lang="en-US" altLang="ko-KR" dirty="0" smtClean="0"/>
              <a:t>[SEP] I’m from Korea. [SEP] (50%)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9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249017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Pre-training BERT (NSP)</a:t>
            </a:r>
            <a:endParaRPr lang="en-US" altLang="ko-KR" dirty="0" smtClean="0"/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838198" y="1690688"/>
            <a:ext cx="7068463" cy="662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 smtClean="0"/>
              <a:t>CLS] </a:t>
            </a:r>
            <a:r>
              <a:rPr lang="en-US" altLang="ko-KR" dirty="0" smtClean="0"/>
              <a:t>How are you? </a:t>
            </a:r>
            <a:r>
              <a:rPr lang="en-US" altLang="ko-KR" dirty="0" smtClean="0"/>
              <a:t>[SEP] I’m </a:t>
            </a:r>
            <a:r>
              <a:rPr lang="en-US" altLang="ko-KR" dirty="0"/>
              <a:t>tired</a:t>
            </a:r>
            <a:r>
              <a:rPr lang="en-US" altLang="ko-KR" dirty="0" smtClean="0"/>
              <a:t>. [SEP] 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 rot="5400000">
            <a:off x="2812620" y="2171387"/>
            <a:ext cx="1158188" cy="2870842"/>
            <a:chOff x="7736031" y="-1256576"/>
            <a:chExt cx="1779115" cy="10256022"/>
          </a:xfrm>
        </p:grpSpPr>
        <p:sp>
          <p:nvSpPr>
            <p:cNvPr id="53" name="직사각형 52"/>
            <p:cNvSpPr/>
            <p:nvPr/>
          </p:nvSpPr>
          <p:spPr>
            <a:xfrm>
              <a:off x="7736031" y="-1256576"/>
              <a:ext cx="1697688" cy="1025602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내용 개체 틀 2"/>
            <p:cNvSpPr txBox="1">
              <a:spLocks/>
            </p:cNvSpPr>
            <p:nvPr/>
          </p:nvSpPr>
          <p:spPr>
            <a:xfrm rot="16200000">
              <a:off x="6353684" y="3108641"/>
              <a:ext cx="4797339" cy="15255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dirty="0" smtClean="0">
                  <a:solidFill>
                    <a:schemeClr val="bg1"/>
                  </a:solidFill>
                </a:rPr>
                <a:t>BERT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(12 layers)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오른쪽 화살표 54"/>
          <p:cNvSpPr/>
          <p:nvPr/>
        </p:nvSpPr>
        <p:spPr>
          <a:xfrm rot="5400000">
            <a:off x="3106524" y="2282241"/>
            <a:ext cx="570380" cy="5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6167603" y="3359219"/>
            <a:ext cx="3205572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Output(CLS)</a:t>
            </a:r>
            <a:endParaRPr lang="ko-KR" altLang="en-US" dirty="0"/>
          </a:p>
        </p:txBody>
      </p:sp>
      <p:sp>
        <p:nvSpPr>
          <p:cNvPr id="57" name="오른쪽 화살표 56"/>
          <p:cNvSpPr/>
          <p:nvPr/>
        </p:nvSpPr>
        <p:spPr>
          <a:xfrm>
            <a:off x="5102707" y="3282363"/>
            <a:ext cx="789017" cy="5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 rot="5400000">
            <a:off x="6504191" y="3892522"/>
            <a:ext cx="1158188" cy="2870842"/>
            <a:chOff x="7736031" y="-1256576"/>
            <a:chExt cx="1779115" cy="10256022"/>
          </a:xfrm>
        </p:grpSpPr>
        <p:sp>
          <p:nvSpPr>
            <p:cNvPr id="18" name="직사각형 17"/>
            <p:cNvSpPr/>
            <p:nvPr/>
          </p:nvSpPr>
          <p:spPr>
            <a:xfrm>
              <a:off x="7736031" y="-1256576"/>
              <a:ext cx="1697688" cy="1025602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내용 개체 틀 2"/>
            <p:cNvSpPr txBox="1">
              <a:spLocks/>
            </p:cNvSpPr>
            <p:nvPr/>
          </p:nvSpPr>
          <p:spPr>
            <a:xfrm rot="16200000">
              <a:off x="6353684" y="3108641"/>
              <a:ext cx="4797339" cy="15255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dirty="0" smtClean="0">
                  <a:solidFill>
                    <a:schemeClr val="bg1"/>
                  </a:solidFill>
                </a:rPr>
                <a:t>NSP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classifier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오른쪽 화살표 20"/>
          <p:cNvSpPr/>
          <p:nvPr/>
        </p:nvSpPr>
        <p:spPr>
          <a:xfrm rot="5400000">
            <a:off x="6798095" y="3963051"/>
            <a:ext cx="570380" cy="5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8888188" y="5003498"/>
            <a:ext cx="789017" cy="5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9760883" y="5003498"/>
            <a:ext cx="2315161" cy="91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Prediction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8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249017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Pre-training BERT</a:t>
            </a:r>
            <a:endParaRPr lang="en-US" altLang="ko-KR" dirty="0" smtClean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58885" y="1690688"/>
            <a:ext cx="7709454" cy="662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 smtClean="0"/>
              <a:t>CLS] </a:t>
            </a:r>
            <a:r>
              <a:rPr lang="en-US" altLang="ko-KR" dirty="0" smtClean="0"/>
              <a:t>How are [MASK]? </a:t>
            </a:r>
            <a:r>
              <a:rPr lang="en-US" altLang="ko-KR" dirty="0" smtClean="0"/>
              <a:t>[SEP] I’m </a:t>
            </a:r>
            <a:r>
              <a:rPr lang="en-US" altLang="ko-KR" dirty="0"/>
              <a:t>tired</a:t>
            </a:r>
            <a:r>
              <a:rPr lang="en-US" altLang="ko-KR" dirty="0" smtClean="0"/>
              <a:t>. [SEP] 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5634518" y="2242934"/>
            <a:ext cx="1158188" cy="2870842"/>
            <a:chOff x="7736031" y="-1256576"/>
            <a:chExt cx="1779115" cy="10256022"/>
          </a:xfrm>
        </p:grpSpPr>
        <p:sp>
          <p:nvSpPr>
            <p:cNvPr id="23" name="직사각형 22"/>
            <p:cNvSpPr/>
            <p:nvPr/>
          </p:nvSpPr>
          <p:spPr>
            <a:xfrm>
              <a:off x="7736031" y="-1256576"/>
              <a:ext cx="1697688" cy="1025602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내용 개체 틀 2"/>
            <p:cNvSpPr txBox="1">
              <a:spLocks/>
            </p:cNvSpPr>
            <p:nvPr/>
          </p:nvSpPr>
          <p:spPr>
            <a:xfrm rot="16200000">
              <a:off x="6353684" y="3108641"/>
              <a:ext cx="4797339" cy="15255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dirty="0" smtClean="0">
                  <a:solidFill>
                    <a:schemeClr val="bg1"/>
                  </a:solidFill>
                </a:rPr>
                <a:t>BERT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(12 layers)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오른쪽 화살표 26"/>
          <p:cNvSpPr/>
          <p:nvPr/>
        </p:nvSpPr>
        <p:spPr>
          <a:xfrm rot="5400000">
            <a:off x="5928422" y="2340041"/>
            <a:ext cx="570380" cy="5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3679470" y="4400527"/>
            <a:ext cx="3205572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Output(CLS)</a:t>
            </a:r>
            <a:endParaRPr lang="ko-KR" altLang="en-US" dirty="0"/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6459327" y="4396058"/>
            <a:ext cx="3205572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Output(MASK)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 rot="5400000">
            <a:off x="4049226" y="4237661"/>
            <a:ext cx="1158188" cy="2870842"/>
            <a:chOff x="7736031" y="-1256576"/>
            <a:chExt cx="1779115" cy="10256022"/>
          </a:xfrm>
        </p:grpSpPr>
        <p:sp>
          <p:nvSpPr>
            <p:cNvPr id="34" name="직사각형 33"/>
            <p:cNvSpPr/>
            <p:nvPr/>
          </p:nvSpPr>
          <p:spPr>
            <a:xfrm>
              <a:off x="7736031" y="-1256576"/>
              <a:ext cx="1697688" cy="1025602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내용 개체 틀 2"/>
            <p:cNvSpPr txBox="1">
              <a:spLocks/>
            </p:cNvSpPr>
            <p:nvPr/>
          </p:nvSpPr>
          <p:spPr>
            <a:xfrm rot="16200000">
              <a:off x="6353684" y="3108641"/>
              <a:ext cx="4797339" cy="15255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dirty="0" smtClean="0">
                  <a:solidFill>
                    <a:schemeClr val="bg1"/>
                  </a:solidFill>
                </a:rPr>
                <a:t>NSP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classifier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5400000">
            <a:off x="7483019" y="4241438"/>
            <a:ext cx="1158188" cy="2870842"/>
            <a:chOff x="7736031" y="-1256576"/>
            <a:chExt cx="1779115" cy="10256022"/>
          </a:xfrm>
        </p:grpSpPr>
        <p:sp>
          <p:nvSpPr>
            <p:cNvPr id="37" name="직사각형 36"/>
            <p:cNvSpPr/>
            <p:nvPr/>
          </p:nvSpPr>
          <p:spPr>
            <a:xfrm>
              <a:off x="7736031" y="-1256576"/>
              <a:ext cx="1697688" cy="1025602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내용 개체 틀 2"/>
            <p:cNvSpPr txBox="1">
              <a:spLocks/>
            </p:cNvSpPr>
            <p:nvPr/>
          </p:nvSpPr>
          <p:spPr>
            <a:xfrm rot="16200000">
              <a:off x="6353684" y="3108641"/>
              <a:ext cx="4797339" cy="15255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dirty="0" smtClean="0">
                  <a:solidFill>
                    <a:schemeClr val="bg1"/>
                  </a:solidFill>
                </a:rPr>
                <a:t>MLM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classifier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5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249017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Fine-tuning BERT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05" y="1361633"/>
            <a:ext cx="47270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249017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Fine-tuning BERT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25" y="1458000"/>
            <a:ext cx="469126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BERT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868121" y="3429209"/>
            <a:ext cx="1249421" cy="5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KAIST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117542" y="3215515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9191610" y="3460164"/>
            <a:ext cx="1754716" cy="65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 vector ]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7829151" y="3258326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13" y="1690688"/>
            <a:ext cx="1907174" cy="438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249017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Fine-tuning BERT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25" y="1458000"/>
            <a:ext cx="46790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249017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smtClean="0"/>
              <a:t>Fine-tuning BERT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0" y="1458000"/>
            <a:ext cx="467014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1249017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References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198" y="1690687"/>
            <a:ext cx="11058941" cy="4968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[1] </a:t>
            </a:r>
            <a:r>
              <a:rPr lang="en-US" altLang="ko-KR" dirty="0"/>
              <a:t>Introduction to Deep Learning for Natural Language Processing, </a:t>
            </a:r>
            <a:r>
              <a:rPr lang="en-US" altLang="ko-KR" dirty="0" err="1"/>
              <a:t>Wikidocs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[2] </a:t>
            </a:r>
            <a:r>
              <a:rPr lang="en-US" altLang="ko-KR" dirty="0" err="1"/>
              <a:t>Sennrich</a:t>
            </a:r>
            <a:r>
              <a:rPr lang="en-US" altLang="ko-KR" dirty="0"/>
              <a:t>, R., </a:t>
            </a:r>
            <a:r>
              <a:rPr lang="en-US" altLang="ko-KR" dirty="0" err="1"/>
              <a:t>Haddow</a:t>
            </a:r>
            <a:r>
              <a:rPr lang="en-US" altLang="ko-KR" dirty="0"/>
              <a:t>, B., &amp; Birch, A. (2015). Neural machine translation of rare words with </a:t>
            </a:r>
            <a:r>
              <a:rPr lang="en-US" altLang="ko-KR" dirty="0" err="1"/>
              <a:t>subword</a:t>
            </a:r>
            <a:r>
              <a:rPr lang="en-US" altLang="ko-KR" dirty="0"/>
              <a:t> units.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arXiv:1508.07909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[3] </a:t>
            </a:r>
            <a:r>
              <a:rPr lang="en-US" altLang="ko-KR" dirty="0" err="1"/>
              <a:t>Vaswani</a:t>
            </a:r>
            <a:r>
              <a:rPr lang="en-US" altLang="ko-KR" dirty="0"/>
              <a:t>, A., </a:t>
            </a:r>
            <a:r>
              <a:rPr lang="en-US" altLang="ko-KR" dirty="0" err="1"/>
              <a:t>Shazeer</a:t>
            </a:r>
            <a:r>
              <a:rPr lang="en-US" altLang="ko-KR" dirty="0"/>
              <a:t>, N., </a:t>
            </a:r>
            <a:r>
              <a:rPr lang="en-US" altLang="ko-KR" dirty="0" err="1"/>
              <a:t>Parmar</a:t>
            </a:r>
            <a:r>
              <a:rPr lang="en-US" altLang="ko-KR" dirty="0"/>
              <a:t>, N., </a:t>
            </a:r>
            <a:r>
              <a:rPr lang="en-US" altLang="ko-KR" dirty="0" err="1"/>
              <a:t>Uszkoreit</a:t>
            </a:r>
            <a:r>
              <a:rPr lang="en-US" altLang="ko-KR" dirty="0"/>
              <a:t>, J., Jones, L., Gomez, A. N., ... &amp; </a:t>
            </a:r>
            <a:r>
              <a:rPr lang="en-US" altLang="ko-KR" dirty="0" err="1"/>
              <a:t>Polosukhin</a:t>
            </a:r>
            <a:r>
              <a:rPr lang="en-US" altLang="ko-KR" dirty="0"/>
              <a:t>, I. (2017). Attention is all you need. In </a:t>
            </a:r>
            <a:r>
              <a:rPr lang="en-US" altLang="ko-KR" i="1" dirty="0"/>
              <a:t>Advances in neural information processing systems</a:t>
            </a:r>
            <a:r>
              <a:rPr lang="en-US" altLang="ko-KR" dirty="0"/>
              <a:t> (pp. 5998-6008</a:t>
            </a:r>
            <a:r>
              <a:rPr lang="en-US" altLang="ko-KR" dirty="0" smtClean="0"/>
              <a:t>).</a:t>
            </a:r>
          </a:p>
          <a:p>
            <a:pPr marL="0" indent="0">
              <a:buNone/>
            </a:pPr>
            <a:r>
              <a:rPr lang="en-US" altLang="ko-KR" dirty="0" smtClean="0"/>
              <a:t>[4] </a:t>
            </a:r>
            <a:r>
              <a:rPr lang="en-US" altLang="ko-KR" dirty="0"/>
              <a:t>Devlin, J., Chang, M. W., Lee, K., &amp; </a:t>
            </a:r>
            <a:r>
              <a:rPr lang="en-US" altLang="ko-KR" dirty="0" err="1"/>
              <a:t>Toutanova</a:t>
            </a:r>
            <a:r>
              <a:rPr lang="en-US" altLang="ko-KR" dirty="0"/>
              <a:t>, K. (2018). Bert: Pre-training of deep bidirectional transformers for language understanding.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arXiv:1810.04805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BERT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868121" y="3429209"/>
            <a:ext cx="1249421" cy="5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KAIST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117542" y="3215515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9191610" y="3460164"/>
            <a:ext cx="1754716" cy="65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 vector ]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7829151" y="3258326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9347" y="2119245"/>
            <a:ext cx="2958758" cy="3177449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900722" y="5187349"/>
            <a:ext cx="4336008" cy="781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Word2Vec, </a:t>
            </a:r>
            <a:r>
              <a:rPr lang="en-US" altLang="ko-KR" dirty="0" err="1" smtClean="0"/>
              <a:t>FastText</a:t>
            </a:r>
            <a:r>
              <a:rPr lang="en-US" altLang="ko-KR" dirty="0" smtClean="0"/>
              <a:t>, etc.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8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BERT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47882" y="2901008"/>
            <a:ext cx="4059313" cy="629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Can I use 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117542" y="3215515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9019910" y="3407545"/>
            <a:ext cx="3868407" cy="88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[the same vector]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7829151" y="3258326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9347" y="2119245"/>
            <a:ext cx="2958758" cy="3177449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900722" y="5187349"/>
            <a:ext cx="4336008" cy="781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Word2Vec, </a:t>
            </a:r>
            <a:r>
              <a:rPr lang="en-US" altLang="ko-KR" dirty="0" err="1" smtClean="0"/>
              <a:t>FastText</a:t>
            </a:r>
            <a:r>
              <a:rPr lang="en-US" altLang="ko-KR" dirty="0" smtClean="0"/>
              <a:t>, etc. 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7882" y="4066296"/>
            <a:ext cx="3424233" cy="101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The use of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0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BERT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47882" y="2901008"/>
            <a:ext cx="4059313" cy="629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Can I use 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117542" y="3215515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9019910" y="3441224"/>
            <a:ext cx="3868407" cy="88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[different vectors]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7829151" y="3258326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7882" y="4066296"/>
            <a:ext cx="3424233" cy="101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The use of …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13" y="1690688"/>
            <a:ext cx="1907174" cy="4384308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3712921" y="6068519"/>
            <a:ext cx="5275639" cy="65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Contextual word 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8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BERT</a:t>
            </a:r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13489" y="1806731"/>
            <a:ext cx="3205572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to KAIST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17" idx="3"/>
            <a:endCxn id="21" idx="1"/>
          </p:cNvCxnSpPr>
          <p:nvPr/>
        </p:nvCxnSpPr>
        <p:spPr>
          <a:xfrm>
            <a:off x="3419061" y="2066244"/>
            <a:ext cx="484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 txBox="1">
            <a:spLocks/>
          </p:cNvSpPr>
          <p:nvPr/>
        </p:nvSpPr>
        <p:spPr>
          <a:xfrm>
            <a:off x="3903493" y="1806731"/>
            <a:ext cx="3819212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Welcome / to / KAIST</a:t>
            </a: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3903493" y="2441800"/>
            <a:ext cx="6151595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[CLS] / Welcome / to / KAIST / [SEP]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419061" y="2681523"/>
            <a:ext cx="484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422738" y="3281183"/>
            <a:ext cx="484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내용 개체 틀 2"/>
              <p:cNvSpPr txBox="1">
                <a:spLocks/>
              </p:cNvSpPr>
              <p:nvPr/>
            </p:nvSpPr>
            <p:spPr>
              <a:xfrm>
                <a:off x="3784223" y="3200549"/>
                <a:ext cx="1155524" cy="20814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23" y="3200549"/>
                <a:ext cx="1155524" cy="2081452"/>
              </a:xfrm>
              <a:prstGeom prst="rect">
                <a:avLst/>
              </a:prstGeom>
              <a:blipFill>
                <a:blip r:embed="rId2"/>
                <a:stretch>
                  <a:fillRect t="-1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내용 개체 틀 2"/>
              <p:cNvSpPr txBox="1">
                <a:spLocks/>
              </p:cNvSpPr>
              <p:nvPr/>
            </p:nvSpPr>
            <p:spPr>
              <a:xfrm>
                <a:off x="4268655" y="3021670"/>
                <a:ext cx="6151595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 smtClean="0"/>
                  <a:t>Word embedding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55" y="3021670"/>
                <a:ext cx="6151595" cy="519026"/>
              </a:xfrm>
              <a:prstGeom prst="rect">
                <a:avLst/>
              </a:prstGeom>
              <a:blipFill>
                <a:blip r:embed="rId3"/>
                <a:stretch>
                  <a:fillRect l="-1982" t="-20000"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내용 개체 틀 2"/>
              <p:cNvSpPr txBox="1">
                <a:spLocks/>
              </p:cNvSpPr>
              <p:nvPr/>
            </p:nvSpPr>
            <p:spPr>
              <a:xfrm>
                <a:off x="4268654" y="3892322"/>
                <a:ext cx="6151595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 smtClean="0"/>
                  <a:t>Position embedding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54" y="3892322"/>
                <a:ext cx="6151595" cy="519026"/>
              </a:xfrm>
              <a:prstGeom prst="rect">
                <a:avLst/>
              </a:prstGeom>
              <a:blipFill>
                <a:blip r:embed="rId4"/>
                <a:stretch>
                  <a:fillRect l="-1982" t="-20000"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내용 개체 틀 2"/>
              <p:cNvSpPr txBox="1">
                <a:spLocks/>
              </p:cNvSpPr>
              <p:nvPr/>
            </p:nvSpPr>
            <p:spPr>
              <a:xfrm>
                <a:off x="4268653" y="4705989"/>
                <a:ext cx="6151595" cy="5190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 smtClean="0"/>
                  <a:t>Segment embedding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𝑚𝑜𝑑𝑒𝑙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53" y="4705989"/>
                <a:ext cx="6151595" cy="519026"/>
              </a:xfrm>
              <a:prstGeom prst="rect">
                <a:avLst/>
              </a:prstGeom>
              <a:blipFill>
                <a:blip r:embed="rId5"/>
                <a:stretch>
                  <a:fillRect l="-1982" t="-20000" b="-2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/>
          <p:nvPr/>
        </p:nvCxnSpPr>
        <p:spPr>
          <a:xfrm>
            <a:off x="3419061" y="5461163"/>
            <a:ext cx="484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/>
          <p:cNvSpPr txBox="1">
            <a:spLocks/>
          </p:cNvSpPr>
          <p:nvPr/>
        </p:nvSpPr>
        <p:spPr>
          <a:xfrm>
            <a:off x="4023488" y="5201367"/>
            <a:ext cx="7615234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Input representation = sum of these vectors 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419061" y="5978808"/>
            <a:ext cx="484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2"/>
          <p:cNvSpPr txBox="1">
            <a:spLocks/>
          </p:cNvSpPr>
          <p:nvPr/>
        </p:nvSpPr>
        <p:spPr>
          <a:xfrm>
            <a:off x="4023488" y="5755521"/>
            <a:ext cx="7615234" cy="5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Output = Transformers(Input)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en-US" altLang="ko-KR" dirty="0" smtClean="0"/>
              <a:t>(Tokenization)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514600" y="1878633"/>
            <a:ext cx="1083365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77686" y="2544416"/>
            <a:ext cx="5247861" cy="3528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454425" y="3193633"/>
            <a:ext cx="1745975" cy="78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ow x5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40296" y="4338497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l</a:t>
            </a:r>
            <a:r>
              <a:rPr lang="en-US" altLang="ko-KR" dirty="0" smtClean="0"/>
              <a:t>ower x2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895599" y="3672714"/>
            <a:ext cx="2232991" cy="83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newest x6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895600" y="4872761"/>
            <a:ext cx="1855304" cy="66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widest x3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8580780" y="1878633"/>
            <a:ext cx="1083365" cy="665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vocab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064785" y="3672714"/>
            <a:ext cx="4115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0" dirty="0" smtClean="0">
                <a:solidFill>
                  <a:srgbClr val="000000"/>
                </a:solidFill>
                <a:effectLst/>
              </a:rPr>
              <a:t>l, o, w, e, r, n, w, s, t, </a:t>
            </a:r>
            <a:r>
              <a:rPr lang="en-US" altLang="ko-KR" sz="2800" b="0" i="0" dirty="0" err="1" smtClean="0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2800" b="0" i="0" smtClean="0">
                <a:solidFill>
                  <a:srgbClr val="000000"/>
                </a:solidFill>
                <a:effectLst/>
              </a:rPr>
              <a:t>, d</a:t>
            </a:r>
            <a:endParaRPr lang="ko-KR" altLang="en-US" sz="2800"/>
          </a:p>
        </p:txBody>
      </p:sp>
      <p:sp>
        <p:nvSpPr>
          <p:cNvPr id="19" name="오른쪽 화살표 18"/>
          <p:cNvSpPr/>
          <p:nvPr/>
        </p:nvSpPr>
        <p:spPr>
          <a:xfrm>
            <a:off x="5749786" y="3488387"/>
            <a:ext cx="1190759" cy="89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1298</Words>
  <Application>Microsoft Office PowerPoint</Application>
  <PresentationFormat>와이드스크린</PresentationFormat>
  <Paragraphs>350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Cambria Math</vt:lpstr>
      <vt:lpstr>Office 테마</vt:lpstr>
      <vt:lpstr>Bidirectional Encoder Representations from Transformers (BERT)</vt:lpstr>
      <vt:lpstr>Contents</vt:lpstr>
      <vt:lpstr>1. Introduction to NLP</vt:lpstr>
      <vt:lpstr>2. BERT</vt:lpstr>
      <vt:lpstr>2. BERT</vt:lpstr>
      <vt:lpstr>2. BERT</vt:lpstr>
      <vt:lpstr>2. BERT</vt:lpstr>
      <vt:lpstr>2. BERT</vt:lpstr>
      <vt:lpstr>3. Input (Tokenization)</vt:lpstr>
      <vt:lpstr>3. Input (Tokenization)</vt:lpstr>
      <vt:lpstr>3. Input (Tokenization)</vt:lpstr>
      <vt:lpstr>3. Input (Tokenization)</vt:lpstr>
      <vt:lpstr>3. Input (Tokenization)</vt:lpstr>
      <vt:lpstr>3. Input (Tokenization)</vt:lpstr>
      <vt:lpstr>3. Input (Word embedding)</vt:lpstr>
      <vt:lpstr>3. Input (Word embedding)</vt:lpstr>
      <vt:lpstr>3. Input (Word embedding)</vt:lpstr>
      <vt:lpstr>3. Input (Position embedding)</vt:lpstr>
      <vt:lpstr>3. Input (Segment embedding)</vt:lpstr>
      <vt:lpstr>4. Transformer Architecture</vt:lpstr>
      <vt:lpstr>4. Transformer Architecture</vt:lpstr>
      <vt:lpstr>4. Transformer Architecture</vt:lpstr>
      <vt:lpstr>4. Transformer Architecture</vt:lpstr>
      <vt:lpstr>4. Transformer Architecture</vt:lpstr>
      <vt:lpstr>4. Transformer Architecture</vt:lpstr>
      <vt:lpstr>4. Transformer Architecture</vt:lpstr>
      <vt:lpstr>4. Transformer Architecture</vt:lpstr>
      <vt:lpstr>4. Transformer Architecture</vt:lpstr>
      <vt:lpstr>4. Transformer Architecture</vt:lpstr>
      <vt:lpstr>4. Transformer Architecture</vt:lpstr>
      <vt:lpstr>4. Transformer Architecture</vt:lpstr>
      <vt:lpstr>4. Transformer Architecture</vt:lpstr>
      <vt:lpstr>5. Pre-training BERT (Masking Method)</vt:lpstr>
      <vt:lpstr>5. Pre-training BERT (Masking Method)</vt:lpstr>
      <vt:lpstr>5. Pre-training BERT (NSP)</vt:lpstr>
      <vt:lpstr>5. Pre-training BERT (NSP)</vt:lpstr>
      <vt:lpstr>5. Pre-training BERT</vt:lpstr>
      <vt:lpstr>5. Fine-tuning BERT</vt:lpstr>
      <vt:lpstr>5. Fine-tuning BERT</vt:lpstr>
      <vt:lpstr>5. Fine-tuning BERT</vt:lpstr>
      <vt:lpstr>5. Fine-tuning BERT</vt:lpstr>
      <vt:lpstr>6.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Natural Language Processing </dc:title>
  <dc:creator>김광우</dc:creator>
  <cp:lastModifiedBy>김광우</cp:lastModifiedBy>
  <cp:revision>54</cp:revision>
  <dcterms:created xsi:type="dcterms:W3CDTF">2021-08-06T08:48:08Z</dcterms:created>
  <dcterms:modified xsi:type="dcterms:W3CDTF">2021-08-08T14:04:13Z</dcterms:modified>
</cp:coreProperties>
</file>