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2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7D01A-5DDD-442A-B6DB-A83A8DF12E71}" type="datetimeFigureOut">
              <a:rPr lang="ko-KR" altLang="en-US" smtClean="0"/>
              <a:t>2022-04-07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2DF81-1AB2-459A-B132-150827C6A806}" type="slidenum">
              <a:rPr lang="ko-KR" altLang="en-US" smtClean="0"/>
              <a:t>‹#›</a:t>
            </a:fld>
            <a:endParaRPr lang="ko-KR" altLang="en-US"/>
          </a:p>
        </p:txBody>
      </p:sp>
    </p:spTree>
    <p:extLst>
      <p:ext uri="{BB962C8B-B14F-4D97-AF65-F5344CB8AC3E}">
        <p14:creationId xmlns:p14="http://schemas.microsoft.com/office/powerpoint/2010/main" val="50736238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3822-5B67-43A1-85F1-2D72024F6CD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9578F2B-74A1-4A0C-81E8-74AA82836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E2E0268-8944-48F6-A546-E64D8E269B04}"/>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5" name="바닥글 개체 틀 4">
            <a:extLst>
              <a:ext uri="{FF2B5EF4-FFF2-40B4-BE49-F238E27FC236}">
                <a16:creationId xmlns:a16="http://schemas.microsoft.com/office/drawing/2014/main" id="{D5B63C22-A13F-4651-BFA9-92F6E94E769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6FECCB-49CA-4017-B094-2445DB93B41C}"/>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132225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454321-F0DD-4C3A-BB1C-11EB0BF681A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D1B9C0D-9396-496A-B828-5FF0445C9198}"/>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65B550B-E726-4857-9FE2-8823DB528451}"/>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5" name="바닥글 개체 틀 4">
            <a:extLst>
              <a:ext uri="{FF2B5EF4-FFF2-40B4-BE49-F238E27FC236}">
                <a16:creationId xmlns:a16="http://schemas.microsoft.com/office/drawing/2014/main" id="{F47DA6CB-9D5E-4632-A863-ABD37E971A3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ED43FB0-E593-41EA-8645-020D8650C242}"/>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87380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A5861D2-D6B2-4546-95B7-E2F390D5096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09D6ADA-D544-45ED-9286-CA80D77C85E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D1CC6FA-7A55-4342-9C7E-BED9A048FDBC}"/>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5" name="바닥글 개체 틀 4">
            <a:extLst>
              <a:ext uri="{FF2B5EF4-FFF2-40B4-BE49-F238E27FC236}">
                <a16:creationId xmlns:a16="http://schemas.microsoft.com/office/drawing/2014/main" id="{19628332-371D-44E5-9479-14DD6D87F83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EB09D22-A29F-4EC3-BD96-806E44F98DD5}"/>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336817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7A86BC-424D-4025-96B5-3807925F600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1957062-AD17-45FB-BB07-1E4C59EB5726}"/>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E0E102C-D685-4FA6-AA66-66855005E604}"/>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5" name="바닥글 개체 틀 4">
            <a:extLst>
              <a:ext uri="{FF2B5EF4-FFF2-40B4-BE49-F238E27FC236}">
                <a16:creationId xmlns:a16="http://schemas.microsoft.com/office/drawing/2014/main" id="{5C1F4030-30DD-47BC-9E4E-9332B49A7C8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B57C30-F131-49B0-968A-032BDDE780E8}"/>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92842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2E3C14-7B53-44E0-89F4-49DD1558AAD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1F28201-73F6-427F-A6F8-AD93CD4588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FA518639-6E8D-4861-827B-B7C989AA3D6F}"/>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5" name="바닥글 개체 틀 4">
            <a:extLst>
              <a:ext uri="{FF2B5EF4-FFF2-40B4-BE49-F238E27FC236}">
                <a16:creationId xmlns:a16="http://schemas.microsoft.com/office/drawing/2014/main" id="{1DE48488-6B0C-4430-9D0E-0BD36454EFD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BB3A5D-0807-435E-BC99-5C89B8A5998D}"/>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424447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732C95-7D3E-4881-99B9-691FF95F7B8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6457922-7D49-44A8-B49B-B6CB7A2E1223}"/>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52CECF41-9063-4B68-B07B-EDC164A80B7A}"/>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158078DC-029A-473F-9D7A-32C51C7518FF}"/>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6" name="바닥글 개체 틀 5">
            <a:extLst>
              <a:ext uri="{FF2B5EF4-FFF2-40B4-BE49-F238E27FC236}">
                <a16:creationId xmlns:a16="http://schemas.microsoft.com/office/drawing/2014/main" id="{3C259A4B-A2A2-4CAF-AB74-E3C163E3DCA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5C598A8-3F83-4B1B-ADA5-C3F7FFEC1AF3}"/>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185074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57AA71-8B9D-42D3-8A7A-7BE19D4BEA1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A373592-0BD6-45CD-AFD0-BB13B4CCF0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DDDAC794-0620-41D5-9070-949705686FB0}"/>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C0640C21-AC27-439E-ACC7-E768B53B3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DD4024A8-B6E4-4B1D-B69D-017C55949141}"/>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9EC2C4D6-26AE-4D9F-8B38-A5E2EEA31B4A}"/>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8" name="바닥글 개체 틀 7">
            <a:extLst>
              <a:ext uri="{FF2B5EF4-FFF2-40B4-BE49-F238E27FC236}">
                <a16:creationId xmlns:a16="http://schemas.microsoft.com/office/drawing/2014/main" id="{086BD940-1B94-4AD4-8507-88C5D21A8200}"/>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4891991-0C5C-48D5-AE4D-E52A77A0B395}"/>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257754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DAD8DD-2936-422D-A5BD-2C68669F999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8B93911-DE74-498E-8694-47B7FAC09A7E}"/>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4" name="바닥글 개체 틀 3">
            <a:extLst>
              <a:ext uri="{FF2B5EF4-FFF2-40B4-BE49-F238E27FC236}">
                <a16:creationId xmlns:a16="http://schemas.microsoft.com/office/drawing/2014/main" id="{A30E4D9F-8755-4C5D-AA8F-74B44FD30D5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3EC6CEE-FB20-495D-9081-855A3B0FB920}"/>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304258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5253DE1-60DE-4D67-AF23-3036133E3111}"/>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3" name="바닥글 개체 틀 2">
            <a:extLst>
              <a:ext uri="{FF2B5EF4-FFF2-40B4-BE49-F238E27FC236}">
                <a16:creationId xmlns:a16="http://schemas.microsoft.com/office/drawing/2014/main" id="{95C9E4BA-98F4-476E-A82E-F3B30F6E58F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0DB6E6C-7D6A-48C2-AC40-BB5CAB8636C5}"/>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187533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A21FB3-45E0-4E80-B852-B9286F9C3F5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DD59992-EE32-4890-95F5-42CF26DF12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212A73A4-D9B0-480D-9723-A16874E17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068E7FC8-A800-46FC-B2C0-66CC80D57066}"/>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6" name="바닥글 개체 틀 5">
            <a:extLst>
              <a:ext uri="{FF2B5EF4-FFF2-40B4-BE49-F238E27FC236}">
                <a16:creationId xmlns:a16="http://schemas.microsoft.com/office/drawing/2014/main" id="{DC04D86C-8DF0-4BDF-9271-F9F8854002E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37EF2E9-3A1F-4F96-9DFD-5AA11D339AF1}"/>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273196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DD568-B302-4541-BD1F-44300081D92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7892005-5545-4EC9-85A4-FBA937654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7459DB3-924C-4175-8348-8E0823B78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5256BADB-1550-4301-BCFB-8A4EF1F2469C}"/>
              </a:ext>
            </a:extLst>
          </p:cNvPr>
          <p:cNvSpPr>
            <a:spLocks noGrp="1"/>
          </p:cNvSpPr>
          <p:nvPr>
            <p:ph type="dt" sz="half" idx="10"/>
          </p:nvPr>
        </p:nvSpPr>
        <p:spPr/>
        <p:txBody>
          <a:bodyPr/>
          <a:lstStyle/>
          <a:p>
            <a:fld id="{C08C40F9-41E2-45B4-8026-40DBD84C9BAE}" type="datetimeFigureOut">
              <a:rPr lang="ko-KR" altLang="en-US" smtClean="0"/>
              <a:t>2022-04-07</a:t>
            </a:fld>
            <a:endParaRPr lang="ko-KR" altLang="en-US"/>
          </a:p>
        </p:txBody>
      </p:sp>
      <p:sp>
        <p:nvSpPr>
          <p:cNvPr id="6" name="바닥글 개체 틀 5">
            <a:extLst>
              <a:ext uri="{FF2B5EF4-FFF2-40B4-BE49-F238E27FC236}">
                <a16:creationId xmlns:a16="http://schemas.microsoft.com/office/drawing/2014/main" id="{9596DB27-03B0-46F5-B4B8-D393B31133D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9E1E265-C440-4B0F-AFF8-A616723377BD}"/>
              </a:ext>
            </a:extLst>
          </p:cNvPr>
          <p:cNvSpPr>
            <a:spLocks noGrp="1"/>
          </p:cNvSpPr>
          <p:nvPr>
            <p:ph type="sldNum" sz="quarter" idx="12"/>
          </p:nvPr>
        </p:nvSpPr>
        <p:spPr/>
        <p:txBody>
          <a:body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334904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2D5AAF7-A395-4718-857C-13D0297CF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9BFFD63-58D7-4697-9DCB-AD1B46FC0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6820F62-6A08-4050-9F72-E235A121A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C40F9-41E2-45B4-8026-40DBD84C9BAE}" type="datetimeFigureOut">
              <a:rPr lang="ko-KR" altLang="en-US" smtClean="0"/>
              <a:t>2022-04-07</a:t>
            </a:fld>
            <a:endParaRPr lang="ko-KR" altLang="en-US"/>
          </a:p>
        </p:txBody>
      </p:sp>
      <p:sp>
        <p:nvSpPr>
          <p:cNvPr id="5" name="바닥글 개체 틀 4">
            <a:extLst>
              <a:ext uri="{FF2B5EF4-FFF2-40B4-BE49-F238E27FC236}">
                <a16:creationId xmlns:a16="http://schemas.microsoft.com/office/drawing/2014/main" id="{7E1DE182-CAE3-4B99-8D52-05B3C1AF97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98D558C-511F-43B3-ABE0-EA7F0D964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43CB6-B9F1-44C0-A863-B6818DAE1601}" type="slidenum">
              <a:rPr lang="ko-KR" altLang="en-US" smtClean="0"/>
              <a:t>‹#›</a:t>
            </a:fld>
            <a:endParaRPr lang="ko-KR" altLang="en-US"/>
          </a:p>
        </p:txBody>
      </p:sp>
    </p:spTree>
    <p:extLst>
      <p:ext uri="{BB962C8B-B14F-4D97-AF65-F5344CB8AC3E}">
        <p14:creationId xmlns:p14="http://schemas.microsoft.com/office/powerpoint/2010/main" val="1427972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61173E-3122-4A33-BF93-A98D1D69FF42}"/>
              </a:ext>
            </a:extLst>
          </p:cNvPr>
          <p:cNvSpPr>
            <a:spLocks noGrp="1"/>
          </p:cNvSpPr>
          <p:nvPr>
            <p:ph type="ctrTitle"/>
          </p:nvPr>
        </p:nvSpPr>
        <p:spPr/>
        <p:txBody>
          <a:bodyPr/>
          <a:lstStyle/>
          <a:p>
            <a:r>
              <a:rPr lang="en-US" altLang="ko-KR" dirty="0"/>
              <a:t>Time Series Analysis</a:t>
            </a:r>
            <a:endParaRPr lang="ko-KR" altLang="en-US" dirty="0"/>
          </a:p>
        </p:txBody>
      </p:sp>
      <p:sp>
        <p:nvSpPr>
          <p:cNvPr id="3" name="부제목 2">
            <a:extLst>
              <a:ext uri="{FF2B5EF4-FFF2-40B4-BE49-F238E27FC236}">
                <a16:creationId xmlns:a16="http://schemas.microsoft.com/office/drawing/2014/main" id="{714D39C9-C264-47DB-A7AF-5FA9FA33F409}"/>
              </a:ext>
            </a:extLst>
          </p:cNvPr>
          <p:cNvSpPr>
            <a:spLocks noGrp="1"/>
          </p:cNvSpPr>
          <p:nvPr>
            <p:ph type="subTitle" idx="1"/>
          </p:nvPr>
        </p:nvSpPr>
        <p:spPr/>
        <p:txBody>
          <a:bodyPr/>
          <a:lstStyle/>
          <a:p>
            <a:r>
              <a:rPr lang="en-US" altLang="ko-KR" dirty="0"/>
              <a:t>Apr 8, 2022</a:t>
            </a:r>
          </a:p>
          <a:p>
            <a:r>
              <a:rPr lang="en-US" altLang="ko-KR" dirty="0" err="1"/>
              <a:t>Gwangwoo</a:t>
            </a:r>
            <a:r>
              <a:rPr lang="en-US" altLang="ko-KR" dirty="0"/>
              <a:t> Kim</a:t>
            </a:r>
            <a:endParaRPr lang="ko-KR" altLang="en-US" dirty="0"/>
          </a:p>
          <a:p>
            <a:endParaRPr lang="ko-KR" altLang="en-US" dirty="0"/>
          </a:p>
        </p:txBody>
      </p:sp>
    </p:spTree>
    <p:extLst>
      <p:ext uri="{BB962C8B-B14F-4D97-AF65-F5344CB8AC3E}">
        <p14:creationId xmlns:p14="http://schemas.microsoft.com/office/powerpoint/2010/main" val="103647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8.2.4 Score Tests for Model Checking</a:t>
            </a:r>
            <a:endParaRPr lang="ko-KR" altLang="en-US" dirty="0"/>
          </a:p>
        </p:txBody>
      </p:sp>
      <p:pic>
        <p:nvPicPr>
          <p:cNvPr id="3" name="그림 2">
            <a:extLst>
              <a:ext uri="{FF2B5EF4-FFF2-40B4-BE49-F238E27FC236}">
                <a16:creationId xmlns:a16="http://schemas.microsoft.com/office/drawing/2014/main" id="{3DB83F6E-6FF0-4AA2-903C-4AAAED624DC8}"/>
              </a:ext>
            </a:extLst>
          </p:cNvPr>
          <p:cNvPicPr>
            <a:picLocks noChangeAspect="1"/>
          </p:cNvPicPr>
          <p:nvPr/>
        </p:nvPicPr>
        <p:blipFill>
          <a:blip r:embed="rId2"/>
          <a:stretch>
            <a:fillRect/>
          </a:stretch>
        </p:blipFill>
        <p:spPr>
          <a:xfrm>
            <a:off x="2876747" y="3701606"/>
            <a:ext cx="1866053" cy="449970"/>
          </a:xfrm>
          <a:prstGeom prst="rect">
            <a:avLst/>
          </a:prstGeom>
        </p:spPr>
      </p:pic>
      <p:sp>
        <p:nvSpPr>
          <p:cNvPr id="4" name="직사각형 3">
            <a:extLst>
              <a:ext uri="{FF2B5EF4-FFF2-40B4-BE49-F238E27FC236}">
                <a16:creationId xmlns:a16="http://schemas.microsoft.com/office/drawing/2014/main" id="{2763E708-A69F-4C5E-8331-172FC42E24C7}"/>
              </a:ext>
            </a:extLst>
          </p:cNvPr>
          <p:cNvSpPr/>
          <p:nvPr/>
        </p:nvSpPr>
        <p:spPr>
          <a:xfrm>
            <a:off x="1059619" y="3701606"/>
            <a:ext cx="1883849" cy="369332"/>
          </a:xfrm>
          <a:prstGeom prst="rect">
            <a:avLst/>
          </a:prstGeom>
        </p:spPr>
        <p:txBody>
          <a:bodyPr wrap="none">
            <a:spAutoFit/>
          </a:bodyPr>
          <a:lstStyle/>
          <a:p>
            <a:r>
              <a:rPr lang="en-US" altLang="ko-KR" dirty="0"/>
              <a:t>Null hypothesis </a:t>
            </a:r>
            <a:endParaRPr lang="ko-KR" altLang="en-US" dirty="0"/>
          </a:p>
        </p:txBody>
      </p:sp>
      <p:sp>
        <p:nvSpPr>
          <p:cNvPr id="5" name="직사각형 4">
            <a:extLst>
              <a:ext uri="{FF2B5EF4-FFF2-40B4-BE49-F238E27FC236}">
                <a16:creationId xmlns:a16="http://schemas.microsoft.com/office/drawing/2014/main" id="{9B7A6C55-88D8-41C8-8C5B-EFCE0433FA2D}"/>
              </a:ext>
            </a:extLst>
          </p:cNvPr>
          <p:cNvSpPr/>
          <p:nvPr/>
        </p:nvSpPr>
        <p:spPr>
          <a:xfrm>
            <a:off x="5125722" y="3741925"/>
            <a:ext cx="2577309" cy="369332"/>
          </a:xfrm>
          <a:prstGeom prst="rect">
            <a:avLst/>
          </a:prstGeom>
        </p:spPr>
        <p:txBody>
          <a:bodyPr wrap="none">
            <a:spAutoFit/>
          </a:bodyPr>
          <a:lstStyle/>
          <a:p>
            <a:r>
              <a:rPr lang="en-US" altLang="ko-KR" dirty="0"/>
              <a:t>Alternative hypothesis </a:t>
            </a:r>
            <a:endParaRPr lang="ko-KR" altLang="en-US" dirty="0"/>
          </a:p>
        </p:txBody>
      </p:sp>
      <p:pic>
        <p:nvPicPr>
          <p:cNvPr id="11" name="그림 10">
            <a:extLst>
              <a:ext uri="{FF2B5EF4-FFF2-40B4-BE49-F238E27FC236}">
                <a16:creationId xmlns:a16="http://schemas.microsoft.com/office/drawing/2014/main" id="{43305466-06E1-4A9D-A691-5640C744B6B7}"/>
              </a:ext>
            </a:extLst>
          </p:cNvPr>
          <p:cNvPicPr>
            <a:picLocks noChangeAspect="1"/>
          </p:cNvPicPr>
          <p:nvPr/>
        </p:nvPicPr>
        <p:blipFill>
          <a:blip r:embed="rId3"/>
          <a:stretch>
            <a:fillRect/>
          </a:stretch>
        </p:blipFill>
        <p:spPr>
          <a:xfrm>
            <a:off x="7802269" y="3701606"/>
            <a:ext cx="2189040" cy="449969"/>
          </a:xfrm>
          <a:prstGeom prst="rect">
            <a:avLst/>
          </a:prstGeom>
        </p:spPr>
      </p:pic>
      <p:pic>
        <p:nvPicPr>
          <p:cNvPr id="12" name="그림 11">
            <a:extLst>
              <a:ext uri="{FF2B5EF4-FFF2-40B4-BE49-F238E27FC236}">
                <a16:creationId xmlns:a16="http://schemas.microsoft.com/office/drawing/2014/main" id="{0105472C-04A3-4F40-8FD2-D1B8F225471D}"/>
              </a:ext>
            </a:extLst>
          </p:cNvPr>
          <p:cNvPicPr>
            <a:picLocks noChangeAspect="1"/>
          </p:cNvPicPr>
          <p:nvPr/>
        </p:nvPicPr>
        <p:blipFill rotWithShape="1">
          <a:blip r:embed="rId4"/>
          <a:srcRect t="16131"/>
          <a:stretch/>
        </p:blipFill>
        <p:spPr>
          <a:xfrm>
            <a:off x="7752650" y="4350838"/>
            <a:ext cx="2288278" cy="398928"/>
          </a:xfrm>
          <a:prstGeom prst="rect">
            <a:avLst/>
          </a:prstGeom>
        </p:spPr>
      </p:pic>
      <p:sp>
        <p:nvSpPr>
          <p:cNvPr id="13" name="직사각형 12">
            <a:extLst>
              <a:ext uri="{FF2B5EF4-FFF2-40B4-BE49-F238E27FC236}">
                <a16:creationId xmlns:a16="http://schemas.microsoft.com/office/drawing/2014/main" id="{6BEFF378-F122-458E-89F3-D3A6E7B88CA7}"/>
              </a:ext>
            </a:extLst>
          </p:cNvPr>
          <p:cNvSpPr/>
          <p:nvPr/>
        </p:nvSpPr>
        <p:spPr>
          <a:xfrm>
            <a:off x="10157679" y="3742732"/>
            <a:ext cx="404278" cy="369332"/>
          </a:xfrm>
          <a:prstGeom prst="rect">
            <a:avLst/>
          </a:prstGeom>
        </p:spPr>
        <p:txBody>
          <a:bodyPr wrap="none">
            <a:spAutoFit/>
          </a:bodyPr>
          <a:lstStyle/>
          <a:p>
            <a:r>
              <a:rPr lang="en-US" altLang="ko-KR" dirty="0"/>
              <a:t>or</a:t>
            </a:r>
            <a:endParaRPr lang="ko-KR" altLang="en-US" dirty="0"/>
          </a:p>
        </p:txBody>
      </p:sp>
    </p:spTree>
    <p:extLst>
      <p:ext uri="{BB962C8B-B14F-4D97-AF65-F5344CB8AC3E}">
        <p14:creationId xmlns:p14="http://schemas.microsoft.com/office/powerpoint/2010/main" val="162247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8.2.4 Score Tests for Model Checking</a:t>
            </a:r>
            <a:endParaRPr lang="ko-KR" altLang="en-US" dirty="0"/>
          </a:p>
        </p:txBody>
      </p:sp>
      <p:pic>
        <p:nvPicPr>
          <p:cNvPr id="14" name="그림 13">
            <a:extLst>
              <a:ext uri="{FF2B5EF4-FFF2-40B4-BE49-F238E27FC236}">
                <a16:creationId xmlns:a16="http://schemas.microsoft.com/office/drawing/2014/main" id="{90DBE584-82A6-40FA-999E-CB0C3896C5A4}"/>
              </a:ext>
            </a:extLst>
          </p:cNvPr>
          <p:cNvPicPr>
            <a:picLocks noChangeAspect="1"/>
          </p:cNvPicPr>
          <p:nvPr/>
        </p:nvPicPr>
        <p:blipFill rotWithShape="1">
          <a:blip r:embed="rId2"/>
          <a:srcRect t="18322"/>
          <a:stretch/>
        </p:blipFill>
        <p:spPr>
          <a:xfrm>
            <a:off x="958702" y="1766386"/>
            <a:ext cx="4095307" cy="331101"/>
          </a:xfrm>
          <a:prstGeom prst="rect">
            <a:avLst/>
          </a:prstGeom>
        </p:spPr>
      </p:pic>
      <p:pic>
        <p:nvPicPr>
          <p:cNvPr id="6" name="그림 5">
            <a:extLst>
              <a:ext uri="{FF2B5EF4-FFF2-40B4-BE49-F238E27FC236}">
                <a16:creationId xmlns:a16="http://schemas.microsoft.com/office/drawing/2014/main" id="{E52771CB-CA1F-41DF-AE8E-D2013A260429}"/>
              </a:ext>
            </a:extLst>
          </p:cNvPr>
          <p:cNvPicPr>
            <a:picLocks noChangeAspect="1"/>
          </p:cNvPicPr>
          <p:nvPr/>
        </p:nvPicPr>
        <p:blipFill>
          <a:blip r:embed="rId3"/>
          <a:stretch>
            <a:fillRect/>
          </a:stretch>
        </p:blipFill>
        <p:spPr>
          <a:xfrm>
            <a:off x="3732914" y="2441939"/>
            <a:ext cx="4726172" cy="614402"/>
          </a:xfrm>
          <a:prstGeom prst="rect">
            <a:avLst/>
          </a:prstGeom>
        </p:spPr>
      </p:pic>
      <p:pic>
        <p:nvPicPr>
          <p:cNvPr id="7" name="그림 6">
            <a:extLst>
              <a:ext uri="{FF2B5EF4-FFF2-40B4-BE49-F238E27FC236}">
                <a16:creationId xmlns:a16="http://schemas.microsoft.com/office/drawing/2014/main" id="{453EFFF6-3E31-4D37-B529-FCA4CF3B4756}"/>
              </a:ext>
            </a:extLst>
          </p:cNvPr>
          <p:cNvPicPr>
            <a:picLocks noChangeAspect="1"/>
          </p:cNvPicPr>
          <p:nvPr/>
        </p:nvPicPr>
        <p:blipFill>
          <a:blip r:embed="rId4"/>
          <a:stretch>
            <a:fillRect/>
          </a:stretch>
        </p:blipFill>
        <p:spPr>
          <a:xfrm>
            <a:off x="424963" y="3567767"/>
            <a:ext cx="3182804" cy="2315848"/>
          </a:xfrm>
          <a:prstGeom prst="rect">
            <a:avLst/>
          </a:prstGeom>
        </p:spPr>
      </p:pic>
      <p:pic>
        <p:nvPicPr>
          <p:cNvPr id="8" name="그림 7">
            <a:extLst>
              <a:ext uri="{FF2B5EF4-FFF2-40B4-BE49-F238E27FC236}">
                <a16:creationId xmlns:a16="http://schemas.microsoft.com/office/drawing/2014/main" id="{40EAE838-2684-4C1D-AA30-19C9F54DB064}"/>
              </a:ext>
            </a:extLst>
          </p:cNvPr>
          <p:cNvPicPr>
            <a:picLocks noChangeAspect="1"/>
          </p:cNvPicPr>
          <p:nvPr/>
        </p:nvPicPr>
        <p:blipFill>
          <a:blip r:embed="rId5"/>
          <a:stretch>
            <a:fillRect/>
          </a:stretch>
        </p:blipFill>
        <p:spPr>
          <a:xfrm>
            <a:off x="3812590" y="5027877"/>
            <a:ext cx="3916168" cy="1062364"/>
          </a:xfrm>
          <a:prstGeom prst="rect">
            <a:avLst/>
          </a:prstGeom>
        </p:spPr>
      </p:pic>
      <p:sp>
        <p:nvSpPr>
          <p:cNvPr id="9" name="화살표: 오른쪽 8">
            <a:extLst>
              <a:ext uri="{FF2B5EF4-FFF2-40B4-BE49-F238E27FC236}">
                <a16:creationId xmlns:a16="http://schemas.microsoft.com/office/drawing/2014/main" id="{1E3F9F37-17C0-4BCD-A53D-3A123CDC171E}"/>
              </a:ext>
            </a:extLst>
          </p:cNvPr>
          <p:cNvSpPr/>
          <p:nvPr/>
        </p:nvSpPr>
        <p:spPr>
          <a:xfrm>
            <a:off x="5274488" y="4370169"/>
            <a:ext cx="992372" cy="708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19AEC8D7-A99F-4ECD-93AC-0ADE256C6992}"/>
              </a:ext>
            </a:extLst>
          </p:cNvPr>
          <p:cNvPicPr>
            <a:picLocks noChangeAspect="1"/>
          </p:cNvPicPr>
          <p:nvPr/>
        </p:nvPicPr>
        <p:blipFill>
          <a:blip r:embed="rId6"/>
          <a:stretch>
            <a:fillRect/>
          </a:stretch>
        </p:blipFill>
        <p:spPr>
          <a:xfrm>
            <a:off x="1955541" y="6090241"/>
            <a:ext cx="7331075" cy="472481"/>
          </a:xfrm>
          <a:prstGeom prst="rect">
            <a:avLst/>
          </a:prstGeom>
        </p:spPr>
      </p:pic>
      <p:sp>
        <p:nvSpPr>
          <p:cNvPr id="15" name="화살표: 오른쪽 14">
            <a:extLst>
              <a:ext uri="{FF2B5EF4-FFF2-40B4-BE49-F238E27FC236}">
                <a16:creationId xmlns:a16="http://schemas.microsoft.com/office/drawing/2014/main" id="{89465883-A6BC-46C6-920D-9484A054D326}"/>
              </a:ext>
            </a:extLst>
          </p:cNvPr>
          <p:cNvSpPr/>
          <p:nvPr/>
        </p:nvSpPr>
        <p:spPr>
          <a:xfrm rot="8926393">
            <a:off x="2789537" y="3015801"/>
            <a:ext cx="992372" cy="708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7283B25C-2CC2-4826-A328-18DE3F542B03}"/>
              </a:ext>
            </a:extLst>
          </p:cNvPr>
          <p:cNvSpPr/>
          <p:nvPr/>
        </p:nvSpPr>
        <p:spPr>
          <a:xfrm>
            <a:off x="424963" y="2814695"/>
            <a:ext cx="2665730" cy="369332"/>
          </a:xfrm>
          <a:prstGeom prst="rect">
            <a:avLst/>
          </a:prstGeom>
        </p:spPr>
        <p:txBody>
          <a:bodyPr wrap="none">
            <a:spAutoFit/>
          </a:bodyPr>
          <a:lstStyle/>
          <a:p>
            <a:r>
              <a:rPr lang="en-US" altLang="ko-KR" dirty="0"/>
              <a:t>Need partial derivatives</a:t>
            </a:r>
            <a:endParaRPr lang="ko-KR" altLang="en-US" dirty="0"/>
          </a:p>
        </p:txBody>
      </p:sp>
      <p:sp>
        <p:nvSpPr>
          <p:cNvPr id="17" name="직사각형 16">
            <a:extLst>
              <a:ext uri="{FF2B5EF4-FFF2-40B4-BE49-F238E27FC236}">
                <a16:creationId xmlns:a16="http://schemas.microsoft.com/office/drawing/2014/main" id="{3D38DD6C-DFE5-45D8-ABBA-FAC1F3774766}"/>
              </a:ext>
            </a:extLst>
          </p:cNvPr>
          <p:cNvSpPr/>
          <p:nvPr/>
        </p:nvSpPr>
        <p:spPr>
          <a:xfrm>
            <a:off x="3783591" y="6488668"/>
            <a:ext cx="3974165" cy="369332"/>
          </a:xfrm>
          <a:prstGeom prst="rect">
            <a:avLst/>
          </a:prstGeom>
        </p:spPr>
        <p:txBody>
          <a:bodyPr wrap="none">
            <a:spAutoFit/>
          </a:bodyPr>
          <a:lstStyle/>
          <a:p>
            <a:r>
              <a:rPr lang="en-US" altLang="ko-KR" dirty="0"/>
              <a:t>ML fitting under the null hypothesis</a:t>
            </a:r>
            <a:endParaRPr lang="ko-KR" altLang="en-US" dirty="0"/>
          </a:p>
        </p:txBody>
      </p:sp>
      <p:pic>
        <p:nvPicPr>
          <p:cNvPr id="18" name="그림 17">
            <a:extLst>
              <a:ext uri="{FF2B5EF4-FFF2-40B4-BE49-F238E27FC236}">
                <a16:creationId xmlns:a16="http://schemas.microsoft.com/office/drawing/2014/main" id="{6C2CC869-DDBF-42B8-AC15-D7E480B824BA}"/>
              </a:ext>
            </a:extLst>
          </p:cNvPr>
          <p:cNvPicPr>
            <a:picLocks noChangeAspect="1"/>
          </p:cNvPicPr>
          <p:nvPr/>
        </p:nvPicPr>
        <p:blipFill>
          <a:blip r:embed="rId7"/>
          <a:stretch>
            <a:fillRect/>
          </a:stretch>
        </p:blipFill>
        <p:spPr>
          <a:xfrm>
            <a:off x="7933581" y="4363727"/>
            <a:ext cx="2072820" cy="1082134"/>
          </a:xfrm>
          <a:prstGeom prst="rect">
            <a:avLst/>
          </a:prstGeom>
        </p:spPr>
      </p:pic>
      <p:sp>
        <p:nvSpPr>
          <p:cNvPr id="19" name="직사각형 18">
            <a:extLst>
              <a:ext uri="{FF2B5EF4-FFF2-40B4-BE49-F238E27FC236}">
                <a16:creationId xmlns:a16="http://schemas.microsoft.com/office/drawing/2014/main" id="{87B3C4F0-7C39-4D43-B414-37DC67F51A81}"/>
              </a:ext>
            </a:extLst>
          </p:cNvPr>
          <p:cNvSpPr/>
          <p:nvPr/>
        </p:nvSpPr>
        <p:spPr>
          <a:xfrm>
            <a:off x="7178310" y="4620891"/>
            <a:ext cx="755271" cy="369332"/>
          </a:xfrm>
          <a:prstGeom prst="rect">
            <a:avLst/>
          </a:prstGeom>
        </p:spPr>
        <p:txBody>
          <a:bodyPr wrap="none">
            <a:spAutoFit/>
          </a:bodyPr>
          <a:lstStyle/>
          <a:p>
            <a:r>
              <a:rPr lang="en-US" altLang="ko-KR" dirty="0"/>
              <a:t>result</a:t>
            </a:r>
            <a:endParaRPr lang="ko-KR" altLang="en-US" dirty="0"/>
          </a:p>
        </p:txBody>
      </p:sp>
      <p:sp>
        <p:nvSpPr>
          <p:cNvPr id="20" name="화살표: 오른쪽 19">
            <a:extLst>
              <a:ext uri="{FF2B5EF4-FFF2-40B4-BE49-F238E27FC236}">
                <a16:creationId xmlns:a16="http://schemas.microsoft.com/office/drawing/2014/main" id="{CE69CD3A-5986-4737-B4E3-C5C7422952DC}"/>
              </a:ext>
            </a:extLst>
          </p:cNvPr>
          <p:cNvSpPr/>
          <p:nvPr/>
        </p:nvSpPr>
        <p:spPr>
          <a:xfrm rot="2620988">
            <a:off x="9930686" y="4724588"/>
            <a:ext cx="992372" cy="708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AA25F877-A5DF-44A6-AC52-DB3B472F96EE}"/>
              </a:ext>
            </a:extLst>
          </p:cNvPr>
          <p:cNvPicPr>
            <a:picLocks noChangeAspect="1"/>
          </p:cNvPicPr>
          <p:nvPr/>
        </p:nvPicPr>
        <p:blipFill>
          <a:blip r:embed="rId8"/>
          <a:stretch>
            <a:fillRect/>
          </a:stretch>
        </p:blipFill>
        <p:spPr>
          <a:xfrm>
            <a:off x="9457289" y="5445861"/>
            <a:ext cx="2597283" cy="1073205"/>
          </a:xfrm>
          <a:prstGeom prst="rect">
            <a:avLst/>
          </a:prstGeom>
        </p:spPr>
      </p:pic>
      <p:pic>
        <p:nvPicPr>
          <p:cNvPr id="22" name="그림 21">
            <a:extLst>
              <a:ext uri="{FF2B5EF4-FFF2-40B4-BE49-F238E27FC236}">
                <a16:creationId xmlns:a16="http://schemas.microsoft.com/office/drawing/2014/main" id="{EF7675FA-6A7E-4692-877B-9AB6FA289FCC}"/>
              </a:ext>
            </a:extLst>
          </p:cNvPr>
          <p:cNvPicPr>
            <a:picLocks noChangeAspect="1"/>
          </p:cNvPicPr>
          <p:nvPr/>
        </p:nvPicPr>
        <p:blipFill>
          <a:blip r:embed="rId9"/>
          <a:stretch>
            <a:fillRect/>
          </a:stretch>
        </p:blipFill>
        <p:spPr>
          <a:xfrm>
            <a:off x="11140125" y="3911638"/>
            <a:ext cx="914447" cy="381020"/>
          </a:xfrm>
          <a:prstGeom prst="rect">
            <a:avLst/>
          </a:prstGeom>
        </p:spPr>
      </p:pic>
      <p:sp>
        <p:nvSpPr>
          <p:cNvPr id="23" name="직사각형 22">
            <a:extLst>
              <a:ext uri="{FF2B5EF4-FFF2-40B4-BE49-F238E27FC236}">
                <a16:creationId xmlns:a16="http://schemas.microsoft.com/office/drawing/2014/main" id="{B09AE88F-2045-4E65-8A1E-F8D4C955050E}"/>
              </a:ext>
            </a:extLst>
          </p:cNvPr>
          <p:cNvSpPr/>
          <p:nvPr/>
        </p:nvSpPr>
        <p:spPr>
          <a:xfrm>
            <a:off x="8142235" y="3917482"/>
            <a:ext cx="3162276" cy="369332"/>
          </a:xfrm>
          <a:prstGeom prst="rect">
            <a:avLst/>
          </a:prstGeom>
        </p:spPr>
        <p:txBody>
          <a:bodyPr wrap="none">
            <a:spAutoFit/>
          </a:bodyPr>
          <a:lstStyle/>
          <a:p>
            <a:r>
              <a:rPr lang="en-US" altLang="ko-KR" dirty="0"/>
              <a:t>Information is estimated by </a:t>
            </a:r>
            <a:endParaRPr lang="ko-KR" altLang="en-US" dirty="0"/>
          </a:p>
        </p:txBody>
      </p:sp>
      <p:sp>
        <p:nvSpPr>
          <p:cNvPr id="24" name="직사각형 23">
            <a:extLst>
              <a:ext uri="{FF2B5EF4-FFF2-40B4-BE49-F238E27FC236}">
                <a16:creationId xmlns:a16="http://schemas.microsoft.com/office/drawing/2014/main" id="{F83C2756-1D15-4E8C-9934-B428AFAC2032}"/>
              </a:ext>
            </a:extLst>
          </p:cNvPr>
          <p:cNvSpPr/>
          <p:nvPr/>
        </p:nvSpPr>
        <p:spPr>
          <a:xfrm>
            <a:off x="10468724" y="6437770"/>
            <a:ext cx="683200" cy="369332"/>
          </a:xfrm>
          <a:prstGeom prst="rect">
            <a:avLst/>
          </a:prstGeom>
        </p:spPr>
        <p:txBody>
          <a:bodyPr wrap="none">
            <a:spAutoFit/>
          </a:bodyPr>
          <a:lstStyle/>
          <a:p>
            <a:r>
              <a:rPr lang="en-US" altLang="ko-KR" dirty="0"/>
              <a:t>Chi r</a:t>
            </a:r>
            <a:endParaRPr lang="ko-KR" altLang="en-US" dirty="0"/>
          </a:p>
        </p:txBody>
      </p:sp>
    </p:spTree>
    <p:extLst>
      <p:ext uri="{BB962C8B-B14F-4D97-AF65-F5344CB8AC3E}">
        <p14:creationId xmlns:p14="http://schemas.microsoft.com/office/powerpoint/2010/main" val="299383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8.2.5 Cumulative Periodogram Check</a:t>
            </a:r>
            <a:endParaRPr lang="ko-KR" altLang="en-US" dirty="0"/>
          </a:p>
        </p:txBody>
      </p:sp>
      <p:pic>
        <p:nvPicPr>
          <p:cNvPr id="3" name="그림 2">
            <a:extLst>
              <a:ext uri="{FF2B5EF4-FFF2-40B4-BE49-F238E27FC236}">
                <a16:creationId xmlns:a16="http://schemas.microsoft.com/office/drawing/2014/main" id="{C7A719D0-0506-4A97-B88F-96771B5B3841}"/>
              </a:ext>
            </a:extLst>
          </p:cNvPr>
          <p:cNvPicPr>
            <a:picLocks noChangeAspect="1"/>
          </p:cNvPicPr>
          <p:nvPr/>
        </p:nvPicPr>
        <p:blipFill>
          <a:blip r:embed="rId2"/>
          <a:stretch>
            <a:fillRect/>
          </a:stretch>
        </p:blipFill>
        <p:spPr>
          <a:xfrm>
            <a:off x="838200" y="1690688"/>
            <a:ext cx="6712295" cy="1428823"/>
          </a:xfrm>
          <a:prstGeom prst="rect">
            <a:avLst/>
          </a:prstGeom>
        </p:spPr>
      </p:pic>
      <p:pic>
        <p:nvPicPr>
          <p:cNvPr id="4" name="그림 3">
            <a:extLst>
              <a:ext uri="{FF2B5EF4-FFF2-40B4-BE49-F238E27FC236}">
                <a16:creationId xmlns:a16="http://schemas.microsoft.com/office/drawing/2014/main" id="{434F7E4C-A0A4-494E-B824-F60BE3018760}"/>
              </a:ext>
            </a:extLst>
          </p:cNvPr>
          <p:cNvPicPr>
            <a:picLocks noChangeAspect="1"/>
          </p:cNvPicPr>
          <p:nvPr/>
        </p:nvPicPr>
        <p:blipFill>
          <a:blip r:embed="rId3"/>
          <a:stretch>
            <a:fillRect/>
          </a:stretch>
        </p:blipFill>
        <p:spPr>
          <a:xfrm>
            <a:off x="7705633" y="2155624"/>
            <a:ext cx="3587934" cy="419122"/>
          </a:xfrm>
          <a:prstGeom prst="rect">
            <a:avLst/>
          </a:prstGeom>
        </p:spPr>
      </p:pic>
      <p:pic>
        <p:nvPicPr>
          <p:cNvPr id="5" name="그림 4">
            <a:extLst>
              <a:ext uri="{FF2B5EF4-FFF2-40B4-BE49-F238E27FC236}">
                <a16:creationId xmlns:a16="http://schemas.microsoft.com/office/drawing/2014/main" id="{C0F7359A-9493-4242-98B4-3C2B7AC3BE0F}"/>
              </a:ext>
            </a:extLst>
          </p:cNvPr>
          <p:cNvPicPr>
            <a:picLocks noChangeAspect="1"/>
          </p:cNvPicPr>
          <p:nvPr/>
        </p:nvPicPr>
        <p:blipFill>
          <a:blip r:embed="rId4"/>
          <a:stretch>
            <a:fillRect/>
          </a:stretch>
        </p:blipFill>
        <p:spPr>
          <a:xfrm>
            <a:off x="838200" y="3243279"/>
            <a:ext cx="7884012" cy="1039976"/>
          </a:xfrm>
          <a:prstGeom prst="rect">
            <a:avLst/>
          </a:prstGeom>
        </p:spPr>
      </p:pic>
      <p:pic>
        <p:nvPicPr>
          <p:cNvPr id="11" name="그림 10">
            <a:extLst>
              <a:ext uri="{FF2B5EF4-FFF2-40B4-BE49-F238E27FC236}">
                <a16:creationId xmlns:a16="http://schemas.microsoft.com/office/drawing/2014/main" id="{FE401D5A-A49C-4AE2-842A-5DF7E20FE4B4}"/>
              </a:ext>
            </a:extLst>
          </p:cNvPr>
          <p:cNvPicPr>
            <a:picLocks noChangeAspect="1"/>
          </p:cNvPicPr>
          <p:nvPr/>
        </p:nvPicPr>
        <p:blipFill>
          <a:blip r:embed="rId5"/>
          <a:stretch>
            <a:fillRect/>
          </a:stretch>
        </p:blipFill>
        <p:spPr>
          <a:xfrm>
            <a:off x="3752730" y="5082698"/>
            <a:ext cx="2343270" cy="901746"/>
          </a:xfrm>
          <a:prstGeom prst="rect">
            <a:avLst/>
          </a:prstGeom>
        </p:spPr>
      </p:pic>
      <p:sp>
        <p:nvSpPr>
          <p:cNvPr id="12" name="직사각형 11">
            <a:extLst>
              <a:ext uri="{FF2B5EF4-FFF2-40B4-BE49-F238E27FC236}">
                <a16:creationId xmlns:a16="http://schemas.microsoft.com/office/drawing/2014/main" id="{4C3BAC08-4D42-4FF4-AACE-5309681A94BB}"/>
              </a:ext>
            </a:extLst>
          </p:cNvPr>
          <p:cNvSpPr/>
          <p:nvPr/>
        </p:nvSpPr>
        <p:spPr>
          <a:xfrm>
            <a:off x="918336" y="5348905"/>
            <a:ext cx="2905475" cy="369332"/>
          </a:xfrm>
          <a:prstGeom prst="rect">
            <a:avLst/>
          </a:prstGeom>
        </p:spPr>
        <p:txBody>
          <a:bodyPr wrap="none">
            <a:spAutoFit/>
          </a:bodyPr>
          <a:lstStyle/>
          <a:p>
            <a:r>
              <a:rPr lang="en-US" altLang="ko-KR" dirty="0"/>
              <a:t>Cumulative Periodogram: </a:t>
            </a:r>
            <a:endParaRPr lang="ko-KR" altLang="en-US" dirty="0"/>
          </a:p>
        </p:txBody>
      </p:sp>
    </p:spTree>
    <p:extLst>
      <p:ext uri="{BB962C8B-B14F-4D97-AF65-F5344CB8AC3E}">
        <p14:creationId xmlns:p14="http://schemas.microsoft.com/office/powerpoint/2010/main" val="369102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8.2.5 Cumulative Periodogram Check</a:t>
            </a:r>
            <a:endParaRPr lang="ko-KR" altLang="en-US" dirty="0"/>
          </a:p>
        </p:txBody>
      </p:sp>
      <p:pic>
        <p:nvPicPr>
          <p:cNvPr id="11" name="그림 10">
            <a:extLst>
              <a:ext uri="{FF2B5EF4-FFF2-40B4-BE49-F238E27FC236}">
                <a16:creationId xmlns:a16="http://schemas.microsoft.com/office/drawing/2014/main" id="{FE401D5A-A49C-4AE2-842A-5DF7E20FE4B4}"/>
              </a:ext>
            </a:extLst>
          </p:cNvPr>
          <p:cNvPicPr>
            <a:picLocks noChangeAspect="1"/>
          </p:cNvPicPr>
          <p:nvPr/>
        </p:nvPicPr>
        <p:blipFill>
          <a:blip r:embed="rId2"/>
          <a:stretch>
            <a:fillRect/>
          </a:stretch>
        </p:blipFill>
        <p:spPr>
          <a:xfrm>
            <a:off x="382495" y="2218996"/>
            <a:ext cx="2343270" cy="901746"/>
          </a:xfrm>
          <a:prstGeom prst="rect">
            <a:avLst/>
          </a:prstGeom>
        </p:spPr>
      </p:pic>
      <p:sp>
        <p:nvSpPr>
          <p:cNvPr id="12" name="직사각형 11">
            <a:extLst>
              <a:ext uri="{FF2B5EF4-FFF2-40B4-BE49-F238E27FC236}">
                <a16:creationId xmlns:a16="http://schemas.microsoft.com/office/drawing/2014/main" id="{4C3BAC08-4D42-4FF4-AACE-5309681A94BB}"/>
              </a:ext>
            </a:extLst>
          </p:cNvPr>
          <p:cNvSpPr/>
          <p:nvPr/>
        </p:nvSpPr>
        <p:spPr>
          <a:xfrm>
            <a:off x="2725765" y="2527730"/>
            <a:ext cx="1867499" cy="369332"/>
          </a:xfrm>
          <a:prstGeom prst="rect">
            <a:avLst/>
          </a:prstGeom>
        </p:spPr>
        <p:txBody>
          <a:bodyPr wrap="none">
            <a:spAutoFit/>
          </a:bodyPr>
          <a:lstStyle/>
          <a:p>
            <a:r>
              <a:rPr lang="en-US" altLang="ko-KR" dirty="0"/>
              <a:t>Is estimated by </a:t>
            </a:r>
            <a:endParaRPr lang="ko-KR" altLang="en-US" dirty="0"/>
          </a:p>
        </p:txBody>
      </p:sp>
      <p:sp>
        <p:nvSpPr>
          <p:cNvPr id="13" name="직사각형 12">
            <a:extLst>
              <a:ext uri="{FF2B5EF4-FFF2-40B4-BE49-F238E27FC236}">
                <a16:creationId xmlns:a16="http://schemas.microsoft.com/office/drawing/2014/main" id="{7A7D7A6B-D0C8-406B-A0C3-E298F271C9C2}"/>
              </a:ext>
            </a:extLst>
          </p:cNvPr>
          <p:cNvSpPr/>
          <p:nvPr/>
        </p:nvSpPr>
        <p:spPr>
          <a:xfrm>
            <a:off x="6702617" y="2377894"/>
            <a:ext cx="5367211" cy="669002"/>
          </a:xfrm>
          <a:prstGeom prst="rect">
            <a:avLst/>
          </a:prstGeom>
        </p:spPr>
        <p:txBody>
          <a:bodyPr wrap="square">
            <a:spAutoFit/>
          </a:bodyPr>
          <a:lstStyle/>
          <a:p>
            <a:r>
              <a:rPr lang="en-US" altLang="ko-KR" dirty="0"/>
              <a:t>&lt;Note&gt; The periodogram </a:t>
            </a:r>
            <a:r>
              <a:rPr lang="ko-KR" altLang="en-US" dirty="0"/>
              <a:t>𝐼</a:t>
            </a:r>
            <a:r>
              <a:rPr lang="en-US" altLang="ko-KR" dirty="0"/>
              <a:t>(</a:t>
            </a:r>
            <a:r>
              <a:rPr lang="ko-KR" altLang="en-US" dirty="0"/>
              <a:t>𝑓</a:t>
            </a:r>
            <a:r>
              <a:rPr lang="en-US" altLang="ko-KR" dirty="0"/>
              <a:t>) provides an estimate of the power spectrum at frequency </a:t>
            </a:r>
            <a:r>
              <a:rPr lang="ko-KR" altLang="en-US" dirty="0"/>
              <a:t>𝑓</a:t>
            </a:r>
            <a:r>
              <a:rPr lang="en-US" altLang="ko-KR" dirty="0"/>
              <a:t>.</a:t>
            </a:r>
            <a:endParaRPr lang="ko-KR" altLang="en-US" dirty="0"/>
          </a:p>
        </p:txBody>
      </p:sp>
      <p:pic>
        <p:nvPicPr>
          <p:cNvPr id="6" name="그림 5">
            <a:extLst>
              <a:ext uri="{FF2B5EF4-FFF2-40B4-BE49-F238E27FC236}">
                <a16:creationId xmlns:a16="http://schemas.microsoft.com/office/drawing/2014/main" id="{2736C688-44E2-4D5C-B416-4526A866E00C}"/>
              </a:ext>
            </a:extLst>
          </p:cNvPr>
          <p:cNvPicPr>
            <a:picLocks noChangeAspect="1"/>
          </p:cNvPicPr>
          <p:nvPr/>
        </p:nvPicPr>
        <p:blipFill>
          <a:blip r:embed="rId3"/>
          <a:stretch>
            <a:fillRect/>
          </a:stretch>
        </p:blipFill>
        <p:spPr>
          <a:xfrm>
            <a:off x="4470875" y="2432981"/>
            <a:ext cx="1930499" cy="558829"/>
          </a:xfrm>
          <a:prstGeom prst="rect">
            <a:avLst/>
          </a:prstGeom>
        </p:spPr>
      </p:pic>
      <p:pic>
        <p:nvPicPr>
          <p:cNvPr id="7" name="그림 6">
            <a:extLst>
              <a:ext uri="{FF2B5EF4-FFF2-40B4-BE49-F238E27FC236}">
                <a16:creationId xmlns:a16="http://schemas.microsoft.com/office/drawing/2014/main" id="{C6427489-54DD-48E8-9259-A9B645AB35D9}"/>
              </a:ext>
            </a:extLst>
          </p:cNvPr>
          <p:cNvPicPr>
            <a:picLocks noChangeAspect="1"/>
          </p:cNvPicPr>
          <p:nvPr/>
        </p:nvPicPr>
        <p:blipFill>
          <a:blip r:embed="rId4"/>
          <a:stretch>
            <a:fillRect/>
          </a:stretch>
        </p:blipFill>
        <p:spPr>
          <a:xfrm>
            <a:off x="1057016" y="3205796"/>
            <a:ext cx="10077968" cy="2063856"/>
          </a:xfrm>
          <a:prstGeom prst="rect">
            <a:avLst/>
          </a:prstGeom>
        </p:spPr>
      </p:pic>
      <p:sp>
        <p:nvSpPr>
          <p:cNvPr id="14" name="직사각형 13">
            <a:extLst>
              <a:ext uri="{FF2B5EF4-FFF2-40B4-BE49-F238E27FC236}">
                <a16:creationId xmlns:a16="http://schemas.microsoft.com/office/drawing/2014/main" id="{8D5FCAA8-1D0A-40B7-8921-FA7302E4B5C3}"/>
              </a:ext>
            </a:extLst>
          </p:cNvPr>
          <p:cNvSpPr/>
          <p:nvPr/>
        </p:nvSpPr>
        <p:spPr>
          <a:xfrm>
            <a:off x="1233937" y="5908933"/>
            <a:ext cx="11099830" cy="378453"/>
          </a:xfrm>
          <a:prstGeom prst="rect">
            <a:avLst/>
          </a:prstGeom>
        </p:spPr>
        <p:txBody>
          <a:bodyPr wrap="square">
            <a:spAutoFit/>
          </a:bodyPr>
          <a:lstStyle/>
          <a:p>
            <a:r>
              <a:rPr lang="en-US" altLang="ko-KR" b="1" dirty="0"/>
              <a:t>Moreover, true C(f) will be a straight-line running from (0,0) to (0,5,1)</a:t>
            </a:r>
            <a:endParaRPr lang="ko-KR" altLang="en-US" b="1" dirty="0"/>
          </a:p>
        </p:txBody>
      </p:sp>
    </p:spTree>
    <p:extLst>
      <p:ext uri="{BB962C8B-B14F-4D97-AF65-F5344CB8AC3E}">
        <p14:creationId xmlns:p14="http://schemas.microsoft.com/office/powerpoint/2010/main" val="191775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8.2.5 Cumulative Periodogram Check</a:t>
            </a:r>
            <a:endParaRPr lang="ko-KR" altLang="en-US" dirty="0"/>
          </a:p>
        </p:txBody>
      </p:sp>
      <p:pic>
        <p:nvPicPr>
          <p:cNvPr id="3" name="그림 2">
            <a:extLst>
              <a:ext uri="{FF2B5EF4-FFF2-40B4-BE49-F238E27FC236}">
                <a16:creationId xmlns:a16="http://schemas.microsoft.com/office/drawing/2014/main" id="{B062B165-245B-4FD0-ADD0-9D552419FB0C}"/>
              </a:ext>
            </a:extLst>
          </p:cNvPr>
          <p:cNvPicPr>
            <a:picLocks noChangeAspect="1"/>
          </p:cNvPicPr>
          <p:nvPr/>
        </p:nvPicPr>
        <p:blipFill>
          <a:blip r:embed="rId2"/>
          <a:stretch>
            <a:fillRect/>
          </a:stretch>
        </p:blipFill>
        <p:spPr>
          <a:xfrm>
            <a:off x="676816" y="3429000"/>
            <a:ext cx="3188168" cy="758099"/>
          </a:xfrm>
          <a:prstGeom prst="rect">
            <a:avLst/>
          </a:prstGeom>
        </p:spPr>
      </p:pic>
      <p:pic>
        <p:nvPicPr>
          <p:cNvPr id="4" name="그림 3">
            <a:extLst>
              <a:ext uri="{FF2B5EF4-FFF2-40B4-BE49-F238E27FC236}">
                <a16:creationId xmlns:a16="http://schemas.microsoft.com/office/drawing/2014/main" id="{2480B001-E63B-4922-966C-A831EAE76FED}"/>
              </a:ext>
            </a:extLst>
          </p:cNvPr>
          <p:cNvPicPr>
            <a:picLocks noChangeAspect="1"/>
          </p:cNvPicPr>
          <p:nvPr/>
        </p:nvPicPr>
        <p:blipFill>
          <a:blip r:embed="rId3"/>
          <a:stretch>
            <a:fillRect/>
          </a:stretch>
        </p:blipFill>
        <p:spPr>
          <a:xfrm>
            <a:off x="909084" y="4452528"/>
            <a:ext cx="4357782" cy="613914"/>
          </a:xfrm>
          <a:prstGeom prst="rect">
            <a:avLst/>
          </a:prstGeom>
        </p:spPr>
      </p:pic>
      <p:sp>
        <p:nvSpPr>
          <p:cNvPr id="5" name="직사각형 4">
            <a:extLst>
              <a:ext uri="{FF2B5EF4-FFF2-40B4-BE49-F238E27FC236}">
                <a16:creationId xmlns:a16="http://schemas.microsoft.com/office/drawing/2014/main" id="{2224F2DF-10BF-4CBC-A464-63E29BA47F74}"/>
              </a:ext>
            </a:extLst>
          </p:cNvPr>
          <p:cNvSpPr/>
          <p:nvPr/>
        </p:nvSpPr>
        <p:spPr>
          <a:xfrm>
            <a:off x="5266866" y="4574819"/>
            <a:ext cx="1190134" cy="369332"/>
          </a:xfrm>
          <a:prstGeom prst="rect">
            <a:avLst/>
          </a:prstGeom>
        </p:spPr>
        <p:txBody>
          <a:bodyPr wrap="none">
            <a:spAutoFit/>
          </a:bodyPr>
          <a:lstStyle/>
          <a:p>
            <a:r>
              <a:rPr lang="en-US" altLang="ko-KR" dirty="0"/>
              <a:t>(less well)</a:t>
            </a:r>
            <a:endParaRPr lang="ko-KR" altLang="en-US" dirty="0"/>
          </a:p>
        </p:txBody>
      </p:sp>
      <p:sp>
        <p:nvSpPr>
          <p:cNvPr id="15" name="직사각형 14">
            <a:extLst>
              <a:ext uri="{FF2B5EF4-FFF2-40B4-BE49-F238E27FC236}">
                <a16:creationId xmlns:a16="http://schemas.microsoft.com/office/drawing/2014/main" id="{5EA2DBDF-5114-456A-A831-6F750C98AE9B}"/>
              </a:ext>
            </a:extLst>
          </p:cNvPr>
          <p:cNvSpPr/>
          <p:nvPr/>
        </p:nvSpPr>
        <p:spPr>
          <a:xfrm>
            <a:off x="3864984" y="3626612"/>
            <a:ext cx="730072" cy="369332"/>
          </a:xfrm>
          <a:prstGeom prst="rect">
            <a:avLst/>
          </a:prstGeom>
        </p:spPr>
        <p:txBody>
          <a:bodyPr wrap="none">
            <a:spAutoFit/>
          </a:bodyPr>
          <a:lstStyle/>
          <a:p>
            <a:r>
              <a:rPr lang="en-US" altLang="ko-KR" dirty="0"/>
              <a:t>(well)</a:t>
            </a:r>
            <a:endParaRPr lang="ko-KR" altLang="en-US" dirty="0"/>
          </a:p>
        </p:txBody>
      </p:sp>
      <p:pic>
        <p:nvPicPr>
          <p:cNvPr id="8" name="그림 7">
            <a:extLst>
              <a:ext uri="{FF2B5EF4-FFF2-40B4-BE49-F238E27FC236}">
                <a16:creationId xmlns:a16="http://schemas.microsoft.com/office/drawing/2014/main" id="{F4F4CC12-5FA0-4C02-8C7B-923C46B44D95}"/>
              </a:ext>
            </a:extLst>
          </p:cNvPr>
          <p:cNvPicPr>
            <a:picLocks noChangeAspect="1"/>
          </p:cNvPicPr>
          <p:nvPr/>
        </p:nvPicPr>
        <p:blipFill>
          <a:blip r:embed="rId4"/>
          <a:stretch>
            <a:fillRect/>
          </a:stretch>
        </p:blipFill>
        <p:spPr>
          <a:xfrm>
            <a:off x="6849010" y="3999696"/>
            <a:ext cx="2747511" cy="613913"/>
          </a:xfrm>
          <a:prstGeom prst="rect">
            <a:avLst/>
          </a:prstGeom>
        </p:spPr>
      </p:pic>
      <p:sp>
        <p:nvSpPr>
          <p:cNvPr id="9" name="직사각형 8">
            <a:extLst>
              <a:ext uri="{FF2B5EF4-FFF2-40B4-BE49-F238E27FC236}">
                <a16:creationId xmlns:a16="http://schemas.microsoft.com/office/drawing/2014/main" id="{AB8FBDA6-2816-4D7D-98EB-1B9CA113B768}"/>
              </a:ext>
            </a:extLst>
          </p:cNvPr>
          <p:cNvSpPr/>
          <p:nvPr/>
        </p:nvSpPr>
        <p:spPr>
          <a:xfrm>
            <a:off x="9398320" y="4121986"/>
            <a:ext cx="1594988" cy="369332"/>
          </a:xfrm>
          <a:prstGeom prst="rect">
            <a:avLst/>
          </a:prstGeom>
        </p:spPr>
        <p:txBody>
          <a:bodyPr wrap="none">
            <a:spAutoFit/>
          </a:bodyPr>
          <a:lstStyle/>
          <a:p>
            <a:r>
              <a:rPr lang="en-US" altLang="ko-KR" dirty="0"/>
              <a:t>Is inadequate</a:t>
            </a:r>
            <a:endParaRPr lang="ko-KR" altLang="en-US" dirty="0"/>
          </a:p>
        </p:txBody>
      </p:sp>
    </p:spTree>
    <p:extLst>
      <p:ext uri="{BB962C8B-B14F-4D97-AF65-F5344CB8AC3E}">
        <p14:creationId xmlns:p14="http://schemas.microsoft.com/office/powerpoint/2010/main" val="150737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8.2.5 Cumulative Periodogram Check</a:t>
            </a:r>
            <a:endParaRPr lang="ko-KR" altLang="en-US" dirty="0"/>
          </a:p>
        </p:txBody>
      </p:sp>
      <p:pic>
        <p:nvPicPr>
          <p:cNvPr id="6" name="그림 5">
            <a:extLst>
              <a:ext uri="{FF2B5EF4-FFF2-40B4-BE49-F238E27FC236}">
                <a16:creationId xmlns:a16="http://schemas.microsoft.com/office/drawing/2014/main" id="{736DF5D1-DE9D-4B5B-B700-4D06A3E957E8}"/>
              </a:ext>
            </a:extLst>
          </p:cNvPr>
          <p:cNvPicPr>
            <a:picLocks noChangeAspect="1"/>
          </p:cNvPicPr>
          <p:nvPr/>
        </p:nvPicPr>
        <p:blipFill>
          <a:blip r:embed="rId2"/>
          <a:stretch>
            <a:fillRect/>
          </a:stretch>
        </p:blipFill>
        <p:spPr>
          <a:xfrm>
            <a:off x="505048" y="1514515"/>
            <a:ext cx="4940554" cy="4197566"/>
          </a:xfrm>
          <a:prstGeom prst="rect">
            <a:avLst/>
          </a:prstGeom>
        </p:spPr>
      </p:pic>
      <p:pic>
        <p:nvPicPr>
          <p:cNvPr id="7" name="그림 6">
            <a:extLst>
              <a:ext uri="{FF2B5EF4-FFF2-40B4-BE49-F238E27FC236}">
                <a16:creationId xmlns:a16="http://schemas.microsoft.com/office/drawing/2014/main" id="{6AF4F390-CC30-4CC5-A608-C24A4CCD494D}"/>
              </a:ext>
            </a:extLst>
          </p:cNvPr>
          <p:cNvPicPr>
            <a:picLocks noChangeAspect="1"/>
          </p:cNvPicPr>
          <p:nvPr/>
        </p:nvPicPr>
        <p:blipFill>
          <a:blip r:embed="rId3"/>
          <a:stretch>
            <a:fillRect/>
          </a:stretch>
        </p:blipFill>
        <p:spPr>
          <a:xfrm>
            <a:off x="6196122" y="1514515"/>
            <a:ext cx="4711942" cy="4515082"/>
          </a:xfrm>
          <a:prstGeom prst="rect">
            <a:avLst/>
          </a:prstGeom>
        </p:spPr>
      </p:pic>
      <p:pic>
        <p:nvPicPr>
          <p:cNvPr id="12" name="그림 11">
            <a:extLst>
              <a:ext uri="{FF2B5EF4-FFF2-40B4-BE49-F238E27FC236}">
                <a16:creationId xmlns:a16="http://schemas.microsoft.com/office/drawing/2014/main" id="{79FE19EE-BC9D-4639-82E5-387EC8577BF0}"/>
              </a:ext>
            </a:extLst>
          </p:cNvPr>
          <p:cNvPicPr>
            <a:picLocks noChangeAspect="1"/>
          </p:cNvPicPr>
          <p:nvPr/>
        </p:nvPicPr>
        <p:blipFill>
          <a:blip r:embed="rId4"/>
          <a:stretch>
            <a:fillRect/>
          </a:stretch>
        </p:blipFill>
        <p:spPr>
          <a:xfrm>
            <a:off x="2230135" y="5914120"/>
            <a:ext cx="7531487" cy="742988"/>
          </a:xfrm>
          <a:prstGeom prst="rect">
            <a:avLst/>
          </a:prstGeom>
        </p:spPr>
      </p:pic>
      <p:pic>
        <p:nvPicPr>
          <p:cNvPr id="13" name="그림 12">
            <a:extLst>
              <a:ext uri="{FF2B5EF4-FFF2-40B4-BE49-F238E27FC236}">
                <a16:creationId xmlns:a16="http://schemas.microsoft.com/office/drawing/2014/main" id="{E3F12D6F-CA42-4A9B-95AD-BCB95307DF01}"/>
              </a:ext>
            </a:extLst>
          </p:cNvPr>
          <p:cNvPicPr>
            <a:picLocks noChangeAspect="1"/>
          </p:cNvPicPr>
          <p:nvPr/>
        </p:nvPicPr>
        <p:blipFill>
          <a:blip r:embed="rId5"/>
          <a:stretch>
            <a:fillRect/>
          </a:stretch>
        </p:blipFill>
        <p:spPr>
          <a:xfrm>
            <a:off x="9981501" y="6015725"/>
            <a:ext cx="1568531" cy="539778"/>
          </a:xfrm>
          <a:prstGeom prst="rect">
            <a:avLst/>
          </a:prstGeom>
        </p:spPr>
      </p:pic>
    </p:spTree>
    <p:extLst>
      <p:ext uri="{BB962C8B-B14F-4D97-AF65-F5344CB8AC3E}">
        <p14:creationId xmlns:p14="http://schemas.microsoft.com/office/powerpoint/2010/main" val="4429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8.3.1 Nature of the Correlations in the Residuals When an Incorrect Model Is Used</a:t>
            </a:r>
            <a:endParaRPr lang="ko-KR" altLang="en-US" dirty="0"/>
          </a:p>
        </p:txBody>
      </p:sp>
      <p:pic>
        <p:nvPicPr>
          <p:cNvPr id="3" name="그림 2">
            <a:extLst>
              <a:ext uri="{FF2B5EF4-FFF2-40B4-BE49-F238E27FC236}">
                <a16:creationId xmlns:a16="http://schemas.microsoft.com/office/drawing/2014/main" id="{8DBB77DC-F5A6-465E-93B3-B455E58AA6FB}"/>
              </a:ext>
            </a:extLst>
          </p:cNvPr>
          <p:cNvPicPr>
            <a:picLocks noChangeAspect="1"/>
          </p:cNvPicPr>
          <p:nvPr/>
        </p:nvPicPr>
        <p:blipFill>
          <a:blip r:embed="rId2"/>
          <a:stretch>
            <a:fillRect/>
          </a:stretch>
        </p:blipFill>
        <p:spPr>
          <a:xfrm>
            <a:off x="989730" y="2086382"/>
            <a:ext cx="2822109" cy="1805133"/>
          </a:xfrm>
          <a:prstGeom prst="rect">
            <a:avLst/>
          </a:prstGeom>
        </p:spPr>
      </p:pic>
      <p:sp>
        <p:nvSpPr>
          <p:cNvPr id="4" name="직사각형 3">
            <a:extLst>
              <a:ext uri="{FF2B5EF4-FFF2-40B4-BE49-F238E27FC236}">
                <a16:creationId xmlns:a16="http://schemas.microsoft.com/office/drawing/2014/main" id="{C86E2FDA-7B45-4BC7-8860-70EA979C418B}"/>
              </a:ext>
            </a:extLst>
          </p:cNvPr>
          <p:cNvSpPr/>
          <p:nvPr/>
        </p:nvSpPr>
        <p:spPr>
          <a:xfrm>
            <a:off x="142087" y="2287404"/>
            <a:ext cx="904350" cy="369332"/>
          </a:xfrm>
          <a:prstGeom prst="rect">
            <a:avLst/>
          </a:prstGeom>
        </p:spPr>
        <p:txBody>
          <a:bodyPr wrap="none">
            <a:spAutoFit/>
          </a:bodyPr>
          <a:lstStyle/>
          <a:p>
            <a:r>
              <a:rPr lang="en-US" altLang="ko-KR" dirty="0"/>
              <a:t>correct</a:t>
            </a:r>
            <a:endParaRPr lang="ko-KR" altLang="en-US" dirty="0"/>
          </a:p>
        </p:txBody>
      </p:sp>
      <p:sp>
        <p:nvSpPr>
          <p:cNvPr id="9" name="직사각형 8">
            <a:extLst>
              <a:ext uri="{FF2B5EF4-FFF2-40B4-BE49-F238E27FC236}">
                <a16:creationId xmlns:a16="http://schemas.microsoft.com/office/drawing/2014/main" id="{384142BA-11D1-45DD-B50C-A1B845A85778}"/>
              </a:ext>
            </a:extLst>
          </p:cNvPr>
          <p:cNvSpPr/>
          <p:nvPr/>
        </p:nvSpPr>
        <p:spPr>
          <a:xfrm>
            <a:off x="142087" y="3429000"/>
            <a:ext cx="1093504" cy="369332"/>
          </a:xfrm>
          <a:prstGeom prst="rect">
            <a:avLst/>
          </a:prstGeom>
        </p:spPr>
        <p:txBody>
          <a:bodyPr wrap="none">
            <a:spAutoFit/>
          </a:bodyPr>
          <a:lstStyle/>
          <a:p>
            <a:r>
              <a:rPr lang="en-US" altLang="ko-KR" dirty="0"/>
              <a:t>incorrect</a:t>
            </a:r>
            <a:endParaRPr lang="ko-KR" altLang="en-US" dirty="0"/>
          </a:p>
        </p:txBody>
      </p:sp>
      <p:pic>
        <p:nvPicPr>
          <p:cNvPr id="5" name="그림 4">
            <a:extLst>
              <a:ext uri="{FF2B5EF4-FFF2-40B4-BE49-F238E27FC236}">
                <a16:creationId xmlns:a16="http://schemas.microsoft.com/office/drawing/2014/main" id="{84C354A1-FF01-4A5F-B926-922143617195}"/>
              </a:ext>
            </a:extLst>
          </p:cNvPr>
          <p:cNvPicPr>
            <a:picLocks noChangeAspect="1"/>
          </p:cNvPicPr>
          <p:nvPr/>
        </p:nvPicPr>
        <p:blipFill>
          <a:blip r:embed="rId3"/>
          <a:stretch>
            <a:fillRect/>
          </a:stretch>
        </p:blipFill>
        <p:spPr>
          <a:xfrm>
            <a:off x="4894003" y="2736688"/>
            <a:ext cx="3631171" cy="564849"/>
          </a:xfrm>
          <a:prstGeom prst="rect">
            <a:avLst/>
          </a:prstGeom>
        </p:spPr>
      </p:pic>
      <p:sp>
        <p:nvSpPr>
          <p:cNvPr id="8" name="화살표: 오른쪽 7">
            <a:extLst>
              <a:ext uri="{FF2B5EF4-FFF2-40B4-BE49-F238E27FC236}">
                <a16:creationId xmlns:a16="http://schemas.microsoft.com/office/drawing/2014/main" id="{A0DB2147-EE7E-439F-BC21-5C10F93A879E}"/>
              </a:ext>
            </a:extLst>
          </p:cNvPr>
          <p:cNvSpPr/>
          <p:nvPr/>
        </p:nvSpPr>
        <p:spPr>
          <a:xfrm>
            <a:off x="3684249" y="2706523"/>
            <a:ext cx="1029519" cy="625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BEA2468C-781C-488E-BA0B-5D6ECD887DE4}"/>
              </a:ext>
            </a:extLst>
          </p:cNvPr>
          <p:cNvSpPr/>
          <p:nvPr/>
        </p:nvSpPr>
        <p:spPr>
          <a:xfrm>
            <a:off x="8525174" y="2834446"/>
            <a:ext cx="1255472" cy="369332"/>
          </a:xfrm>
          <a:prstGeom prst="rect">
            <a:avLst/>
          </a:prstGeom>
        </p:spPr>
        <p:txBody>
          <a:bodyPr wrap="none">
            <a:spAutoFit/>
          </a:bodyPr>
          <a:lstStyle/>
          <a:p>
            <a:r>
              <a:rPr lang="en-US" altLang="ko-KR" dirty="0"/>
              <a:t>(See ratio)</a:t>
            </a:r>
            <a:endParaRPr lang="ko-KR" altLang="en-US" dirty="0"/>
          </a:p>
        </p:txBody>
      </p:sp>
      <p:pic>
        <p:nvPicPr>
          <p:cNvPr id="11" name="그림 10">
            <a:extLst>
              <a:ext uri="{FF2B5EF4-FFF2-40B4-BE49-F238E27FC236}">
                <a16:creationId xmlns:a16="http://schemas.microsoft.com/office/drawing/2014/main" id="{17050137-757C-4606-8602-A241C92879E3}"/>
              </a:ext>
            </a:extLst>
          </p:cNvPr>
          <p:cNvPicPr>
            <a:picLocks noChangeAspect="1"/>
          </p:cNvPicPr>
          <p:nvPr/>
        </p:nvPicPr>
        <p:blipFill>
          <a:blip r:embed="rId4"/>
          <a:stretch>
            <a:fillRect/>
          </a:stretch>
        </p:blipFill>
        <p:spPr>
          <a:xfrm>
            <a:off x="2549552" y="4803561"/>
            <a:ext cx="3086259" cy="444523"/>
          </a:xfrm>
          <a:prstGeom prst="rect">
            <a:avLst/>
          </a:prstGeom>
        </p:spPr>
      </p:pic>
      <p:sp>
        <p:nvSpPr>
          <p:cNvPr id="14" name="화살표: 오른쪽 13">
            <a:extLst>
              <a:ext uri="{FF2B5EF4-FFF2-40B4-BE49-F238E27FC236}">
                <a16:creationId xmlns:a16="http://schemas.microsoft.com/office/drawing/2014/main" id="{96659EA7-B36C-457E-9D79-E48AD4996E37}"/>
              </a:ext>
            </a:extLst>
          </p:cNvPr>
          <p:cNvSpPr/>
          <p:nvPr/>
        </p:nvSpPr>
        <p:spPr>
          <a:xfrm>
            <a:off x="3684247" y="4034948"/>
            <a:ext cx="1029519" cy="625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a:extLst>
              <a:ext uri="{FF2B5EF4-FFF2-40B4-BE49-F238E27FC236}">
                <a16:creationId xmlns:a16="http://schemas.microsoft.com/office/drawing/2014/main" id="{11CE9354-4B74-4AC5-986C-151C484E5F34}"/>
              </a:ext>
            </a:extLst>
          </p:cNvPr>
          <p:cNvPicPr>
            <a:picLocks noChangeAspect="1"/>
          </p:cNvPicPr>
          <p:nvPr/>
        </p:nvPicPr>
        <p:blipFill>
          <a:blip r:embed="rId5"/>
          <a:stretch>
            <a:fillRect/>
          </a:stretch>
        </p:blipFill>
        <p:spPr>
          <a:xfrm>
            <a:off x="4800182" y="4098484"/>
            <a:ext cx="4902452" cy="463574"/>
          </a:xfrm>
          <a:prstGeom prst="rect">
            <a:avLst/>
          </a:prstGeom>
        </p:spPr>
      </p:pic>
      <p:sp>
        <p:nvSpPr>
          <p:cNvPr id="16" name="직사각형 15">
            <a:extLst>
              <a:ext uri="{FF2B5EF4-FFF2-40B4-BE49-F238E27FC236}">
                <a16:creationId xmlns:a16="http://schemas.microsoft.com/office/drawing/2014/main" id="{767BE9F7-1AFA-451A-A606-E779DDB8857C}"/>
              </a:ext>
            </a:extLst>
          </p:cNvPr>
          <p:cNvSpPr/>
          <p:nvPr/>
        </p:nvSpPr>
        <p:spPr>
          <a:xfrm>
            <a:off x="5218820" y="4498144"/>
            <a:ext cx="3934090" cy="369332"/>
          </a:xfrm>
          <a:prstGeom prst="rect">
            <a:avLst/>
          </a:prstGeom>
        </p:spPr>
        <p:txBody>
          <a:bodyPr wrap="none">
            <a:spAutoFit/>
          </a:bodyPr>
          <a:lstStyle/>
          <a:p>
            <a:r>
              <a:rPr lang="en-US" altLang="ko-KR" dirty="0"/>
              <a:t>Autocovariance generating function</a:t>
            </a:r>
            <a:endParaRPr lang="ko-KR" altLang="en-US" dirty="0"/>
          </a:p>
        </p:txBody>
      </p:sp>
      <p:sp>
        <p:nvSpPr>
          <p:cNvPr id="17" name="화살표: 오른쪽 16">
            <a:extLst>
              <a:ext uri="{FF2B5EF4-FFF2-40B4-BE49-F238E27FC236}">
                <a16:creationId xmlns:a16="http://schemas.microsoft.com/office/drawing/2014/main" id="{842CF9BC-E0C0-4A15-A39F-C80743A0ACDB}"/>
              </a:ext>
            </a:extLst>
          </p:cNvPr>
          <p:cNvSpPr/>
          <p:nvPr/>
        </p:nvSpPr>
        <p:spPr>
          <a:xfrm>
            <a:off x="3684246" y="5509422"/>
            <a:ext cx="1029519" cy="625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367C5B5E-8DB2-4AA8-A892-C1D951D216B9}"/>
              </a:ext>
            </a:extLst>
          </p:cNvPr>
          <p:cNvSpPr/>
          <p:nvPr/>
        </p:nvSpPr>
        <p:spPr>
          <a:xfrm>
            <a:off x="4800182" y="5709333"/>
            <a:ext cx="6751848" cy="646331"/>
          </a:xfrm>
          <a:prstGeom prst="rect">
            <a:avLst/>
          </a:prstGeom>
        </p:spPr>
        <p:txBody>
          <a:bodyPr wrap="none">
            <a:spAutoFit/>
          </a:bodyPr>
          <a:lstStyle/>
          <a:p>
            <a:r>
              <a:rPr lang="en-US" altLang="ko-KR" dirty="0"/>
              <a:t>If b is nonrandom, then it could be modeled with white noise,</a:t>
            </a:r>
          </a:p>
          <a:p>
            <a:r>
              <a:rPr lang="en-US" altLang="ko-KR" dirty="0"/>
              <a:t>which might suggest a modified model.</a:t>
            </a:r>
            <a:endParaRPr lang="ko-KR" altLang="en-US" dirty="0"/>
          </a:p>
        </p:txBody>
      </p:sp>
    </p:spTree>
    <p:extLst>
      <p:ext uri="{BB962C8B-B14F-4D97-AF65-F5344CB8AC3E}">
        <p14:creationId xmlns:p14="http://schemas.microsoft.com/office/powerpoint/2010/main" val="36560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8.3.1 Nature of the Correlations in the Residuals When an Incorrect Model Is Used</a:t>
            </a:r>
            <a:endParaRPr lang="ko-KR" altLang="en-US" dirty="0"/>
          </a:p>
        </p:txBody>
      </p:sp>
      <p:pic>
        <p:nvPicPr>
          <p:cNvPr id="12" name="그림 11">
            <a:extLst>
              <a:ext uri="{FF2B5EF4-FFF2-40B4-BE49-F238E27FC236}">
                <a16:creationId xmlns:a16="http://schemas.microsoft.com/office/drawing/2014/main" id="{0A8F2C6D-C479-49FC-909A-5C29750041F0}"/>
              </a:ext>
            </a:extLst>
          </p:cNvPr>
          <p:cNvPicPr>
            <a:picLocks noChangeAspect="1"/>
          </p:cNvPicPr>
          <p:nvPr/>
        </p:nvPicPr>
        <p:blipFill>
          <a:blip r:embed="rId2"/>
          <a:stretch>
            <a:fillRect/>
          </a:stretch>
        </p:blipFill>
        <p:spPr>
          <a:xfrm>
            <a:off x="154935" y="3429000"/>
            <a:ext cx="2735245" cy="778849"/>
          </a:xfrm>
          <a:prstGeom prst="rect">
            <a:avLst/>
          </a:prstGeom>
        </p:spPr>
      </p:pic>
      <p:sp>
        <p:nvSpPr>
          <p:cNvPr id="13" name="직사각형 12">
            <a:extLst>
              <a:ext uri="{FF2B5EF4-FFF2-40B4-BE49-F238E27FC236}">
                <a16:creationId xmlns:a16="http://schemas.microsoft.com/office/drawing/2014/main" id="{504BFEB4-C23D-45E4-94E4-829FE83C16F6}"/>
              </a:ext>
            </a:extLst>
          </p:cNvPr>
          <p:cNvSpPr/>
          <p:nvPr/>
        </p:nvSpPr>
        <p:spPr>
          <a:xfrm>
            <a:off x="2832178" y="3563311"/>
            <a:ext cx="2076146" cy="369332"/>
          </a:xfrm>
          <a:prstGeom prst="rect">
            <a:avLst/>
          </a:prstGeom>
        </p:spPr>
        <p:txBody>
          <a:bodyPr wrap="none">
            <a:spAutoFit/>
          </a:bodyPr>
          <a:lstStyle/>
          <a:p>
            <a:r>
              <a:rPr lang="en-US" altLang="ko-KR" dirty="0"/>
              <a:t>wrongly identified</a:t>
            </a:r>
            <a:endParaRPr lang="ko-KR" altLang="en-US" dirty="0"/>
          </a:p>
        </p:txBody>
      </p:sp>
      <p:sp>
        <p:nvSpPr>
          <p:cNvPr id="23" name="화살표: 오른쪽 22">
            <a:extLst>
              <a:ext uri="{FF2B5EF4-FFF2-40B4-BE49-F238E27FC236}">
                <a16:creationId xmlns:a16="http://schemas.microsoft.com/office/drawing/2014/main" id="{2621E1CC-6C4E-4E4F-9659-75ACBA5837E0}"/>
              </a:ext>
            </a:extLst>
          </p:cNvPr>
          <p:cNvSpPr/>
          <p:nvPr/>
        </p:nvSpPr>
        <p:spPr>
          <a:xfrm>
            <a:off x="4908324" y="3456549"/>
            <a:ext cx="1041991" cy="599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 name="그림 23">
            <a:extLst>
              <a:ext uri="{FF2B5EF4-FFF2-40B4-BE49-F238E27FC236}">
                <a16:creationId xmlns:a16="http://schemas.microsoft.com/office/drawing/2014/main" id="{A59F7E6E-A804-46AB-A183-7C502A7CFA68}"/>
              </a:ext>
            </a:extLst>
          </p:cNvPr>
          <p:cNvPicPr>
            <a:picLocks noChangeAspect="1"/>
          </p:cNvPicPr>
          <p:nvPr/>
        </p:nvPicPr>
        <p:blipFill>
          <a:blip r:embed="rId3"/>
          <a:stretch>
            <a:fillRect/>
          </a:stretch>
        </p:blipFill>
        <p:spPr>
          <a:xfrm>
            <a:off x="5999658" y="3429000"/>
            <a:ext cx="2704077" cy="654967"/>
          </a:xfrm>
          <a:prstGeom prst="rect">
            <a:avLst/>
          </a:prstGeom>
        </p:spPr>
      </p:pic>
      <p:sp>
        <p:nvSpPr>
          <p:cNvPr id="25" name="직사각형 24">
            <a:extLst>
              <a:ext uri="{FF2B5EF4-FFF2-40B4-BE49-F238E27FC236}">
                <a16:creationId xmlns:a16="http://schemas.microsoft.com/office/drawing/2014/main" id="{E9D878F2-6C3D-425B-A1E0-98BF1BFD871D}"/>
              </a:ext>
            </a:extLst>
          </p:cNvPr>
          <p:cNvSpPr/>
          <p:nvPr/>
        </p:nvSpPr>
        <p:spPr>
          <a:xfrm>
            <a:off x="8617345" y="3563311"/>
            <a:ext cx="3544496" cy="369332"/>
          </a:xfrm>
          <a:prstGeom prst="rect">
            <a:avLst/>
          </a:prstGeom>
        </p:spPr>
        <p:txBody>
          <a:bodyPr wrap="none">
            <a:spAutoFit/>
          </a:bodyPr>
          <a:lstStyle/>
          <a:p>
            <a:r>
              <a:rPr lang="en-US" altLang="ko-KR" dirty="0"/>
              <a:t>identified for this residual series</a:t>
            </a:r>
            <a:endParaRPr lang="ko-KR" altLang="en-US" dirty="0"/>
          </a:p>
        </p:txBody>
      </p:sp>
      <p:pic>
        <p:nvPicPr>
          <p:cNvPr id="26" name="그림 25">
            <a:extLst>
              <a:ext uri="{FF2B5EF4-FFF2-40B4-BE49-F238E27FC236}">
                <a16:creationId xmlns:a16="http://schemas.microsoft.com/office/drawing/2014/main" id="{15C76FC9-6998-49F9-9D68-0F90FD6147E5}"/>
              </a:ext>
            </a:extLst>
          </p:cNvPr>
          <p:cNvPicPr>
            <a:picLocks noChangeAspect="1"/>
          </p:cNvPicPr>
          <p:nvPr/>
        </p:nvPicPr>
        <p:blipFill>
          <a:blip r:embed="rId4"/>
          <a:stretch>
            <a:fillRect/>
          </a:stretch>
        </p:blipFill>
        <p:spPr>
          <a:xfrm>
            <a:off x="3647518" y="4426674"/>
            <a:ext cx="8394768" cy="2227183"/>
          </a:xfrm>
          <a:prstGeom prst="rect">
            <a:avLst/>
          </a:prstGeom>
        </p:spPr>
      </p:pic>
      <p:sp>
        <p:nvSpPr>
          <p:cNvPr id="27" name="화살표: 오른쪽 26">
            <a:extLst>
              <a:ext uri="{FF2B5EF4-FFF2-40B4-BE49-F238E27FC236}">
                <a16:creationId xmlns:a16="http://schemas.microsoft.com/office/drawing/2014/main" id="{86689949-19B7-47FE-9593-148357F7324A}"/>
              </a:ext>
            </a:extLst>
          </p:cNvPr>
          <p:cNvSpPr/>
          <p:nvPr/>
        </p:nvSpPr>
        <p:spPr>
          <a:xfrm>
            <a:off x="4908323" y="4499608"/>
            <a:ext cx="1041991" cy="599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6006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8.1.2 Overfitting</a:t>
            </a:r>
            <a:endParaRPr lang="ko-KR" altLang="en-US" dirty="0"/>
          </a:p>
        </p:txBody>
      </p:sp>
      <p:pic>
        <p:nvPicPr>
          <p:cNvPr id="3" name="그림 2">
            <a:extLst>
              <a:ext uri="{FF2B5EF4-FFF2-40B4-BE49-F238E27FC236}">
                <a16:creationId xmlns:a16="http://schemas.microsoft.com/office/drawing/2014/main" id="{5AD2964A-77EE-44A2-88B1-76413CF65133}"/>
              </a:ext>
            </a:extLst>
          </p:cNvPr>
          <p:cNvPicPr>
            <a:picLocks noChangeAspect="1"/>
          </p:cNvPicPr>
          <p:nvPr/>
        </p:nvPicPr>
        <p:blipFill>
          <a:blip r:embed="rId2"/>
          <a:stretch>
            <a:fillRect/>
          </a:stretch>
        </p:blipFill>
        <p:spPr>
          <a:xfrm>
            <a:off x="2829440" y="2204644"/>
            <a:ext cx="2327121" cy="588173"/>
          </a:xfrm>
          <a:prstGeom prst="rect">
            <a:avLst/>
          </a:prstGeom>
        </p:spPr>
      </p:pic>
      <p:sp>
        <p:nvSpPr>
          <p:cNvPr id="4" name="직사각형 3">
            <a:extLst>
              <a:ext uri="{FF2B5EF4-FFF2-40B4-BE49-F238E27FC236}">
                <a16:creationId xmlns:a16="http://schemas.microsoft.com/office/drawing/2014/main" id="{6E42CAC9-C6A0-4F5D-92F4-6B62E53F8AAC}"/>
              </a:ext>
            </a:extLst>
          </p:cNvPr>
          <p:cNvSpPr/>
          <p:nvPr/>
        </p:nvSpPr>
        <p:spPr>
          <a:xfrm>
            <a:off x="838200" y="2314065"/>
            <a:ext cx="2103974" cy="369332"/>
          </a:xfrm>
          <a:prstGeom prst="rect">
            <a:avLst/>
          </a:prstGeom>
        </p:spPr>
        <p:txBody>
          <a:bodyPr wrap="none">
            <a:spAutoFit/>
          </a:bodyPr>
          <a:lstStyle/>
          <a:p>
            <a:r>
              <a:rPr lang="en-US" altLang="ko-KR" dirty="0"/>
              <a:t>Suppose we have </a:t>
            </a:r>
            <a:endParaRPr lang="ko-KR" altLang="en-US" dirty="0"/>
          </a:p>
        </p:txBody>
      </p:sp>
      <p:pic>
        <p:nvPicPr>
          <p:cNvPr id="5" name="그림 4">
            <a:extLst>
              <a:ext uri="{FF2B5EF4-FFF2-40B4-BE49-F238E27FC236}">
                <a16:creationId xmlns:a16="http://schemas.microsoft.com/office/drawing/2014/main" id="{8BAC90BF-136E-48DE-8E9D-2DC12DEFC8AB}"/>
              </a:ext>
            </a:extLst>
          </p:cNvPr>
          <p:cNvPicPr>
            <a:picLocks noChangeAspect="1"/>
          </p:cNvPicPr>
          <p:nvPr/>
        </p:nvPicPr>
        <p:blipFill>
          <a:blip r:embed="rId3"/>
          <a:stretch>
            <a:fillRect/>
          </a:stretch>
        </p:blipFill>
        <p:spPr>
          <a:xfrm>
            <a:off x="6855342" y="2156572"/>
            <a:ext cx="2585191" cy="684316"/>
          </a:xfrm>
          <a:prstGeom prst="rect">
            <a:avLst/>
          </a:prstGeom>
        </p:spPr>
      </p:pic>
      <p:sp>
        <p:nvSpPr>
          <p:cNvPr id="6" name="직사각형 5">
            <a:extLst>
              <a:ext uri="{FF2B5EF4-FFF2-40B4-BE49-F238E27FC236}">
                <a16:creationId xmlns:a16="http://schemas.microsoft.com/office/drawing/2014/main" id="{75EEF29B-A764-4598-B0DA-1682DC7DE0F1}"/>
              </a:ext>
            </a:extLst>
          </p:cNvPr>
          <p:cNvSpPr/>
          <p:nvPr/>
        </p:nvSpPr>
        <p:spPr>
          <a:xfrm>
            <a:off x="5287446" y="2314064"/>
            <a:ext cx="1509067" cy="369332"/>
          </a:xfrm>
          <a:prstGeom prst="rect">
            <a:avLst/>
          </a:prstGeom>
        </p:spPr>
        <p:txBody>
          <a:bodyPr wrap="none">
            <a:spAutoFit/>
          </a:bodyPr>
          <a:lstStyle/>
          <a:p>
            <a:r>
              <a:rPr lang="en-US" altLang="ko-KR" dirty="0"/>
              <a:t>equivalently </a:t>
            </a:r>
            <a:endParaRPr lang="ko-KR" altLang="en-US" dirty="0"/>
          </a:p>
        </p:txBody>
      </p:sp>
      <p:pic>
        <p:nvPicPr>
          <p:cNvPr id="7" name="그림 6">
            <a:extLst>
              <a:ext uri="{FF2B5EF4-FFF2-40B4-BE49-F238E27FC236}">
                <a16:creationId xmlns:a16="http://schemas.microsoft.com/office/drawing/2014/main" id="{99375424-E7E9-46A0-9292-405418C30F88}"/>
              </a:ext>
            </a:extLst>
          </p:cNvPr>
          <p:cNvPicPr>
            <a:picLocks noChangeAspect="1"/>
          </p:cNvPicPr>
          <p:nvPr/>
        </p:nvPicPr>
        <p:blipFill>
          <a:blip r:embed="rId4"/>
          <a:stretch>
            <a:fillRect/>
          </a:stretch>
        </p:blipFill>
        <p:spPr>
          <a:xfrm>
            <a:off x="948533" y="4065184"/>
            <a:ext cx="4208028" cy="684315"/>
          </a:xfrm>
          <a:prstGeom prst="rect">
            <a:avLst/>
          </a:prstGeom>
        </p:spPr>
      </p:pic>
      <p:sp>
        <p:nvSpPr>
          <p:cNvPr id="8" name="화살표: 오른쪽 7">
            <a:extLst>
              <a:ext uri="{FF2B5EF4-FFF2-40B4-BE49-F238E27FC236}">
                <a16:creationId xmlns:a16="http://schemas.microsoft.com/office/drawing/2014/main" id="{490BCD12-3419-4187-98B5-88DEB3228343}"/>
              </a:ext>
            </a:extLst>
          </p:cNvPr>
          <p:cNvSpPr/>
          <p:nvPr/>
        </p:nvSpPr>
        <p:spPr>
          <a:xfrm rot="5400000">
            <a:off x="3355047" y="3100542"/>
            <a:ext cx="1105786" cy="751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F6385751-C125-4A0F-8960-D7CB686EECF2}"/>
              </a:ext>
            </a:extLst>
          </p:cNvPr>
          <p:cNvSpPr/>
          <p:nvPr/>
        </p:nvSpPr>
        <p:spPr>
          <a:xfrm>
            <a:off x="4283624" y="3166926"/>
            <a:ext cx="1176604" cy="369332"/>
          </a:xfrm>
          <a:prstGeom prst="rect">
            <a:avLst/>
          </a:prstGeom>
        </p:spPr>
        <p:txBody>
          <a:bodyPr wrap="none">
            <a:spAutoFit/>
          </a:bodyPr>
          <a:lstStyle/>
          <a:p>
            <a:r>
              <a:rPr lang="en-US" altLang="ko-KR" dirty="0"/>
              <a:t>extension</a:t>
            </a:r>
            <a:endParaRPr lang="ko-KR" altLang="en-US" dirty="0"/>
          </a:p>
        </p:txBody>
      </p:sp>
      <p:sp>
        <p:nvSpPr>
          <p:cNvPr id="13" name="화살표: 오른쪽 12">
            <a:extLst>
              <a:ext uri="{FF2B5EF4-FFF2-40B4-BE49-F238E27FC236}">
                <a16:creationId xmlns:a16="http://schemas.microsoft.com/office/drawing/2014/main" id="{E7F0D778-1CD6-4A83-AB07-24FE01D35063}"/>
              </a:ext>
            </a:extLst>
          </p:cNvPr>
          <p:cNvSpPr/>
          <p:nvPr/>
        </p:nvSpPr>
        <p:spPr>
          <a:xfrm>
            <a:off x="5543107" y="4070646"/>
            <a:ext cx="1105786" cy="751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8B7FF172-5B6E-42D1-9168-D40BD9CDBE3D}"/>
              </a:ext>
            </a:extLst>
          </p:cNvPr>
          <p:cNvSpPr/>
          <p:nvPr/>
        </p:nvSpPr>
        <p:spPr>
          <a:xfrm>
            <a:off x="5346275" y="5012496"/>
            <a:ext cx="1509067" cy="369332"/>
          </a:xfrm>
          <a:prstGeom prst="rect">
            <a:avLst/>
          </a:prstGeom>
        </p:spPr>
        <p:txBody>
          <a:bodyPr wrap="none">
            <a:spAutoFit/>
          </a:bodyPr>
          <a:lstStyle/>
          <a:p>
            <a:r>
              <a:rPr lang="en-US" altLang="ko-KR" dirty="0"/>
              <a:t>equivalently </a:t>
            </a:r>
            <a:endParaRPr lang="ko-KR" altLang="en-US" dirty="0"/>
          </a:p>
        </p:txBody>
      </p:sp>
      <p:pic>
        <p:nvPicPr>
          <p:cNvPr id="11" name="그림 10">
            <a:extLst>
              <a:ext uri="{FF2B5EF4-FFF2-40B4-BE49-F238E27FC236}">
                <a16:creationId xmlns:a16="http://schemas.microsoft.com/office/drawing/2014/main" id="{FF50B1C4-66F0-42AA-96E0-F037D4C15758}"/>
              </a:ext>
            </a:extLst>
          </p:cNvPr>
          <p:cNvPicPr>
            <a:picLocks noChangeAspect="1"/>
          </p:cNvPicPr>
          <p:nvPr/>
        </p:nvPicPr>
        <p:blipFill>
          <a:blip r:embed="rId5"/>
          <a:stretch>
            <a:fillRect/>
          </a:stretch>
        </p:blipFill>
        <p:spPr>
          <a:xfrm>
            <a:off x="6796512" y="4127231"/>
            <a:ext cx="4146958" cy="589830"/>
          </a:xfrm>
          <a:prstGeom prst="rect">
            <a:avLst/>
          </a:prstGeom>
        </p:spPr>
      </p:pic>
      <p:sp>
        <p:nvSpPr>
          <p:cNvPr id="15" name="직사각형 14">
            <a:extLst>
              <a:ext uri="{FF2B5EF4-FFF2-40B4-BE49-F238E27FC236}">
                <a16:creationId xmlns:a16="http://schemas.microsoft.com/office/drawing/2014/main" id="{629FA5D1-D90F-41D0-A482-2AF4241D1C78}"/>
              </a:ext>
            </a:extLst>
          </p:cNvPr>
          <p:cNvSpPr/>
          <p:nvPr/>
        </p:nvSpPr>
        <p:spPr>
          <a:xfrm>
            <a:off x="6796512" y="5875077"/>
            <a:ext cx="4997458" cy="646331"/>
          </a:xfrm>
          <a:prstGeom prst="rect">
            <a:avLst/>
          </a:prstGeom>
        </p:spPr>
        <p:txBody>
          <a:bodyPr wrap="none">
            <a:spAutoFit/>
          </a:bodyPr>
          <a:lstStyle/>
          <a:p>
            <a:r>
              <a:rPr lang="en-US" altLang="ko-KR" dirty="0"/>
              <a:t>check whether nonzero values of </a:t>
            </a:r>
            <a:r>
              <a:rPr lang="ko-KR" altLang="en-US" dirty="0"/>
              <a:t>𝜆</a:t>
            </a:r>
            <a:r>
              <a:rPr lang="en-US" altLang="ko-KR" dirty="0"/>
              <a:t>1 and </a:t>
            </a:r>
            <a:r>
              <a:rPr lang="ko-KR" altLang="en-US" dirty="0"/>
              <a:t>𝜆</a:t>
            </a:r>
            <a:r>
              <a:rPr lang="en-US" altLang="ko-KR" dirty="0"/>
              <a:t>2 </a:t>
            </a:r>
          </a:p>
          <a:p>
            <a:r>
              <a:rPr lang="en-US" altLang="ko-KR" dirty="0"/>
              <a:t>by using</a:t>
            </a:r>
            <a:endParaRPr lang="ko-KR" altLang="en-US" dirty="0"/>
          </a:p>
        </p:txBody>
      </p:sp>
      <p:pic>
        <p:nvPicPr>
          <p:cNvPr id="16" name="그림 15">
            <a:extLst>
              <a:ext uri="{FF2B5EF4-FFF2-40B4-BE49-F238E27FC236}">
                <a16:creationId xmlns:a16="http://schemas.microsoft.com/office/drawing/2014/main" id="{2605E4FE-5AA0-4F99-955F-3A44869F76B2}"/>
              </a:ext>
            </a:extLst>
          </p:cNvPr>
          <p:cNvPicPr>
            <a:picLocks noChangeAspect="1"/>
          </p:cNvPicPr>
          <p:nvPr/>
        </p:nvPicPr>
        <p:blipFill>
          <a:blip r:embed="rId6"/>
          <a:stretch>
            <a:fillRect/>
          </a:stretch>
        </p:blipFill>
        <p:spPr>
          <a:xfrm>
            <a:off x="7891883" y="6218531"/>
            <a:ext cx="1044030" cy="274344"/>
          </a:xfrm>
          <a:prstGeom prst="rect">
            <a:avLst/>
          </a:prstGeom>
        </p:spPr>
      </p:pic>
    </p:spTree>
    <p:extLst>
      <p:ext uri="{BB962C8B-B14F-4D97-AF65-F5344CB8AC3E}">
        <p14:creationId xmlns:p14="http://schemas.microsoft.com/office/powerpoint/2010/main" val="296979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8.1.2 Overfitting</a:t>
            </a:r>
            <a:endParaRPr lang="ko-KR" altLang="en-US" dirty="0"/>
          </a:p>
        </p:txBody>
      </p:sp>
      <p:sp>
        <p:nvSpPr>
          <p:cNvPr id="15" name="직사각형 14">
            <a:extLst>
              <a:ext uri="{FF2B5EF4-FFF2-40B4-BE49-F238E27FC236}">
                <a16:creationId xmlns:a16="http://schemas.microsoft.com/office/drawing/2014/main" id="{629FA5D1-D90F-41D0-A482-2AF4241D1C78}"/>
              </a:ext>
            </a:extLst>
          </p:cNvPr>
          <p:cNvSpPr/>
          <p:nvPr/>
        </p:nvSpPr>
        <p:spPr>
          <a:xfrm>
            <a:off x="1154168" y="3579939"/>
            <a:ext cx="3467424" cy="369332"/>
          </a:xfrm>
          <a:prstGeom prst="rect">
            <a:avLst/>
          </a:prstGeom>
        </p:spPr>
        <p:txBody>
          <a:bodyPr wrap="none">
            <a:spAutoFit/>
          </a:bodyPr>
          <a:lstStyle/>
          <a:p>
            <a:r>
              <a:rPr lang="en-US" altLang="ko-KR" dirty="0"/>
              <a:t>As a result, lambdas are zeros!!</a:t>
            </a:r>
            <a:endParaRPr lang="ko-KR" altLang="en-US" dirty="0"/>
          </a:p>
        </p:txBody>
      </p:sp>
      <p:pic>
        <p:nvPicPr>
          <p:cNvPr id="10" name="그림 9">
            <a:extLst>
              <a:ext uri="{FF2B5EF4-FFF2-40B4-BE49-F238E27FC236}">
                <a16:creationId xmlns:a16="http://schemas.microsoft.com/office/drawing/2014/main" id="{6D18AF09-CCF3-440A-ACC2-80A678CAF7CD}"/>
              </a:ext>
            </a:extLst>
          </p:cNvPr>
          <p:cNvPicPr>
            <a:picLocks noChangeAspect="1"/>
          </p:cNvPicPr>
          <p:nvPr/>
        </p:nvPicPr>
        <p:blipFill>
          <a:blip r:embed="rId2"/>
          <a:stretch>
            <a:fillRect/>
          </a:stretch>
        </p:blipFill>
        <p:spPr>
          <a:xfrm>
            <a:off x="5792086" y="561769"/>
            <a:ext cx="5881928" cy="6015417"/>
          </a:xfrm>
          <a:prstGeom prst="rect">
            <a:avLst/>
          </a:prstGeom>
        </p:spPr>
      </p:pic>
    </p:spTree>
    <p:extLst>
      <p:ext uri="{BB962C8B-B14F-4D97-AF65-F5344CB8AC3E}">
        <p14:creationId xmlns:p14="http://schemas.microsoft.com/office/powerpoint/2010/main" val="413060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8.2.1 Autocorrelation Check</a:t>
            </a:r>
            <a:endParaRPr lang="ko-KR" altLang="en-US" dirty="0"/>
          </a:p>
        </p:txBody>
      </p:sp>
      <p:sp>
        <p:nvSpPr>
          <p:cNvPr id="15" name="직사각형 14">
            <a:extLst>
              <a:ext uri="{FF2B5EF4-FFF2-40B4-BE49-F238E27FC236}">
                <a16:creationId xmlns:a16="http://schemas.microsoft.com/office/drawing/2014/main" id="{629FA5D1-D90F-41D0-A482-2AF4241D1C78}"/>
              </a:ext>
            </a:extLst>
          </p:cNvPr>
          <p:cNvSpPr/>
          <p:nvPr/>
        </p:nvSpPr>
        <p:spPr>
          <a:xfrm>
            <a:off x="838200" y="2133911"/>
            <a:ext cx="6536085" cy="369332"/>
          </a:xfrm>
          <a:prstGeom prst="rect">
            <a:avLst/>
          </a:prstGeom>
        </p:spPr>
        <p:txBody>
          <a:bodyPr wrap="none">
            <a:spAutoFit/>
          </a:bodyPr>
          <a:lstStyle/>
          <a:p>
            <a:r>
              <a:rPr lang="en-US" altLang="ko-KR" dirty="0"/>
              <a:t>In general, we don’t know what kind of extensions are used.</a:t>
            </a:r>
            <a:endParaRPr lang="ko-KR" altLang="en-US" dirty="0"/>
          </a:p>
        </p:txBody>
      </p:sp>
      <p:pic>
        <p:nvPicPr>
          <p:cNvPr id="3" name="그림 2">
            <a:extLst>
              <a:ext uri="{FF2B5EF4-FFF2-40B4-BE49-F238E27FC236}">
                <a16:creationId xmlns:a16="http://schemas.microsoft.com/office/drawing/2014/main" id="{7829F73E-DCC0-48CD-B08F-8F24CA1F1220}"/>
              </a:ext>
            </a:extLst>
          </p:cNvPr>
          <p:cNvPicPr>
            <a:picLocks noChangeAspect="1"/>
          </p:cNvPicPr>
          <p:nvPr/>
        </p:nvPicPr>
        <p:blipFill>
          <a:blip r:embed="rId2"/>
          <a:stretch>
            <a:fillRect/>
          </a:stretch>
        </p:blipFill>
        <p:spPr>
          <a:xfrm>
            <a:off x="2182791" y="2946466"/>
            <a:ext cx="7826418" cy="2629128"/>
          </a:xfrm>
          <a:prstGeom prst="rect">
            <a:avLst/>
          </a:prstGeom>
        </p:spPr>
      </p:pic>
      <p:pic>
        <p:nvPicPr>
          <p:cNvPr id="4" name="그림 3">
            <a:extLst>
              <a:ext uri="{FF2B5EF4-FFF2-40B4-BE49-F238E27FC236}">
                <a16:creationId xmlns:a16="http://schemas.microsoft.com/office/drawing/2014/main" id="{6A41B043-D6F6-47AA-BAC8-408A6F489566}"/>
              </a:ext>
            </a:extLst>
          </p:cNvPr>
          <p:cNvPicPr>
            <a:picLocks noChangeAspect="1"/>
          </p:cNvPicPr>
          <p:nvPr/>
        </p:nvPicPr>
        <p:blipFill>
          <a:blip r:embed="rId3"/>
          <a:stretch>
            <a:fillRect/>
          </a:stretch>
        </p:blipFill>
        <p:spPr>
          <a:xfrm>
            <a:off x="3809663" y="5839189"/>
            <a:ext cx="1905165" cy="807790"/>
          </a:xfrm>
          <a:prstGeom prst="rect">
            <a:avLst/>
          </a:prstGeom>
        </p:spPr>
      </p:pic>
      <p:sp>
        <p:nvSpPr>
          <p:cNvPr id="5" name="직사각형 4">
            <a:extLst>
              <a:ext uri="{FF2B5EF4-FFF2-40B4-BE49-F238E27FC236}">
                <a16:creationId xmlns:a16="http://schemas.microsoft.com/office/drawing/2014/main" id="{56AC8E95-AE19-44D5-8F4C-B07A7D372B98}"/>
              </a:ext>
            </a:extLst>
          </p:cNvPr>
          <p:cNvSpPr/>
          <p:nvPr/>
        </p:nvSpPr>
        <p:spPr>
          <a:xfrm>
            <a:off x="2927107" y="6058418"/>
            <a:ext cx="6292172" cy="369332"/>
          </a:xfrm>
          <a:prstGeom prst="rect">
            <a:avLst/>
          </a:prstGeom>
        </p:spPr>
        <p:txBody>
          <a:bodyPr wrap="none">
            <a:spAutoFit/>
          </a:bodyPr>
          <a:lstStyle/>
          <a:p>
            <a:r>
              <a:rPr lang="en-US" altLang="ko-KR" dirty="0"/>
              <a:t>&lt;Fact&gt;                         is true if the model is adequate</a:t>
            </a:r>
            <a:endParaRPr lang="ko-KR" altLang="en-US" dirty="0"/>
          </a:p>
        </p:txBody>
      </p:sp>
    </p:spTree>
    <p:extLst>
      <p:ext uri="{BB962C8B-B14F-4D97-AF65-F5344CB8AC3E}">
        <p14:creationId xmlns:p14="http://schemas.microsoft.com/office/powerpoint/2010/main" val="50605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8.2.2 Portmanteau Lack-of-Fit Test</a:t>
            </a:r>
            <a:endParaRPr lang="ko-KR" altLang="en-US" dirty="0"/>
          </a:p>
        </p:txBody>
      </p:sp>
      <p:sp>
        <p:nvSpPr>
          <p:cNvPr id="6" name="직사각형 5">
            <a:extLst>
              <a:ext uri="{FF2B5EF4-FFF2-40B4-BE49-F238E27FC236}">
                <a16:creationId xmlns:a16="http://schemas.microsoft.com/office/drawing/2014/main" id="{31C8E7D1-62D3-45AE-8DD2-5EB618DBF46B}"/>
              </a:ext>
            </a:extLst>
          </p:cNvPr>
          <p:cNvSpPr/>
          <p:nvPr/>
        </p:nvSpPr>
        <p:spPr>
          <a:xfrm>
            <a:off x="838200" y="2087823"/>
            <a:ext cx="10779642" cy="923330"/>
          </a:xfrm>
          <a:prstGeom prst="rect">
            <a:avLst/>
          </a:prstGeom>
        </p:spPr>
        <p:txBody>
          <a:bodyPr wrap="square">
            <a:spAutoFit/>
          </a:bodyPr>
          <a:lstStyle/>
          <a:p>
            <a:r>
              <a:rPr lang="en-US" altLang="ko-KR" dirty="0"/>
              <a:t>However, it was pointed out by Durbin (1970) that it might be dangerous to assess the statistical significance of apparent discrepancies of the estimated autocorrelations of the residuals from their theoretical zero values on the basis of a standard error.</a:t>
            </a:r>
            <a:endParaRPr lang="ko-KR" altLang="en-US" dirty="0"/>
          </a:p>
        </p:txBody>
      </p:sp>
      <p:sp>
        <p:nvSpPr>
          <p:cNvPr id="7" name="직사각형 6">
            <a:extLst>
              <a:ext uri="{FF2B5EF4-FFF2-40B4-BE49-F238E27FC236}">
                <a16:creationId xmlns:a16="http://schemas.microsoft.com/office/drawing/2014/main" id="{ACD6E927-E5BB-4F06-92FE-8732ECC9002D}"/>
              </a:ext>
            </a:extLst>
          </p:cNvPr>
          <p:cNvSpPr/>
          <p:nvPr/>
        </p:nvSpPr>
        <p:spPr>
          <a:xfrm>
            <a:off x="419100" y="3662182"/>
            <a:ext cx="11353800" cy="369332"/>
          </a:xfrm>
          <a:prstGeom prst="rect">
            <a:avLst/>
          </a:prstGeom>
        </p:spPr>
        <p:txBody>
          <a:bodyPr wrap="square">
            <a:spAutoFit/>
          </a:bodyPr>
          <a:lstStyle/>
          <a:p>
            <a:r>
              <a:rPr lang="en-US" altLang="ko-KR" dirty="0"/>
              <a:t>Suppose that we have the first </a:t>
            </a:r>
            <a:r>
              <a:rPr lang="ko-KR" altLang="en-US" dirty="0"/>
              <a:t>𝐾 </a:t>
            </a:r>
            <a:r>
              <a:rPr lang="en-US" altLang="ko-KR" dirty="0"/>
              <a:t>autocorrelations (</a:t>
            </a:r>
            <a:r>
              <a:rPr lang="ko-KR" altLang="en-US" dirty="0"/>
              <a:t>𝑘 </a:t>
            </a:r>
            <a:r>
              <a:rPr lang="en-US" altLang="ko-KR" dirty="0"/>
              <a:t>= 1, 2, … , </a:t>
            </a:r>
            <a:r>
              <a:rPr lang="ko-KR" altLang="en-US" dirty="0"/>
              <a:t>𝐾</a:t>
            </a:r>
            <a:r>
              <a:rPr lang="en-US" altLang="ko-KR" dirty="0"/>
              <a:t>) from any ARIMA(</a:t>
            </a:r>
            <a:r>
              <a:rPr lang="ko-KR" altLang="en-US" dirty="0"/>
              <a:t>𝑝</a:t>
            </a:r>
            <a:r>
              <a:rPr lang="en-US" altLang="ko-KR" dirty="0"/>
              <a:t>, </a:t>
            </a:r>
            <a:r>
              <a:rPr lang="ko-KR" altLang="en-US" dirty="0"/>
              <a:t>𝑑</a:t>
            </a:r>
            <a:r>
              <a:rPr lang="en-US" altLang="ko-KR" dirty="0"/>
              <a:t>, </a:t>
            </a:r>
            <a:r>
              <a:rPr lang="ko-KR" altLang="en-US" dirty="0"/>
              <a:t>𝑞</a:t>
            </a:r>
            <a:r>
              <a:rPr lang="en-US" altLang="ko-KR" dirty="0"/>
              <a:t>) model</a:t>
            </a:r>
            <a:endParaRPr lang="ko-KR" altLang="en-US" dirty="0"/>
          </a:p>
        </p:txBody>
      </p:sp>
      <p:pic>
        <p:nvPicPr>
          <p:cNvPr id="8" name="그림 7">
            <a:extLst>
              <a:ext uri="{FF2B5EF4-FFF2-40B4-BE49-F238E27FC236}">
                <a16:creationId xmlns:a16="http://schemas.microsoft.com/office/drawing/2014/main" id="{5E53826D-CD94-4B68-8196-6BD797B7758A}"/>
              </a:ext>
            </a:extLst>
          </p:cNvPr>
          <p:cNvPicPr>
            <a:picLocks noChangeAspect="1"/>
          </p:cNvPicPr>
          <p:nvPr/>
        </p:nvPicPr>
        <p:blipFill>
          <a:blip r:embed="rId2"/>
          <a:stretch>
            <a:fillRect/>
          </a:stretch>
        </p:blipFill>
        <p:spPr>
          <a:xfrm>
            <a:off x="3500874" y="4674976"/>
            <a:ext cx="1646063" cy="800169"/>
          </a:xfrm>
          <a:prstGeom prst="rect">
            <a:avLst/>
          </a:prstGeom>
        </p:spPr>
      </p:pic>
      <p:sp>
        <p:nvSpPr>
          <p:cNvPr id="9" name="직사각형 8">
            <a:extLst>
              <a:ext uri="{FF2B5EF4-FFF2-40B4-BE49-F238E27FC236}">
                <a16:creationId xmlns:a16="http://schemas.microsoft.com/office/drawing/2014/main" id="{86362A70-FB0A-4A41-BC89-EDA075868B90}"/>
              </a:ext>
            </a:extLst>
          </p:cNvPr>
          <p:cNvSpPr/>
          <p:nvPr/>
        </p:nvSpPr>
        <p:spPr>
          <a:xfrm>
            <a:off x="2639825" y="4890395"/>
            <a:ext cx="6266459" cy="369332"/>
          </a:xfrm>
          <a:prstGeom prst="rect">
            <a:avLst/>
          </a:prstGeom>
        </p:spPr>
        <p:txBody>
          <a:bodyPr wrap="none">
            <a:spAutoFit/>
          </a:bodyPr>
          <a:lstStyle/>
          <a:p>
            <a:r>
              <a:rPr lang="en-US" altLang="ko-KR" dirty="0"/>
              <a:t>&lt;Fact&gt;                    goes to chi^2(K-p-q) where n=N-d</a:t>
            </a:r>
            <a:endParaRPr lang="ko-KR" altLang="en-US" dirty="0"/>
          </a:p>
        </p:txBody>
      </p:sp>
      <p:pic>
        <p:nvPicPr>
          <p:cNvPr id="10" name="그림 9">
            <a:extLst>
              <a:ext uri="{FF2B5EF4-FFF2-40B4-BE49-F238E27FC236}">
                <a16:creationId xmlns:a16="http://schemas.microsoft.com/office/drawing/2014/main" id="{9ADA0193-95A6-4933-B20F-A821BE9CD803}"/>
              </a:ext>
            </a:extLst>
          </p:cNvPr>
          <p:cNvPicPr>
            <a:picLocks noChangeAspect="1"/>
          </p:cNvPicPr>
          <p:nvPr/>
        </p:nvPicPr>
        <p:blipFill>
          <a:blip r:embed="rId3"/>
          <a:stretch>
            <a:fillRect/>
          </a:stretch>
        </p:blipFill>
        <p:spPr>
          <a:xfrm>
            <a:off x="3500874" y="5646982"/>
            <a:ext cx="2796782" cy="845893"/>
          </a:xfrm>
          <a:prstGeom prst="rect">
            <a:avLst/>
          </a:prstGeom>
        </p:spPr>
      </p:pic>
      <p:sp>
        <p:nvSpPr>
          <p:cNvPr id="11" name="직사각형 10">
            <a:extLst>
              <a:ext uri="{FF2B5EF4-FFF2-40B4-BE49-F238E27FC236}">
                <a16:creationId xmlns:a16="http://schemas.microsoft.com/office/drawing/2014/main" id="{F0AE9295-9401-4DC3-B864-3D0799A6A617}"/>
              </a:ext>
            </a:extLst>
          </p:cNvPr>
          <p:cNvSpPr/>
          <p:nvPr/>
        </p:nvSpPr>
        <p:spPr>
          <a:xfrm>
            <a:off x="6297656" y="5885262"/>
            <a:ext cx="4062266" cy="369332"/>
          </a:xfrm>
          <a:prstGeom prst="rect">
            <a:avLst/>
          </a:prstGeom>
        </p:spPr>
        <p:txBody>
          <a:bodyPr wrap="none">
            <a:spAutoFit/>
          </a:bodyPr>
          <a:lstStyle/>
          <a:p>
            <a:r>
              <a:rPr lang="en-US" altLang="ko-KR" dirty="0"/>
              <a:t>Is recommend for small sample sizes</a:t>
            </a:r>
            <a:endParaRPr lang="ko-KR" altLang="en-US" dirty="0"/>
          </a:p>
        </p:txBody>
      </p:sp>
      <p:sp>
        <p:nvSpPr>
          <p:cNvPr id="12" name="직사각형 11">
            <a:extLst>
              <a:ext uri="{FF2B5EF4-FFF2-40B4-BE49-F238E27FC236}">
                <a16:creationId xmlns:a16="http://schemas.microsoft.com/office/drawing/2014/main" id="{824FDAAA-F5C5-4DF3-A10E-D1CC5CA65197}"/>
              </a:ext>
            </a:extLst>
          </p:cNvPr>
          <p:cNvSpPr/>
          <p:nvPr/>
        </p:nvSpPr>
        <p:spPr>
          <a:xfrm>
            <a:off x="2089594" y="5885262"/>
            <a:ext cx="1462452" cy="369332"/>
          </a:xfrm>
          <a:prstGeom prst="rect">
            <a:avLst/>
          </a:prstGeom>
        </p:spPr>
        <p:txBody>
          <a:bodyPr wrap="none">
            <a:spAutoFit/>
          </a:bodyPr>
          <a:lstStyle/>
          <a:p>
            <a:r>
              <a:rPr lang="en-US" altLang="ko-KR" dirty="0"/>
              <a:t>(</a:t>
            </a:r>
            <a:r>
              <a:rPr lang="en-US" altLang="ko-KR" dirty="0" err="1"/>
              <a:t>Ljung</a:t>
            </a:r>
            <a:r>
              <a:rPr lang="en-US" altLang="ko-KR" dirty="0"/>
              <a:t>−Box)</a:t>
            </a:r>
            <a:endParaRPr lang="ko-KR" altLang="en-US" dirty="0"/>
          </a:p>
        </p:txBody>
      </p:sp>
    </p:spTree>
    <p:extLst>
      <p:ext uri="{BB962C8B-B14F-4D97-AF65-F5344CB8AC3E}">
        <p14:creationId xmlns:p14="http://schemas.microsoft.com/office/powerpoint/2010/main" val="3144365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5B3F6D33-5DE1-4E75-99D7-D64C11488ECF}"/>
              </a:ext>
            </a:extLst>
          </p:cNvPr>
          <p:cNvPicPr>
            <a:picLocks noChangeAspect="1"/>
          </p:cNvPicPr>
          <p:nvPr/>
        </p:nvPicPr>
        <p:blipFill>
          <a:blip r:embed="rId2"/>
          <a:stretch>
            <a:fillRect/>
          </a:stretch>
        </p:blipFill>
        <p:spPr>
          <a:xfrm>
            <a:off x="0" y="1205439"/>
            <a:ext cx="5843908" cy="4942244"/>
          </a:xfrm>
          <a:prstGeom prst="rect">
            <a:avLst/>
          </a:prstGeom>
        </p:spPr>
      </p:pic>
      <p:pic>
        <p:nvPicPr>
          <p:cNvPr id="13" name="그림 12">
            <a:extLst>
              <a:ext uri="{FF2B5EF4-FFF2-40B4-BE49-F238E27FC236}">
                <a16:creationId xmlns:a16="http://schemas.microsoft.com/office/drawing/2014/main" id="{3D991BD3-EB01-44C0-8ABD-2F58015B79F6}"/>
              </a:ext>
            </a:extLst>
          </p:cNvPr>
          <p:cNvPicPr>
            <a:picLocks noChangeAspect="1"/>
          </p:cNvPicPr>
          <p:nvPr/>
        </p:nvPicPr>
        <p:blipFill>
          <a:blip r:embed="rId3"/>
          <a:stretch>
            <a:fillRect/>
          </a:stretch>
        </p:blipFill>
        <p:spPr>
          <a:xfrm>
            <a:off x="5793812" y="1160605"/>
            <a:ext cx="6398188" cy="5221649"/>
          </a:xfrm>
          <a:prstGeom prst="rect">
            <a:avLst/>
          </a:prstGeom>
        </p:spPr>
      </p:pic>
    </p:spTree>
    <p:extLst>
      <p:ext uri="{BB962C8B-B14F-4D97-AF65-F5344CB8AC3E}">
        <p14:creationId xmlns:p14="http://schemas.microsoft.com/office/powerpoint/2010/main" val="408958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91729486-C05A-4E8D-B7AE-B3347641B41D}"/>
              </a:ext>
            </a:extLst>
          </p:cNvPr>
          <p:cNvPicPr>
            <a:picLocks noChangeAspect="1"/>
          </p:cNvPicPr>
          <p:nvPr/>
        </p:nvPicPr>
        <p:blipFill>
          <a:blip r:embed="rId2"/>
          <a:stretch>
            <a:fillRect/>
          </a:stretch>
        </p:blipFill>
        <p:spPr>
          <a:xfrm>
            <a:off x="2167549" y="1581944"/>
            <a:ext cx="7856901" cy="4176122"/>
          </a:xfrm>
          <a:prstGeom prst="rect">
            <a:avLst/>
          </a:prstGeom>
        </p:spPr>
      </p:pic>
    </p:spTree>
    <p:extLst>
      <p:ext uri="{BB962C8B-B14F-4D97-AF65-F5344CB8AC3E}">
        <p14:creationId xmlns:p14="http://schemas.microsoft.com/office/powerpoint/2010/main" val="253303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8.2.3 Model Inadequacy Arising from Changes in Parameter Values</a:t>
            </a:r>
            <a:endParaRPr lang="ko-KR" altLang="en-US" dirty="0"/>
          </a:p>
        </p:txBody>
      </p:sp>
      <p:pic>
        <p:nvPicPr>
          <p:cNvPr id="3" name="그림 2">
            <a:extLst>
              <a:ext uri="{FF2B5EF4-FFF2-40B4-BE49-F238E27FC236}">
                <a16:creationId xmlns:a16="http://schemas.microsoft.com/office/drawing/2014/main" id="{C36CC455-6233-4207-A19E-B6CF60498AF7}"/>
              </a:ext>
            </a:extLst>
          </p:cNvPr>
          <p:cNvPicPr>
            <a:picLocks noChangeAspect="1"/>
          </p:cNvPicPr>
          <p:nvPr/>
        </p:nvPicPr>
        <p:blipFill>
          <a:blip r:embed="rId2"/>
          <a:stretch>
            <a:fillRect/>
          </a:stretch>
        </p:blipFill>
        <p:spPr>
          <a:xfrm>
            <a:off x="2182791" y="1924030"/>
            <a:ext cx="7826418" cy="2499577"/>
          </a:xfrm>
          <a:prstGeom prst="rect">
            <a:avLst/>
          </a:prstGeom>
        </p:spPr>
      </p:pic>
      <p:pic>
        <p:nvPicPr>
          <p:cNvPr id="4" name="그림 3">
            <a:extLst>
              <a:ext uri="{FF2B5EF4-FFF2-40B4-BE49-F238E27FC236}">
                <a16:creationId xmlns:a16="http://schemas.microsoft.com/office/drawing/2014/main" id="{6B4CD831-5284-4CD6-8952-1C2224DAD656}"/>
              </a:ext>
            </a:extLst>
          </p:cNvPr>
          <p:cNvPicPr>
            <a:picLocks noChangeAspect="1"/>
          </p:cNvPicPr>
          <p:nvPr/>
        </p:nvPicPr>
        <p:blipFill>
          <a:blip r:embed="rId3"/>
          <a:stretch>
            <a:fillRect/>
          </a:stretch>
        </p:blipFill>
        <p:spPr>
          <a:xfrm>
            <a:off x="5371893" y="5614152"/>
            <a:ext cx="2568163" cy="350550"/>
          </a:xfrm>
          <a:prstGeom prst="rect">
            <a:avLst/>
          </a:prstGeom>
        </p:spPr>
      </p:pic>
      <p:sp>
        <p:nvSpPr>
          <p:cNvPr id="5" name="화살표: 오른쪽 4">
            <a:extLst>
              <a:ext uri="{FF2B5EF4-FFF2-40B4-BE49-F238E27FC236}">
                <a16:creationId xmlns:a16="http://schemas.microsoft.com/office/drawing/2014/main" id="{075D44D9-2AA5-4CCF-9B65-14375BB3DD26}"/>
              </a:ext>
            </a:extLst>
          </p:cNvPr>
          <p:cNvSpPr/>
          <p:nvPr/>
        </p:nvSpPr>
        <p:spPr>
          <a:xfrm rot="5400000">
            <a:off x="5299080" y="4439095"/>
            <a:ext cx="592203" cy="482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7D764536-390C-40E1-9F2F-C45EBDBC20F8}"/>
              </a:ext>
            </a:extLst>
          </p:cNvPr>
          <p:cNvPicPr>
            <a:picLocks noChangeAspect="1"/>
          </p:cNvPicPr>
          <p:nvPr/>
        </p:nvPicPr>
        <p:blipFill>
          <a:blip r:embed="rId4"/>
          <a:stretch>
            <a:fillRect/>
          </a:stretch>
        </p:blipFill>
        <p:spPr>
          <a:xfrm>
            <a:off x="4920271" y="5061557"/>
            <a:ext cx="1272650" cy="281964"/>
          </a:xfrm>
          <a:prstGeom prst="rect">
            <a:avLst/>
          </a:prstGeom>
        </p:spPr>
      </p:pic>
      <p:sp>
        <p:nvSpPr>
          <p:cNvPr id="14" name="화살표: 오른쪽 13">
            <a:extLst>
              <a:ext uri="{FF2B5EF4-FFF2-40B4-BE49-F238E27FC236}">
                <a16:creationId xmlns:a16="http://schemas.microsoft.com/office/drawing/2014/main" id="{5C0ABD42-663A-41CA-B61B-994A4928A586}"/>
              </a:ext>
            </a:extLst>
          </p:cNvPr>
          <p:cNvSpPr/>
          <p:nvPr/>
        </p:nvSpPr>
        <p:spPr>
          <a:xfrm rot="5400000">
            <a:off x="6213844" y="4685254"/>
            <a:ext cx="1084521" cy="482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2CC53493-F7E3-4BE3-BDC0-6B19454BC748}"/>
              </a:ext>
            </a:extLst>
          </p:cNvPr>
          <p:cNvSpPr/>
          <p:nvPr/>
        </p:nvSpPr>
        <p:spPr>
          <a:xfrm>
            <a:off x="2105246" y="6166747"/>
            <a:ext cx="8669079" cy="369332"/>
          </a:xfrm>
          <a:prstGeom prst="rect">
            <a:avLst/>
          </a:prstGeom>
        </p:spPr>
        <p:txBody>
          <a:bodyPr wrap="square">
            <a:spAutoFit/>
          </a:bodyPr>
          <a:lstStyle/>
          <a:p>
            <a:r>
              <a:rPr lang="en-US" altLang="ko-KR" dirty="0"/>
              <a:t>A real change in variability has occurred between the two halves of the series.</a:t>
            </a:r>
            <a:endParaRPr lang="ko-KR" altLang="en-US" dirty="0"/>
          </a:p>
        </p:txBody>
      </p:sp>
    </p:spTree>
    <p:extLst>
      <p:ext uri="{BB962C8B-B14F-4D97-AF65-F5344CB8AC3E}">
        <p14:creationId xmlns:p14="http://schemas.microsoft.com/office/powerpoint/2010/main" val="202342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E5911D-0EC7-4FE4-92B1-4889FB198E2E}"/>
              </a:ext>
            </a:extLst>
          </p:cNvPr>
          <p:cNvSpPr>
            <a:spLocks noGrp="1"/>
          </p:cNvSpPr>
          <p:nvPr>
            <p:ph type="title"/>
          </p:nvPr>
        </p:nvSpPr>
        <p:spPr>
          <a:xfrm>
            <a:off x="838200" y="365125"/>
            <a:ext cx="11353800" cy="1325563"/>
          </a:xfrm>
        </p:spPr>
        <p:txBody>
          <a:bodyPr/>
          <a:lstStyle/>
          <a:p>
            <a:r>
              <a:rPr lang="en-US" altLang="ko-KR" dirty="0"/>
              <a:t>8.2.3 Model Inadequacy Arising from Changes in Parameter Values</a:t>
            </a:r>
            <a:endParaRPr lang="ko-KR" altLang="en-US" dirty="0"/>
          </a:p>
        </p:txBody>
      </p:sp>
      <p:pic>
        <p:nvPicPr>
          <p:cNvPr id="6" name="그림 5">
            <a:extLst>
              <a:ext uri="{FF2B5EF4-FFF2-40B4-BE49-F238E27FC236}">
                <a16:creationId xmlns:a16="http://schemas.microsoft.com/office/drawing/2014/main" id="{582079DF-2DA8-427B-992A-BF10FA79AE65}"/>
              </a:ext>
            </a:extLst>
          </p:cNvPr>
          <p:cNvPicPr>
            <a:picLocks noChangeAspect="1"/>
          </p:cNvPicPr>
          <p:nvPr/>
        </p:nvPicPr>
        <p:blipFill>
          <a:blip r:embed="rId2"/>
          <a:stretch>
            <a:fillRect/>
          </a:stretch>
        </p:blipFill>
        <p:spPr>
          <a:xfrm>
            <a:off x="5911684" y="2008846"/>
            <a:ext cx="5443888" cy="4577572"/>
          </a:xfrm>
          <a:prstGeom prst="rect">
            <a:avLst/>
          </a:prstGeom>
        </p:spPr>
      </p:pic>
      <p:pic>
        <p:nvPicPr>
          <p:cNvPr id="7" name="그림 6">
            <a:extLst>
              <a:ext uri="{FF2B5EF4-FFF2-40B4-BE49-F238E27FC236}">
                <a16:creationId xmlns:a16="http://schemas.microsoft.com/office/drawing/2014/main" id="{C67EB85C-1517-4570-AC73-ECDA438BC2E4}"/>
              </a:ext>
            </a:extLst>
          </p:cNvPr>
          <p:cNvPicPr>
            <a:picLocks noChangeAspect="1"/>
          </p:cNvPicPr>
          <p:nvPr/>
        </p:nvPicPr>
        <p:blipFill>
          <a:blip r:embed="rId3"/>
          <a:stretch>
            <a:fillRect/>
          </a:stretch>
        </p:blipFill>
        <p:spPr>
          <a:xfrm>
            <a:off x="1641726" y="3337211"/>
            <a:ext cx="2742215" cy="495825"/>
          </a:xfrm>
          <a:prstGeom prst="rect">
            <a:avLst/>
          </a:prstGeom>
        </p:spPr>
      </p:pic>
      <p:pic>
        <p:nvPicPr>
          <p:cNvPr id="8" name="그림 7">
            <a:extLst>
              <a:ext uri="{FF2B5EF4-FFF2-40B4-BE49-F238E27FC236}">
                <a16:creationId xmlns:a16="http://schemas.microsoft.com/office/drawing/2014/main" id="{F65FC324-5C8D-4B3C-818E-43F63D72FBF5}"/>
              </a:ext>
            </a:extLst>
          </p:cNvPr>
          <p:cNvPicPr>
            <a:picLocks noChangeAspect="1"/>
          </p:cNvPicPr>
          <p:nvPr/>
        </p:nvPicPr>
        <p:blipFill>
          <a:blip r:embed="rId4"/>
          <a:stretch>
            <a:fillRect/>
          </a:stretch>
        </p:blipFill>
        <p:spPr>
          <a:xfrm>
            <a:off x="1585019" y="4726772"/>
            <a:ext cx="2742215" cy="474801"/>
          </a:xfrm>
          <a:prstGeom prst="rect">
            <a:avLst/>
          </a:prstGeom>
        </p:spPr>
      </p:pic>
      <p:sp>
        <p:nvSpPr>
          <p:cNvPr id="9" name="직사각형 8">
            <a:extLst>
              <a:ext uri="{FF2B5EF4-FFF2-40B4-BE49-F238E27FC236}">
                <a16:creationId xmlns:a16="http://schemas.microsoft.com/office/drawing/2014/main" id="{B349F671-5EF2-4C89-B6F5-6542B6608117}"/>
              </a:ext>
            </a:extLst>
          </p:cNvPr>
          <p:cNvSpPr/>
          <p:nvPr/>
        </p:nvSpPr>
        <p:spPr>
          <a:xfrm>
            <a:off x="1641726" y="4095238"/>
            <a:ext cx="981359" cy="369332"/>
          </a:xfrm>
          <a:prstGeom prst="rect">
            <a:avLst/>
          </a:prstGeom>
        </p:spPr>
        <p:txBody>
          <a:bodyPr wrap="none">
            <a:spAutoFit/>
          </a:bodyPr>
          <a:lstStyle/>
          <a:p>
            <a:r>
              <a:rPr lang="ko-KR" altLang="en-US" dirty="0"/>
              <a:t>𝑡 </a:t>
            </a:r>
            <a:r>
              <a:rPr lang="en-US" altLang="ko-KR" dirty="0"/>
              <a:t>= 236</a:t>
            </a:r>
            <a:endParaRPr lang="ko-KR" altLang="en-US" dirty="0"/>
          </a:p>
        </p:txBody>
      </p:sp>
      <p:sp>
        <p:nvSpPr>
          <p:cNvPr id="10" name="화살표: 아래쪽 9">
            <a:extLst>
              <a:ext uri="{FF2B5EF4-FFF2-40B4-BE49-F238E27FC236}">
                <a16:creationId xmlns:a16="http://schemas.microsoft.com/office/drawing/2014/main" id="{16A278AF-65C0-4DBF-BE79-6FAFB3B18A87}"/>
              </a:ext>
            </a:extLst>
          </p:cNvPr>
          <p:cNvSpPr/>
          <p:nvPr/>
        </p:nvSpPr>
        <p:spPr>
          <a:xfrm>
            <a:off x="2736524" y="4026933"/>
            <a:ext cx="552618" cy="693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0108510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374</Words>
  <Application>Microsoft Office PowerPoint</Application>
  <PresentationFormat>와이드스크린</PresentationFormat>
  <Paragraphs>56</Paragraphs>
  <Slides>17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17</vt:i4>
      </vt:variant>
    </vt:vector>
  </HeadingPairs>
  <TitlesOfParts>
    <vt:vector size="20" baseType="lpstr">
      <vt:lpstr>맑은 고딕</vt:lpstr>
      <vt:lpstr>Arial</vt:lpstr>
      <vt:lpstr>Office 테마</vt:lpstr>
      <vt:lpstr>Time Series Analysis</vt:lpstr>
      <vt:lpstr>8.1.2 Overfitting</vt:lpstr>
      <vt:lpstr>8.1.2 Overfitting</vt:lpstr>
      <vt:lpstr>8.2.1 Autocorrelation Check</vt:lpstr>
      <vt:lpstr>8.2.2 Portmanteau Lack-of-Fit Test</vt:lpstr>
      <vt:lpstr>PowerPoint 프레젠테이션</vt:lpstr>
      <vt:lpstr>PowerPoint 프레젠테이션</vt:lpstr>
      <vt:lpstr>8.2.3 Model Inadequacy Arising from Changes in Parameter Values</vt:lpstr>
      <vt:lpstr>8.2.3 Model Inadequacy Arising from Changes in Parameter Values</vt:lpstr>
      <vt:lpstr>8.2.4 Score Tests for Model Checking</vt:lpstr>
      <vt:lpstr>8.2.4 Score Tests for Model Checking</vt:lpstr>
      <vt:lpstr>8.2.5 Cumulative Periodogram Check</vt:lpstr>
      <vt:lpstr>8.2.5 Cumulative Periodogram Check</vt:lpstr>
      <vt:lpstr>8.2.5 Cumulative Periodogram Check</vt:lpstr>
      <vt:lpstr>8.2.5 Cumulative Periodogram Check</vt:lpstr>
      <vt:lpstr>8.3.1 Nature of the Correlations in the Residuals When an Incorrect Model Is Used</vt:lpstr>
      <vt:lpstr>8.3.1 Nature of the Correlations in the Residuals When an Incorrect Model Is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김광우</dc:creator>
  <cp:lastModifiedBy>김광우</cp:lastModifiedBy>
  <cp:revision>57</cp:revision>
  <dcterms:created xsi:type="dcterms:W3CDTF">2022-01-13T10:18:01Z</dcterms:created>
  <dcterms:modified xsi:type="dcterms:W3CDTF">2022-04-07T11:44:19Z</dcterms:modified>
</cp:coreProperties>
</file>