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</p:sldMasterIdLst>
  <p:notesMasterIdLst>
    <p:notesMasterId r:id="rId53"/>
  </p:notesMasterIdLst>
  <p:handoutMasterIdLst>
    <p:handoutMasterId r:id="rId54"/>
  </p:handoutMasterIdLst>
  <p:sldIdLst>
    <p:sldId id="501" r:id="rId3"/>
    <p:sldId id="575" r:id="rId4"/>
    <p:sldId id="572" r:id="rId5"/>
    <p:sldId id="573" r:id="rId6"/>
    <p:sldId id="576" r:id="rId7"/>
    <p:sldId id="577" r:id="rId8"/>
    <p:sldId id="574" r:id="rId9"/>
    <p:sldId id="579" r:id="rId10"/>
    <p:sldId id="580" r:id="rId11"/>
    <p:sldId id="581" r:id="rId12"/>
    <p:sldId id="582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2" r:id="rId41"/>
    <p:sldId id="613" r:id="rId42"/>
    <p:sldId id="614" r:id="rId43"/>
    <p:sldId id="615" r:id="rId44"/>
    <p:sldId id="616" r:id="rId45"/>
    <p:sldId id="617" r:id="rId46"/>
    <p:sldId id="618" r:id="rId47"/>
    <p:sldId id="619" r:id="rId48"/>
    <p:sldId id="620" r:id="rId49"/>
    <p:sldId id="621" r:id="rId50"/>
    <p:sldId id="622" r:id="rId51"/>
    <p:sldId id="571" r:id="rId5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FF9999"/>
    <a:srgbClr val="CCFFCC"/>
    <a:srgbClr val="3399FF"/>
    <a:srgbClr val="9C9BA3"/>
    <a:srgbClr val="9966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124" d="100"/>
          <a:sy n="124" d="100"/>
        </p:scale>
        <p:origin x="1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4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</a:t>
            </a:r>
            <a:r>
              <a:rPr kumimoji="0" lang="ko-KR" altLang="en-US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배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열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3" y="1764106"/>
            <a:ext cx="6562725" cy="486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프로그래머가 </a:t>
            </a:r>
            <a:r>
              <a:rPr lang="ko-KR" altLang="en-US" dirty="0"/>
              <a:t>인덱스가 범위를 벗어나지 않았는지를 확인하고 책임을 져야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인덱스 범위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93" y="2574358"/>
            <a:ext cx="6575813" cy="38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7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초기화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3" y="2000664"/>
            <a:ext cx="8070114" cy="36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smtClean="0"/>
              <a:t>문자열 배열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4" y="2289842"/>
            <a:ext cx="7956816" cy="22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4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4107" y="2142028"/>
            <a:ext cx="7739062" cy="298664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PizzaTopping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toppings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"Pepperoni"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"Mushrooms"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"Onions"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"Sausage"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"Bacon"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toppings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toppings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2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인터넷에서 특정한 </a:t>
            </a:r>
            <a:r>
              <a:rPr lang="ko-KR" altLang="en-US" dirty="0"/>
              <a:t>상품</a:t>
            </a:r>
            <a:r>
              <a:rPr lang="en-US" altLang="ko-KR" dirty="0"/>
              <a:t>(</a:t>
            </a:r>
            <a:r>
              <a:rPr lang="ko-KR" altLang="en-US" dirty="0"/>
              <a:t>예를 들어서 </a:t>
            </a:r>
            <a:r>
              <a:rPr lang="en-US" altLang="ko-KR" dirty="0"/>
              <a:t>TV)</a:t>
            </a:r>
            <a:r>
              <a:rPr lang="ko-KR" altLang="en-US" dirty="0"/>
              <a:t>을 </a:t>
            </a:r>
            <a:r>
              <a:rPr lang="ko-KR" altLang="en-US" dirty="0" smtClean="0"/>
              <a:t>구입하고자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 smtClean="0"/>
              <a:t>인터넷에서 판매되는 </a:t>
            </a:r>
            <a:r>
              <a:rPr lang="ko-KR" altLang="en-US" dirty="0"/>
              <a:t>가격이 </a:t>
            </a:r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/>
              <a:t>prices[]</a:t>
            </a:r>
            <a:r>
              <a:rPr lang="ko-KR" altLang="en-US" dirty="0"/>
              <a:t>에 저장되어 있다고 </a:t>
            </a:r>
            <a:r>
              <a:rPr lang="ko-KR" altLang="en-US" dirty="0" smtClean="0"/>
              <a:t>가정했을 때</a:t>
            </a:r>
            <a:r>
              <a:rPr lang="en-US" altLang="ko-KR" dirty="0"/>
              <a:t>, </a:t>
            </a:r>
            <a:r>
              <a:rPr lang="ko-KR" altLang="en-US" dirty="0"/>
              <a:t>어떻게 하면 </a:t>
            </a:r>
            <a:r>
              <a:rPr lang="ko-KR" altLang="en-US" dirty="0" smtClean="0"/>
              <a:t>최소가격으로 </a:t>
            </a:r>
            <a:r>
              <a:rPr lang="ko-KR" altLang="en-US" dirty="0"/>
              <a:t>상품을 구입할 수 있을까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최대값과 최소값 구하기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044" y="3319063"/>
            <a:ext cx="3620100" cy="26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1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최소값을 구할 때는 일단 배열의 첫 번째 요소를 </a:t>
            </a:r>
            <a:r>
              <a:rPr lang="ko-KR" altLang="en-US" dirty="0" smtClean="0"/>
              <a:t>최소값으로 가정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</a:t>
            </a:r>
            <a:r>
              <a:rPr lang="ko-KR" altLang="en-US" dirty="0" smtClean="0"/>
              <a:t>최소값 알고리즘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33" y="3012376"/>
            <a:ext cx="6391792" cy="210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3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4107" y="2142028"/>
            <a:ext cx="7739062" cy="41435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 12, 3, 19, 6, 18, 8, 12, 4, 1, 19 };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minimum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minimum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최소값은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 </a:t>
            </a:r>
            <a:r>
              <a:rPr lang="ko-KR" altLang="en-US" dirty="0" smtClean="0"/>
              <a:t>탐색</a:t>
            </a:r>
            <a:r>
              <a:rPr lang="en-US" altLang="ko-KR" b="1" dirty="0" smtClean="0"/>
              <a:t>(</a:t>
            </a:r>
            <a:r>
              <a:rPr lang="en-US" altLang="ko-KR" b="1" dirty="0"/>
              <a:t>sequential search)</a:t>
            </a:r>
            <a:r>
              <a:rPr lang="ko-KR" altLang="en-US" dirty="0"/>
              <a:t>은 탐색 방법 중에서 가장 간단하고 직접적인 탐색 방법이다</a:t>
            </a:r>
            <a:r>
              <a:rPr lang="en-US" altLang="ko-KR" dirty="0"/>
              <a:t>. </a:t>
            </a:r>
            <a:r>
              <a:rPr lang="ko-KR" altLang="en-US" dirty="0" smtClean="0"/>
              <a:t>순차 </a:t>
            </a:r>
            <a:r>
              <a:rPr lang="ko-KR" altLang="en-US" dirty="0"/>
              <a:t>탐색은 배열의 원소를 순서대로 하나씩 꺼내서 </a:t>
            </a:r>
            <a:r>
              <a:rPr lang="ko-KR" altLang="en-US" dirty="0" err="1"/>
              <a:t>탐색키와</a:t>
            </a:r>
            <a:r>
              <a:rPr lang="ko-KR" altLang="en-US" dirty="0"/>
              <a:t> 비교하여 원하는 값을 </a:t>
            </a:r>
            <a:r>
              <a:rPr lang="ko-KR" altLang="en-US" dirty="0" smtClean="0"/>
              <a:t>찾아가는 </a:t>
            </a:r>
            <a:r>
              <a:rPr lang="ko-KR" altLang="en-US" dirty="0"/>
              <a:t>방법이다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b="0" dirty="0"/>
              <a:t>특정한 값 찾기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49" y="3404026"/>
            <a:ext cx="7226834" cy="26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3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원소를 순서대로 하나씩 꺼내서 </a:t>
            </a:r>
            <a:r>
              <a:rPr lang="ko-KR" altLang="en-US" dirty="0" err="1"/>
              <a:t>탐색키와</a:t>
            </a:r>
            <a:r>
              <a:rPr lang="ko-KR" altLang="en-US" dirty="0"/>
              <a:t> 비교하여 원하는 값을 </a:t>
            </a:r>
            <a:r>
              <a:rPr lang="ko-KR" altLang="en-US" dirty="0" smtClean="0"/>
              <a:t>찾아가는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</a:t>
            </a:r>
            <a:r>
              <a:rPr lang="ko-KR" altLang="en-US" dirty="0" smtClean="0"/>
              <a:t> 순차탐색 알고리즘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02" y="3144972"/>
            <a:ext cx="7884498" cy="21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4107" y="960504"/>
            <a:ext cx="7739062" cy="55094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SeqSearch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 0, 10, 20, 30, 40, 50, 60, 70, 80, 90, 100 };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US" altLang="ko-KR" sz="1400" u="sng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4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탐색할 값을 입력하시오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value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index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값은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위치에 있습니다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배열이 필요한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들어서 학생이 </a:t>
            </a:r>
            <a:r>
              <a:rPr lang="en-US" altLang="ko-KR" dirty="0"/>
              <a:t>10</a:t>
            </a:r>
            <a:r>
              <a:rPr lang="ko-KR" altLang="en-US" dirty="0"/>
              <a:t>명이 있고 이들의 성적의 평균을 </a:t>
            </a:r>
            <a:r>
              <a:rPr lang="ko-KR" altLang="en-US" dirty="0" smtClean="0"/>
              <a:t>계산한다고 </a:t>
            </a:r>
            <a:r>
              <a:rPr lang="ko-KR" altLang="en-US" dirty="0"/>
              <a:t>가정하자</a:t>
            </a:r>
            <a:r>
              <a:rPr lang="en-US" altLang="ko-KR" dirty="0"/>
              <a:t>. </a:t>
            </a:r>
            <a:r>
              <a:rPr lang="ko-KR" altLang="en-US" dirty="0" smtClean="0"/>
              <a:t>학생이 </a:t>
            </a:r>
            <a:r>
              <a:rPr lang="en-US" altLang="ko-KR" dirty="0"/>
              <a:t>10</a:t>
            </a:r>
            <a:r>
              <a:rPr lang="ko-KR" altLang="en-US" dirty="0"/>
              <a:t>명이므로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ko-KR" altLang="en-US" dirty="0" smtClean="0"/>
              <a:t>변수가 </a:t>
            </a:r>
            <a:r>
              <a:rPr lang="ko-KR" altLang="en-US" dirty="0"/>
              <a:t>필요하다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 만약 학생이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명이라면</a:t>
            </a:r>
            <a:r>
              <a:rPr lang="en-US" altLang="ko-KR" dirty="0"/>
              <a:t> </a:t>
            </a:r>
            <a:r>
              <a:rPr lang="ko-KR" altLang="en-US" dirty="0" smtClean="0"/>
              <a:t>어떻게 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47738" y="2700155"/>
            <a:ext cx="6990549" cy="42337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s0, s1, s2, s3, s4, s5, s6, s7, s8, s9;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47737" y="3781894"/>
            <a:ext cx="6990549" cy="42337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s0, s1, s2, s3, s4, s5, s6, s7, s8, </a:t>
            </a:r>
            <a:r>
              <a:rPr lang="en-US" altLang="ko-KR" sz="1600" dirty="0" smtClean="0"/>
              <a:t>s9,…,s99;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91654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b="0" dirty="0"/>
              <a:t>주사위 던지기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474"/>
          <a:stretch/>
        </p:blipFill>
        <p:spPr>
          <a:xfrm>
            <a:off x="457200" y="2343630"/>
            <a:ext cx="8103493" cy="24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9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4107" y="1759644"/>
            <a:ext cx="7739062" cy="47103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RollDice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final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freq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10000;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++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freq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)];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면빈도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nn-NO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nn-NO" altLang="ko-KR" sz="1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altLang="ko-KR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nn-NO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nn-NO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nn-NO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nn-NO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nn-NO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freq</a:t>
            </a:r>
            <a:r>
              <a:rPr lang="nn-NO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2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b="0" dirty="0"/>
              <a:t>극장 예약 시스템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9" y="2213002"/>
            <a:ext cx="8287813" cy="40339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68" y="3235206"/>
            <a:ext cx="2331503" cy="19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0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4107" y="1759644"/>
            <a:ext cx="7739062" cy="47103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TheaterReserve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final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seats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+1 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"\n----------------------------"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seats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"\n----------------------------"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68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4107" y="1974797"/>
            <a:ext cx="7739062" cy="390349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원하시는 좌석번호를 입력하세요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종료는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-1):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US" altLang="ko-KR" sz="1400" u="sng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4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seats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-1] == 0) {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seats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1;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예약되었습니다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이미 예약된 자리입니다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7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배열의 이름을 지정하지 않고 단순히 초기값만으로 배열을 생성시킬 </a:t>
            </a:r>
            <a:r>
              <a:rPr lang="ko-KR" altLang="en-US" dirty="0" err="1" smtClean="0"/>
              <a:t>수있다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무명 </a:t>
            </a:r>
            <a:r>
              <a:rPr lang="ko-KR" altLang="en-US" dirty="0"/>
              <a:t>배열</a:t>
            </a:r>
            <a:r>
              <a:rPr lang="en-US" altLang="ko-KR" b="1" dirty="0"/>
              <a:t>(anonymous arrays)</a:t>
            </a:r>
            <a:r>
              <a:rPr lang="ko-KR" altLang="en-US" dirty="0"/>
              <a:t>은 즉시 배열을 만들어서 함수의 인수로 </a:t>
            </a:r>
            <a:r>
              <a:rPr lang="ko-KR" altLang="en-US" dirty="0" smtClean="0"/>
              <a:t>전달하고자 </a:t>
            </a:r>
            <a:r>
              <a:rPr lang="ko-KR" altLang="en-US" dirty="0"/>
              <a:t>할 때 많이 사용된다</a:t>
            </a:r>
            <a:r>
              <a:rPr lang="en-US" altLang="ko-KR" dirty="0"/>
              <a:t>. 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무명 배열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48" y="3799290"/>
            <a:ext cx="7168883" cy="1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2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무명 배열의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99" y="1675119"/>
            <a:ext cx="6307134" cy="19314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45" y="3514005"/>
            <a:ext cx="6378588" cy="28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99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향상된 루프 구조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for-each </a:t>
            </a:r>
            <a:r>
              <a:rPr lang="ko-KR" altLang="en-US" dirty="0" smtClean="0"/>
              <a:t>루프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42" y="2619109"/>
            <a:ext cx="7332115" cy="14453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81" y="3880092"/>
            <a:ext cx="2761289" cy="27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for-each </a:t>
            </a:r>
            <a:r>
              <a:rPr lang="ko-KR" altLang="en-US" dirty="0" smtClean="0"/>
              <a:t>루프의 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8" y="2105424"/>
            <a:ext cx="8520124" cy="37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3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참조 변수의 복사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31" y="2364184"/>
            <a:ext cx="7285224" cy="39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개념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배열</a:t>
            </a:r>
            <a:r>
              <a:rPr lang="en-US" altLang="ko-KR" dirty="0" smtClean="0"/>
              <a:t>(array): </a:t>
            </a:r>
            <a:r>
              <a:rPr lang="ko-KR" altLang="en-US" dirty="0" smtClean="0"/>
              <a:t>동일한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변수들의 모임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t="-8985" r="-162" b="8985"/>
          <a:stretch/>
        </p:blipFill>
        <p:spPr bwMode="auto">
          <a:xfrm>
            <a:off x="1684816" y="2103352"/>
            <a:ext cx="50038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배열의 모든 값을 다른 배열로 복사하고 </a:t>
            </a:r>
            <a:r>
              <a:rPr lang="ko-KR" altLang="en-US" dirty="0" smtClean="0"/>
              <a:t>싶다면 </a:t>
            </a:r>
            <a:r>
              <a:rPr lang="en-US" altLang="ko-KR" dirty="0"/>
              <a:t>Arrays </a:t>
            </a:r>
            <a:r>
              <a:rPr lang="ko-KR" altLang="en-US" dirty="0"/>
              <a:t>클래스의 </a:t>
            </a:r>
            <a:r>
              <a:rPr lang="en-US" altLang="ko-KR" dirty="0" err="1"/>
              <a:t>copyOf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dirty="0"/>
              <a:t>[] </a:t>
            </a:r>
            <a:r>
              <a:rPr lang="en-US" altLang="ko-KR" dirty="0" err="1"/>
              <a:t>list_copy</a:t>
            </a:r>
            <a:r>
              <a:rPr lang="en-US" altLang="ko-KR" dirty="0"/>
              <a:t> = </a:t>
            </a:r>
            <a:r>
              <a:rPr lang="en-US" altLang="ko-KR" dirty="0" err="1"/>
              <a:t>Arrays.copyOf</a:t>
            </a:r>
            <a:r>
              <a:rPr lang="en-US" altLang="ko-KR" dirty="0"/>
              <a:t>(list, </a:t>
            </a:r>
            <a:r>
              <a:rPr lang="en-US" altLang="ko-KR" dirty="0" err="1"/>
              <a:t>list.length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549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main() </a:t>
            </a:r>
            <a:r>
              <a:rPr lang="ko-KR" altLang="en-US" b="0" dirty="0"/>
              <a:t>매개 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3" y="1736591"/>
            <a:ext cx="8085886" cy="50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02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명령어 프롬프트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25" y="2537132"/>
            <a:ext cx="7839875" cy="28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04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배열에 </a:t>
            </a:r>
            <a:r>
              <a:rPr lang="ko-KR" altLang="en-US" dirty="0"/>
              <a:t>저장된 </a:t>
            </a:r>
            <a:r>
              <a:rPr lang="ko-KR" altLang="en-US" dirty="0" smtClean="0"/>
              <a:t>숫자를 크기 </a:t>
            </a:r>
            <a:r>
              <a:rPr lang="ko-KR" altLang="en-US" dirty="0"/>
              <a:t>순으로 </a:t>
            </a:r>
            <a:r>
              <a:rPr lang="ko-KR" altLang="en-US" dirty="0" smtClean="0"/>
              <a:t>정렬하려면 </a:t>
            </a:r>
            <a:r>
              <a:rPr lang="en-US" altLang="ko-KR" dirty="0" err="1" smtClean="0"/>
              <a:t>Arrays.sort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4302713"/>
            <a:ext cx="7705725" cy="2171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511238"/>
            <a:ext cx="8001240" cy="17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3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배열 정렬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32" y="2143844"/>
            <a:ext cx="7292927" cy="37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배열 정렬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93" y="2153050"/>
            <a:ext cx="8122859" cy="38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54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</a:t>
            </a:r>
            <a:r>
              <a:rPr lang="ko-KR" altLang="en-US" b="0" dirty="0"/>
              <a:t>차원 배열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27" y="2352635"/>
            <a:ext cx="7890501" cy="2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29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</a:t>
            </a:r>
            <a:r>
              <a:rPr lang="ko-KR" altLang="en-US" b="0" dirty="0"/>
              <a:t>차원 </a:t>
            </a:r>
            <a:r>
              <a:rPr lang="ko-KR" altLang="en-US" b="0" dirty="0" smtClean="0"/>
              <a:t>배열의 초기화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46" y="2145646"/>
            <a:ext cx="7682193" cy="17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</a:t>
            </a:r>
            <a:r>
              <a:rPr lang="ko-KR" altLang="en-US" b="0" dirty="0"/>
              <a:t>차원 </a:t>
            </a:r>
            <a:r>
              <a:rPr lang="ko-KR" altLang="en-US" b="0" dirty="0" smtClean="0"/>
              <a:t>배열 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03" y="943037"/>
            <a:ext cx="6832464" cy="58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2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en-US" altLang="ko-KR" b="0" dirty="0"/>
              <a:t>TIC-TAC-TOE </a:t>
            </a:r>
            <a:r>
              <a:rPr lang="ko-KR" altLang="en-US" b="0" dirty="0"/>
              <a:t>게임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90" y="1467650"/>
            <a:ext cx="6330929" cy="49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0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배열을 만드는 절차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ko-KR" altLang="en-US" dirty="0" smtClean="0"/>
              <a:t>먼저 배열 참조 변수부터 선언</a:t>
            </a:r>
          </a:p>
          <a:p>
            <a:pPr marL="838200" lvl="1" indent="-381000" eaLnBrk="1" hangingPunct="1">
              <a:buFont typeface="Symbol" panose="05050102010706020507" pitchFamily="18" charset="2"/>
              <a:buNone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	</a:t>
            </a:r>
            <a:endParaRPr lang="ko-KR" altLang="en-US" dirty="0" smtClean="0"/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ko-KR" altLang="en-US" dirty="0" smtClean="0"/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ko-KR" altLang="en-US" dirty="0" smtClean="0"/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endParaRPr lang="en-US" altLang="ko-KR" dirty="0" smtClean="0"/>
          </a:p>
          <a:p>
            <a:pPr marL="381000" indent="-381000" eaLnBrk="1" hangingPunct="1">
              <a:buFont typeface="Symbol" panose="05050102010706020507" pitchFamily="18" charset="2"/>
              <a:buAutoNum type="circleNumDbPlain"/>
              <a:defRPr/>
            </a:pPr>
            <a:r>
              <a:rPr lang="ko-KR" altLang="en-US" dirty="0" smtClean="0"/>
              <a:t>배열을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사용하여서 생성</a:t>
            </a:r>
          </a:p>
          <a:p>
            <a:pPr marL="381000" indent="-381000" eaLnBrk="1" hangingPunct="1">
              <a:buFont typeface="Symbol" panose="05050102010706020507" pitchFamily="18" charset="2"/>
              <a:buNone/>
              <a:defRPr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	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53" y="2117152"/>
            <a:ext cx="5568289" cy="15375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00" y="3940829"/>
            <a:ext cx="7236900" cy="24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4107" y="1974797"/>
            <a:ext cx="7739062" cy="390349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Tic_Tac_Toe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[3][3];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US" altLang="ko-KR" sz="1400" u="sng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4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board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1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4107" y="1974796"/>
            <a:ext cx="7739062" cy="45258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do</a:t>
            </a:r>
            <a:r>
              <a:rPr lang="en-US" altLang="ko-KR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][0] +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"| 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][1] +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"| 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][2]);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2)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"---|---|---"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다음 수의 좌표를 입력하시오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x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y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잘못된 위치입니다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continue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board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'X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7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4107" y="1974797"/>
            <a:ext cx="7739062" cy="333487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	break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break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3 &amp;&amp;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3)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board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72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b="0" dirty="0" err="1"/>
              <a:t>지뢰찾기</a:t>
            </a:r>
            <a:r>
              <a:rPr lang="ko-KR" altLang="en-US" b="0" dirty="0"/>
              <a:t> 게임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63" y="2094406"/>
            <a:ext cx="3046501" cy="35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07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b="0" dirty="0" err="1"/>
              <a:t>지뢰찾기</a:t>
            </a:r>
            <a:r>
              <a:rPr lang="ko-KR" altLang="en-US" b="0" dirty="0"/>
              <a:t> 게임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353"/>
          <a:stretch/>
        </p:blipFill>
        <p:spPr>
          <a:xfrm>
            <a:off x="1310928" y="2205317"/>
            <a:ext cx="6522143" cy="280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92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4107" y="1390810"/>
            <a:ext cx="7739062" cy="5109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MineSweeper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[10][10];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&lt; 0.3 )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	board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"#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else</a:t>
            </a:r>
            <a:endParaRPr lang="en-US" altLang="ko-KR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".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90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술에 취한 딱정벌레가 </a:t>
            </a:r>
            <a:r>
              <a:rPr lang="en-US" altLang="ko-KR" dirty="0"/>
              <a:t>10 3 10 </a:t>
            </a:r>
            <a:r>
              <a:rPr lang="ko-KR" altLang="en-US" dirty="0"/>
              <a:t>크기의 타일로 구성된 방안에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딱정벌레는 임의의</a:t>
            </a:r>
            <a:r>
              <a:rPr lang="en-US" altLang="ko-KR" dirty="0"/>
              <a:t>(</a:t>
            </a:r>
            <a:r>
              <a:rPr lang="ko-KR" altLang="en-US" dirty="0"/>
              <a:t>랜덤</a:t>
            </a:r>
            <a:r>
              <a:rPr lang="en-US" altLang="ko-KR" dirty="0"/>
              <a:t>) </a:t>
            </a:r>
            <a:r>
              <a:rPr lang="ko-KR" altLang="en-US" dirty="0"/>
              <a:t>위치를 선택하여 여기저기 걸어 다닌다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딱정</a:t>
            </a:r>
            <a:r>
              <a:rPr lang="ko-KR" altLang="en-US" dirty="0" smtClean="0"/>
              <a:t> </a:t>
            </a:r>
            <a:r>
              <a:rPr lang="ko-KR" altLang="en-US" dirty="0"/>
              <a:t>벌레가 </a:t>
            </a:r>
            <a:r>
              <a:rPr lang="ko-KR" altLang="en-US" dirty="0" smtClean="0"/>
              <a:t>지나간 </a:t>
            </a:r>
            <a:r>
              <a:rPr lang="ko-KR" altLang="en-US" dirty="0"/>
              <a:t>경로를 화면에 표시하여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b="0" dirty="0"/>
              <a:t>랜덤 워크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2" y="3190636"/>
            <a:ext cx="6067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84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b="0" dirty="0"/>
              <a:t>랜덤 워크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71" y="1790378"/>
            <a:ext cx="6242027" cy="47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85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4107" y="1390810"/>
            <a:ext cx="7739062" cy="5109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RandomWalk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s-E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s-E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5, </a:t>
            </a:r>
            <a:r>
              <a:rPr lang="es-E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s-E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tile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[][]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[10][10];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steps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tile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][5]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steps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steps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steps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fr-FR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fr-FR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direction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(Math.</a:t>
            </a:r>
            <a:r>
              <a:rPr lang="fr-FR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random() * 4);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direction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0 &amp;&amp;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x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else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direction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1 &amp;&amp;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9)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else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direction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2 &amp;&amp;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y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else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9)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tile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4107" y="1390810"/>
            <a:ext cx="7739062" cy="5109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tile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"#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else</a:t>
            </a:r>
            <a:endParaRPr lang="en-US" altLang="ko-KR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".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전체 이동 수는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= "</a:t>
            </a:r>
            <a:r>
              <a:rPr lang="ko-KR" alt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steps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0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같은 배열을 가정하자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배열 요소에는 </a:t>
            </a:r>
            <a:r>
              <a:rPr lang="ko-KR" altLang="en-US" dirty="0"/>
              <a:t>번호가 붙어 있는데 이것을 인덱스</a:t>
            </a:r>
            <a:r>
              <a:rPr lang="en-US" altLang="ko-KR" b="1" dirty="0"/>
              <a:t>(index)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첫 </a:t>
            </a:r>
            <a:r>
              <a:rPr lang="ko-KR" altLang="en-US" dirty="0"/>
              <a:t>번째 요소의 번호는 </a:t>
            </a:r>
            <a:r>
              <a:rPr lang="en-US" altLang="ko-KR" dirty="0"/>
              <a:t>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마지막 </a:t>
            </a:r>
            <a:r>
              <a:rPr lang="ko-KR" altLang="en-US" dirty="0"/>
              <a:t>요소의 번호는 </a:t>
            </a:r>
            <a:r>
              <a:rPr lang="en-US" altLang="ko-KR" dirty="0"/>
              <a:t>9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인덱스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352675"/>
            <a:ext cx="7934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12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5529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3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배열은 </a:t>
            </a:r>
            <a:r>
              <a:rPr lang="ko-KR" altLang="en-US" dirty="0" smtClean="0"/>
              <a:t>변수들이 </a:t>
            </a:r>
            <a:r>
              <a:rPr lang="ko-KR" altLang="en-US" dirty="0"/>
              <a:t>모인 것이니</a:t>
            </a:r>
            <a:r>
              <a:rPr lang="en-US" altLang="ko-KR" dirty="0"/>
              <a:t>, </a:t>
            </a:r>
            <a:r>
              <a:rPr lang="ko-KR" altLang="en-US" dirty="0"/>
              <a:t>배열을 이루고 있는 배열 요소는 하나의 변수로 생각하면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배열의 </a:t>
            </a:r>
            <a:r>
              <a:rPr lang="ko-KR" altLang="en-US" dirty="0"/>
              <a:t>첫 번째 요소에 </a:t>
            </a:r>
            <a:r>
              <a:rPr lang="en-US" altLang="ko-KR" dirty="0"/>
              <a:t>80</a:t>
            </a:r>
            <a:r>
              <a:rPr lang="ko-KR" altLang="en-US" dirty="0"/>
              <a:t>을 저장하려면 다음과 같이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인덱스를 통한 요소의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1" y="3041383"/>
            <a:ext cx="7905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반복문과 배열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425025"/>
            <a:ext cx="7739062" cy="35954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/>
              <a:t>ArrayTest1</a:t>
            </a:r>
            <a:r>
              <a:rPr lang="en-US" altLang="ko-KR" sz="1400" dirty="0"/>
              <a:t> {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[] s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[10];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s.length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	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}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s.length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</a:t>
            </a:r>
            <a:r>
              <a:rPr lang="en-US" altLang="ko-KR" sz="1400" dirty="0"/>
              <a:t>(s[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+ " ");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	}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  <a:endParaRPr lang="ko-KR" altLang="ko-KR" sz="1400" dirty="0"/>
          </a:p>
          <a:p>
            <a:pPr marL="0" indent="0" latinLnBrk="1">
              <a:buNone/>
            </a:pPr>
            <a:r>
              <a:rPr lang="en-US" altLang="ko-KR" sz="1400" dirty="0"/>
              <a:t> </a:t>
            </a:r>
            <a:endParaRPr lang="ko-KR" altLang="ko-KR" sz="1400" dirty="0"/>
          </a:p>
          <a:p>
            <a:pPr marL="0" indent="0">
              <a:buNone/>
            </a:pPr>
            <a:endParaRPr lang="ko-KR" altLang="ko-KR" sz="14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02469" y="1488935"/>
            <a:ext cx="7739062" cy="6635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크기가 </a:t>
            </a:r>
            <a:r>
              <a:rPr lang="en-US" altLang="ko-KR" sz="1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10</a:t>
            </a:r>
            <a:r>
              <a:rPr lang="ko-KR" altLang="en-US" sz="1400" dirty="0">
                <a:latin typeface="MD개성체" panose="02020603020101020101" pitchFamily="18" charset="-127"/>
                <a:ea typeface="MD개성체" panose="02020603020101020101" pitchFamily="18" charset="-127"/>
              </a:rPr>
              <a:t>인 정수형 배열을 생성하고 여기에 </a:t>
            </a:r>
            <a:r>
              <a:rPr lang="en-US" altLang="ko-KR" sz="1400" dirty="0">
                <a:latin typeface="MD개성체" panose="02020603020101020101" pitchFamily="18" charset="-127"/>
                <a:ea typeface="MD개성체" panose="02020603020101020101" pitchFamily="18" charset="-127"/>
              </a:rPr>
              <a:t>0</a:t>
            </a:r>
            <a:r>
              <a:rPr lang="ko-KR" altLang="en-US" sz="1400" dirty="0">
                <a:latin typeface="MD개성체" panose="02020603020101020101" pitchFamily="18" charset="-127"/>
                <a:ea typeface="MD개성체" panose="02020603020101020101" pitchFamily="18" charset="-127"/>
              </a:rPr>
              <a:t>부터 </a:t>
            </a:r>
            <a:r>
              <a:rPr lang="en-US" altLang="ko-KR" sz="1400" dirty="0">
                <a:latin typeface="MD개성체" panose="02020603020101020101" pitchFamily="18" charset="-127"/>
                <a:ea typeface="MD개성체" panose="02020603020101020101" pitchFamily="18" charset="-127"/>
              </a:rPr>
              <a:t>9</a:t>
            </a:r>
            <a:r>
              <a:rPr lang="ko-KR" altLang="en-US" sz="1400" dirty="0">
                <a:latin typeface="MD개성체" panose="02020603020101020101" pitchFamily="18" charset="-127"/>
                <a:ea typeface="MD개성체" panose="02020603020101020101" pitchFamily="18" charset="-127"/>
              </a:rPr>
              <a:t>까지의 값으로 배열을 채우는 </a:t>
            </a:r>
            <a:r>
              <a:rPr lang="ko-KR" altLang="en-US" sz="14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프로그램을 살펴보자</a:t>
            </a:r>
            <a:r>
              <a:rPr lang="en-US" altLang="ko-KR" sz="1400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935"/>
            <a:ext cx="574197" cy="574197"/>
          </a:xfrm>
          <a:prstGeom prst="rect">
            <a:avLst/>
          </a:prstGeom>
        </p:spPr>
      </p:pic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702469" y="6071018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i="1" dirty="0"/>
              <a:t>0 1 2 3 4 5 6 7 8 9 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9067"/>
            <a:ext cx="686833" cy="93355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" y="5899788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성적 평균 계산하기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0328"/>
            <a:ext cx="8506271" cy="29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4843" y="962952"/>
            <a:ext cx="7739062" cy="588897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 smtClean="0"/>
              <a:t>import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java.util.Scanner</a:t>
            </a:r>
            <a:r>
              <a:rPr lang="en-US" altLang="ko-KR" sz="1400" dirty="0" smtClean="0"/>
              <a:t>;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b="1" dirty="0" smtClean="0"/>
              <a:t>public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class</a:t>
            </a:r>
            <a:r>
              <a:rPr lang="en-US" altLang="ko-KR" sz="1400" dirty="0" smtClean="0"/>
              <a:t> ArrayTest2 {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</a:t>
            </a:r>
            <a:r>
              <a:rPr lang="en-US" altLang="ko-KR" sz="1400" b="1" dirty="0" smtClean="0"/>
              <a:t>public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static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void</a:t>
            </a:r>
            <a:r>
              <a:rPr lang="en-US" altLang="ko-KR" sz="1400" dirty="0" smtClean="0"/>
              <a:t>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      </a:t>
            </a:r>
            <a:r>
              <a:rPr lang="en-US" altLang="ko-KR" sz="1400" b="1" dirty="0" smtClean="0"/>
              <a:t>final</a:t>
            </a:r>
            <a:r>
              <a:rPr lang="en-US" altLang="ko-KR" sz="1400" dirty="0" smtClean="0"/>
              <a:t> 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 STUDENTS = 5;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      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 total = 0;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      Scanner </a:t>
            </a:r>
            <a:r>
              <a:rPr lang="en-US" altLang="ko-KR" sz="1400" u="sng" dirty="0" smtClean="0"/>
              <a:t>scan</a:t>
            </a:r>
            <a:r>
              <a:rPr lang="en-US" altLang="ko-KR" sz="1400" dirty="0" smtClean="0"/>
              <a:t> = </a:t>
            </a:r>
            <a:r>
              <a:rPr lang="en-US" altLang="ko-KR" sz="1400" b="1" dirty="0" smtClean="0"/>
              <a:t>new</a:t>
            </a:r>
            <a:r>
              <a:rPr lang="en-US" altLang="ko-KR" sz="1400" dirty="0" smtClean="0"/>
              <a:t> Scanner(System.</a:t>
            </a:r>
            <a:r>
              <a:rPr lang="en-US" altLang="ko-KR" sz="1400" b="1" i="1" dirty="0" smtClean="0"/>
              <a:t>in</a:t>
            </a:r>
            <a:r>
              <a:rPr lang="en-US" altLang="ko-KR" sz="1400" dirty="0" smtClean="0"/>
              <a:t>);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     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[] scores = </a:t>
            </a:r>
            <a:r>
              <a:rPr lang="en-US" altLang="ko-KR" sz="1400" b="1" dirty="0" smtClean="0"/>
              <a:t>new</a:t>
            </a:r>
            <a:r>
              <a:rPr lang="en-US" altLang="ko-KR" sz="1400" dirty="0" smtClean="0"/>
              <a:t> 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[STUDENTS];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      </a:t>
            </a:r>
            <a:r>
              <a:rPr lang="en-US" altLang="ko-KR" sz="1400" b="1" dirty="0" smtClean="0"/>
              <a:t>for</a:t>
            </a:r>
            <a:r>
              <a:rPr lang="en-US" altLang="ko-KR" sz="1400" dirty="0" smtClean="0"/>
              <a:t> (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= 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&lt; </a:t>
            </a:r>
            <a:r>
              <a:rPr lang="en-US" altLang="ko-KR" sz="1400" dirty="0" err="1" smtClean="0"/>
              <a:t>scores.length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             </a:t>
            </a:r>
            <a:r>
              <a:rPr lang="en-US" altLang="ko-KR" sz="1400" dirty="0" err="1" smtClean="0"/>
              <a:t>System.</a:t>
            </a:r>
            <a:r>
              <a:rPr lang="en-US" altLang="ko-KR" sz="1400" b="1" i="1" dirty="0" err="1" smtClean="0"/>
              <a:t>out</a:t>
            </a:r>
            <a:r>
              <a:rPr lang="en-US" altLang="ko-KR" sz="1400" dirty="0" err="1" smtClean="0"/>
              <a:t>.print</a:t>
            </a:r>
            <a:r>
              <a:rPr lang="en-US" altLang="ko-KR" sz="1400" dirty="0" smtClean="0"/>
              <a:t>("</a:t>
            </a:r>
            <a:r>
              <a:rPr lang="ko-KR" altLang="ko-KR" sz="1400" dirty="0" smtClean="0"/>
              <a:t>성적을 입력하시오</a:t>
            </a:r>
            <a:r>
              <a:rPr lang="en-US" altLang="ko-KR" sz="1400" dirty="0" smtClean="0"/>
              <a:t>:");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             scores[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 = </a:t>
            </a:r>
            <a:r>
              <a:rPr lang="en-US" altLang="ko-KR" sz="1400" dirty="0" err="1" smtClean="0"/>
              <a:t>scan.nextInt</a:t>
            </a:r>
            <a:r>
              <a:rPr lang="en-US" altLang="ko-KR" sz="1400" dirty="0" smtClean="0"/>
              <a:t>();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      }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      </a:t>
            </a:r>
            <a:r>
              <a:rPr lang="en-US" altLang="ko-KR" sz="1400" b="1" dirty="0" smtClean="0"/>
              <a:t>for</a:t>
            </a:r>
            <a:r>
              <a:rPr lang="en-US" altLang="ko-KR" sz="1400" dirty="0" smtClean="0"/>
              <a:t> (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= 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&lt; </a:t>
            </a:r>
            <a:r>
              <a:rPr lang="en-US" altLang="ko-KR" sz="1400" dirty="0" err="1" smtClean="0"/>
              <a:t>scores.length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             total += scores[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];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System.</a:t>
            </a:r>
            <a:r>
              <a:rPr lang="en-US" altLang="ko-KR" sz="1400" b="1" i="1" dirty="0" err="1" smtClean="0"/>
              <a:t>out</a:t>
            </a:r>
            <a:r>
              <a:rPr lang="en-US" altLang="ko-KR" sz="1400" dirty="0" err="1" smtClean="0"/>
              <a:t>.println</a:t>
            </a:r>
            <a:r>
              <a:rPr lang="en-US" altLang="ko-KR" sz="1400" dirty="0" smtClean="0"/>
              <a:t>("</a:t>
            </a:r>
            <a:r>
              <a:rPr lang="ko-KR" altLang="ko-KR" sz="1400" dirty="0" smtClean="0"/>
              <a:t>평균 성적은</a:t>
            </a:r>
            <a:r>
              <a:rPr lang="en-US" altLang="ko-KR" sz="1400" dirty="0" smtClean="0"/>
              <a:t>" + total / STUDENTS + "</a:t>
            </a:r>
            <a:r>
              <a:rPr lang="ko-KR" altLang="ko-KR" sz="1400" dirty="0" smtClean="0"/>
              <a:t>입니다</a:t>
            </a:r>
            <a:r>
              <a:rPr lang="en-US" altLang="ko-KR" sz="1400" dirty="0" smtClean="0"/>
              <a:t>");</a:t>
            </a:r>
            <a:endParaRPr lang="ko-KR" altLang="ko-KR" sz="1400" dirty="0" smtClean="0"/>
          </a:p>
          <a:p>
            <a:pPr marL="0" indent="0" latinLnBrk="0">
              <a:buNone/>
            </a:pPr>
            <a:r>
              <a:rPr lang="en-US" altLang="ko-KR" sz="1400" dirty="0" smtClean="0"/>
              <a:t>       }</a:t>
            </a:r>
            <a:endParaRPr lang="ko-KR" altLang="ko-KR" sz="1400" dirty="0" smtClean="0"/>
          </a:p>
          <a:p>
            <a:pPr marL="0" indent="0" latinLnBrk="1">
              <a:buNone/>
            </a:pPr>
            <a:r>
              <a:rPr lang="en-US" altLang="ko-KR" sz="1400" dirty="0" smtClean="0"/>
              <a:t>}</a:t>
            </a:r>
            <a:endParaRPr lang="ko-KR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" y="2142028"/>
            <a:ext cx="686833" cy="9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4105"/>
      </p:ext>
    </p:extLst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5201</TotalTime>
  <Words>626</Words>
  <Application>Microsoft Office PowerPoint</Application>
  <PresentationFormat>화면 슬라이드 쇼(4:3)</PresentationFormat>
  <Paragraphs>322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4" baseType="lpstr">
      <vt:lpstr>HY엽서L</vt:lpstr>
      <vt:lpstr>MD개성체</vt:lpstr>
      <vt:lpstr>굴림</vt:lpstr>
      <vt:lpstr>굴림체</vt:lpstr>
      <vt:lpstr>맑은 고딕</vt:lpstr>
      <vt:lpstr>Arial</vt:lpstr>
      <vt:lpstr>Comic Sans MS</vt:lpstr>
      <vt:lpstr>Consolas</vt:lpstr>
      <vt:lpstr>Symbol</vt:lpstr>
      <vt:lpstr>Tahoma</vt:lpstr>
      <vt:lpstr>Trebuchet MS</vt:lpstr>
      <vt:lpstr>Wingdings</vt:lpstr>
      <vt:lpstr>1_Crayons</vt:lpstr>
      <vt:lpstr>New_Natural01</vt:lpstr>
      <vt:lpstr>PowerPoint 프레젠테이션</vt:lpstr>
      <vt:lpstr>배열이 필요한 이유</vt:lpstr>
      <vt:lpstr>배열의 개념</vt:lpstr>
      <vt:lpstr>배열을 만드는 절차</vt:lpstr>
      <vt:lpstr>배열의 인덱스</vt:lpstr>
      <vt:lpstr>인덱스를 통한 요소의 접근</vt:lpstr>
      <vt:lpstr>예제: 반복문과 배열</vt:lpstr>
      <vt:lpstr>LAB: 성적 평균 계산하기</vt:lpstr>
      <vt:lpstr>SOLUTION </vt:lpstr>
      <vt:lpstr>배열의 인덱스 범위</vt:lpstr>
      <vt:lpstr>배열의 초기화</vt:lpstr>
      <vt:lpstr>LAB: 문자열 배열</vt:lpstr>
      <vt:lpstr>SOLUTION </vt:lpstr>
      <vt:lpstr>LAB: 최대값과 최소값 구하기</vt:lpstr>
      <vt:lpstr>LAB:최소값 알고리즘</vt:lpstr>
      <vt:lpstr>SOLUTION </vt:lpstr>
      <vt:lpstr>LAB: 특정한 값 찾기</vt:lpstr>
      <vt:lpstr>LAB: 순차탐색 알고리즘</vt:lpstr>
      <vt:lpstr>SOLUTION </vt:lpstr>
      <vt:lpstr>LAB: 주사위 던지기</vt:lpstr>
      <vt:lpstr>SOLUTION </vt:lpstr>
      <vt:lpstr>LAB: 극장 예약 시스템</vt:lpstr>
      <vt:lpstr>SOLUTION </vt:lpstr>
      <vt:lpstr>SOLUTION </vt:lpstr>
      <vt:lpstr>무명 배열</vt:lpstr>
      <vt:lpstr>무명 배열의 예</vt:lpstr>
      <vt:lpstr>for-each 루프</vt:lpstr>
      <vt:lpstr>for-each 루프의 예</vt:lpstr>
      <vt:lpstr>배열의 복사</vt:lpstr>
      <vt:lpstr>배열의 복사</vt:lpstr>
      <vt:lpstr>main() 매개 변수</vt:lpstr>
      <vt:lpstr>명령어 프롬프트</vt:lpstr>
      <vt:lpstr>배열 정렬 </vt:lpstr>
      <vt:lpstr>배열 정렬</vt:lpstr>
      <vt:lpstr>배열 정렬</vt:lpstr>
      <vt:lpstr>2차원 배열</vt:lpstr>
      <vt:lpstr>2차원 배열의 초기화</vt:lpstr>
      <vt:lpstr>2차원 배열 예제</vt:lpstr>
      <vt:lpstr>LAB: TIC-TAC-TOE 게임</vt:lpstr>
      <vt:lpstr>SOLUTION </vt:lpstr>
      <vt:lpstr>SOLUTION </vt:lpstr>
      <vt:lpstr>SOLUTION </vt:lpstr>
      <vt:lpstr>LAB: 지뢰찾기 게임</vt:lpstr>
      <vt:lpstr>LAB: 지뢰찾기 게임</vt:lpstr>
      <vt:lpstr>SOLUTION </vt:lpstr>
      <vt:lpstr>LAB: 랜덤 워크</vt:lpstr>
      <vt:lpstr>LAB: 랜덤 워크</vt:lpstr>
      <vt:lpstr>SOLUTION </vt:lpstr>
      <vt:lpstr>SOLUTION 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chunik@sch.ac.kr</cp:lastModifiedBy>
  <cp:revision>533</cp:revision>
  <dcterms:created xsi:type="dcterms:W3CDTF">2007-06-29T06:43:39Z</dcterms:created>
  <dcterms:modified xsi:type="dcterms:W3CDTF">2016-01-07T05:58:27Z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