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79"/>
  </p:notesMasterIdLst>
  <p:handoutMasterIdLst>
    <p:handoutMasterId r:id="rId80"/>
  </p:handoutMasterIdLst>
  <p:sldIdLst>
    <p:sldId id="501" r:id="rId3"/>
    <p:sldId id="581" r:id="rId4"/>
    <p:sldId id="667" r:id="rId5"/>
    <p:sldId id="668" r:id="rId6"/>
    <p:sldId id="669" r:id="rId7"/>
    <p:sldId id="585" r:id="rId8"/>
    <p:sldId id="586" r:id="rId9"/>
    <p:sldId id="587" r:id="rId10"/>
    <p:sldId id="588" r:id="rId11"/>
    <p:sldId id="590" r:id="rId12"/>
    <p:sldId id="591" r:id="rId13"/>
    <p:sldId id="589" r:id="rId14"/>
    <p:sldId id="592" r:id="rId15"/>
    <p:sldId id="593" r:id="rId16"/>
    <p:sldId id="594" r:id="rId17"/>
    <p:sldId id="595" r:id="rId18"/>
    <p:sldId id="596" r:id="rId19"/>
    <p:sldId id="597" r:id="rId20"/>
    <p:sldId id="670" r:id="rId21"/>
    <p:sldId id="599" r:id="rId22"/>
    <p:sldId id="600" r:id="rId23"/>
    <p:sldId id="602" r:id="rId24"/>
    <p:sldId id="603" r:id="rId25"/>
    <p:sldId id="604" r:id="rId26"/>
    <p:sldId id="605" r:id="rId27"/>
    <p:sldId id="606" r:id="rId28"/>
    <p:sldId id="607" r:id="rId29"/>
    <p:sldId id="609" r:id="rId30"/>
    <p:sldId id="673" r:id="rId31"/>
    <p:sldId id="674" r:id="rId32"/>
    <p:sldId id="675" r:id="rId33"/>
    <p:sldId id="677" r:id="rId34"/>
    <p:sldId id="616" r:id="rId35"/>
    <p:sldId id="678" r:id="rId36"/>
    <p:sldId id="679" r:id="rId37"/>
    <p:sldId id="680" r:id="rId38"/>
    <p:sldId id="624" r:id="rId39"/>
    <p:sldId id="625" r:id="rId40"/>
    <p:sldId id="681" r:id="rId41"/>
    <p:sldId id="682" r:id="rId42"/>
    <p:sldId id="683" r:id="rId43"/>
    <p:sldId id="684" r:id="rId44"/>
    <p:sldId id="685" r:id="rId45"/>
    <p:sldId id="686" r:id="rId46"/>
    <p:sldId id="687" r:id="rId47"/>
    <p:sldId id="688" r:id="rId48"/>
    <p:sldId id="626" r:id="rId49"/>
    <p:sldId id="689" r:id="rId50"/>
    <p:sldId id="691" r:id="rId51"/>
    <p:sldId id="690" r:id="rId52"/>
    <p:sldId id="692" r:id="rId53"/>
    <p:sldId id="693" r:id="rId54"/>
    <p:sldId id="628" r:id="rId55"/>
    <p:sldId id="694" r:id="rId56"/>
    <p:sldId id="695" r:id="rId57"/>
    <p:sldId id="696" r:id="rId58"/>
    <p:sldId id="697" r:id="rId59"/>
    <p:sldId id="698" r:id="rId60"/>
    <p:sldId id="699" r:id="rId61"/>
    <p:sldId id="700" r:id="rId62"/>
    <p:sldId id="704" r:id="rId63"/>
    <p:sldId id="705" r:id="rId64"/>
    <p:sldId id="706" r:id="rId65"/>
    <p:sldId id="702" r:id="rId66"/>
    <p:sldId id="707" r:id="rId67"/>
    <p:sldId id="708" r:id="rId68"/>
    <p:sldId id="709" r:id="rId69"/>
    <p:sldId id="711" r:id="rId70"/>
    <p:sldId id="712" r:id="rId71"/>
    <p:sldId id="713" r:id="rId72"/>
    <p:sldId id="714" r:id="rId73"/>
    <p:sldId id="715" r:id="rId74"/>
    <p:sldId id="716" r:id="rId75"/>
    <p:sldId id="717" r:id="rId76"/>
    <p:sldId id="718" r:id="rId77"/>
    <p:sldId id="648" r:id="rId7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5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클래스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객체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 </a:t>
            </a:r>
            <a:r>
              <a:rPr kumimoji="0" lang="ko-KR" altLang="en-US" sz="3600" i="1" dirty="0" err="1" smtClean="0">
                <a:latin typeface="Comic Sans MS" panose="030F0702030302020204" pitchFamily="66" charset="0"/>
                <a:ea typeface="HY엽서L" panose="02030600000101010101" pitchFamily="18" charset="-127"/>
              </a:rPr>
              <a:t>메소드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98" y="1650710"/>
            <a:ext cx="6505521" cy="490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절차 지향과 객체 지향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절차 지향 프로그래밍</a:t>
            </a:r>
            <a:r>
              <a:rPr lang="en-US" altLang="ko-KR" b="1" smtClean="0"/>
              <a:t>(procedural programming): </a:t>
            </a:r>
            <a:r>
              <a:rPr lang="ko-KR" altLang="en-US" smtClean="0"/>
              <a:t>문제를 해결하는 절차를 중요하게 생각하는 방법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b="1" smtClean="0"/>
              <a:t>객체 지향 프로그래밍(Object-Oriented Programming): </a:t>
            </a:r>
            <a:r>
              <a:rPr lang="en-US" altLang="ko-KR" smtClean="0"/>
              <a:t>데이터와 절차를 하나의 덩어리(객체)로 묶어서 생각하는 방법이다.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99" y="2564481"/>
            <a:ext cx="533717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5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 방법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지향으로 소프트웨어를 작성하는 것은 컴퓨터 하드웨어 부품을 구입하여서 컴퓨터를 조립하는 것과 비슷하다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57" y="2850776"/>
            <a:ext cx="7188285" cy="32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 eaLnBrk="1" hangingPunct="1">
              <a:buFont typeface="Symbol" panose="05050102010706020507" pitchFamily="18" charset="2"/>
              <a:buAutoNum type="arabicPeriod"/>
            </a:pPr>
            <a:r>
              <a:rPr lang="ko-KR" altLang="ko-KR" smtClean="0">
                <a:latin typeface="굴림" panose="020B0600000101010101" pitchFamily="50" charset="-127"/>
              </a:rPr>
              <a:t>객체들은 ________전달을 통해서 서로 간에 상호 작용을 한다. </a:t>
            </a:r>
            <a:endParaRPr lang="ko-KR" altLang="en-US" smtClean="0">
              <a:latin typeface="굴림" panose="020B0600000101010101" pitchFamily="50" charset="-127"/>
            </a:endParaRPr>
          </a:p>
          <a:p>
            <a:pPr marL="381000" indent="-381000" algn="just" eaLnBrk="1" hangingPunct="1">
              <a:buFont typeface="Symbol" panose="05050102010706020507" pitchFamily="18" charset="2"/>
              <a:buAutoNum type="arabicPeriod"/>
            </a:pPr>
            <a:endParaRPr lang="ko-KR" altLang="ko-KR" smtClean="0"/>
          </a:p>
          <a:p>
            <a:pPr marL="381000" indent="-381000" algn="just" eaLnBrk="1" hangingPunct="1">
              <a:buFont typeface="Symbol" panose="05050102010706020507" pitchFamily="18" charset="2"/>
              <a:buAutoNum type="arabicPeriod"/>
            </a:pPr>
            <a:r>
              <a:rPr lang="ko-KR" altLang="ko-KR" smtClean="0">
                <a:latin typeface="굴림" panose="020B0600000101010101" pitchFamily="50" charset="-127"/>
              </a:rPr>
              <a:t>자동차 객체에서 생각할 수 있는 메시지와 매개 변수에 대하여 나열하여 보라. </a:t>
            </a:r>
            <a:endParaRPr lang="ko-KR" altLang="en-US" smtClean="0">
              <a:latin typeface="굴림" panose="020B0600000101010101" pitchFamily="50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14341" name="Picture 2" descr="C:\Users\sec\AppData\Local\Microsoft\Windows\Temporary Internet Files\Content.IE5\8GY81S2B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3606800"/>
            <a:ext cx="236378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절차 지향과 객체 지향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969"/>
            <a:ext cx="830897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3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 eaLnBrk="1" hangingPunct="1">
              <a:buFont typeface="Symbol" panose="05050102010706020507" pitchFamily="18" charset="2"/>
              <a:buAutoNum type="arabicPeriod"/>
            </a:pP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객체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지향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프로그래밍은</a:t>
            </a:r>
            <a:r>
              <a:rPr lang="ko-KR" altLang="en-US" smtClean="0"/>
              <a:t> </a:t>
            </a:r>
            <a:r>
              <a:rPr lang="en-US" altLang="ko-KR" smtClean="0"/>
              <a:t>________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들을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조합하여서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프로그램을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작성하는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기법이다</a:t>
            </a:r>
            <a:r>
              <a:rPr lang="en-US" altLang="ko-KR" smtClean="0"/>
              <a:t>.</a:t>
            </a:r>
          </a:p>
          <a:p>
            <a:pPr marL="381000" indent="-381000" algn="just" eaLnBrk="1" hangingPunct="1">
              <a:buFont typeface="Symbol" panose="05050102010706020507" pitchFamily="18" charset="2"/>
              <a:buAutoNum type="arabicPeriod"/>
            </a:pPr>
            <a:endParaRPr lang="en-US" altLang="ko-KR" smtClean="0"/>
          </a:p>
          <a:p>
            <a:pPr marL="381000" indent="-381000" algn="just" eaLnBrk="1" hangingPunct="1">
              <a:buFont typeface="Symbol" panose="05050102010706020507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객체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지향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프로그래밍의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시작은</a:t>
            </a:r>
            <a:r>
              <a:rPr lang="ko-KR" altLang="en-US" smtClean="0"/>
              <a:t> </a:t>
            </a:r>
            <a:r>
              <a:rPr lang="en-US" altLang="ko-KR" smtClean="0"/>
              <a:t>__________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년대에</a:t>
            </a:r>
            <a:r>
              <a:rPr lang="ko-KR" altLang="en-US" smtClean="0"/>
              <a:t> 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개발된</a:t>
            </a:r>
            <a:r>
              <a:rPr lang="ko-KR" altLang="en-US" smtClean="0"/>
              <a:t> </a:t>
            </a:r>
            <a:r>
              <a:rPr lang="en-US" altLang="ko-KR" smtClean="0"/>
              <a:t>________</a:t>
            </a:r>
            <a:r>
              <a:rPr lang="ko-KR" altLang="en-US" smtClean="0">
                <a:latin typeface="새굴림" panose="02030600000101010101" pitchFamily="18" charset="-127"/>
                <a:ea typeface="새굴림" panose="02030600000101010101" pitchFamily="18" charset="-127"/>
              </a:rPr>
              <a:t>언어이다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18437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7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지향의 </a:t>
            </a:r>
            <a:r>
              <a:rPr lang="en-US" altLang="ko-KR" smtClean="0"/>
              <a:t>3</a:t>
            </a:r>
            <a:r>
              <a:rPr lang="ko-KR" altLang="en-US" smtClean="0"/>
              <a:t>대 특징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상속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다형성</a:t>
            </a:r>
          </a:p>
        </p:txBody>
      </p:sp>
    </p:spTree>
    <p:extLst>
      <p:ext uri="{BB962C8B-B14F-4D97-AF65-F5344CB8AC3E}">
        <p14:creationId xmlns:p14="http://schemas.microsoft.com/office/powerpoint/2010/main" val="19090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캡슐화</a:t>
            </a:r>
            <a:r>
              <a:rPr lang="en-US" altLang="ko-KR" b="1" smtClean="0"/>
              <a:t>(encapsulation)</a:t>
            </a:r>
            <a:r>
              <a:rPr lang="en-US" altLang="ko-KR" smtClean="0"/>
              <a:t>: </a:t>
            </a:r>
            <a:r>
              <a:rPr lang="ko-KR" altLang="en-US" smtClean="0"/>
              <a:t>관련된 데이터와 알고리즘</a:t>
            </a:r>
            <a:r>
              <a:rPr lang="en-US" altLang="ko-KR" smtClean="0"/>
              <a:t>(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  <a:r>
              <a:rPr lang="ko-KR" altLang="en-US" smtClean="0"/>
              <a:t>이 하나의 묶음으로 정리되어 있는 것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24" y="2851737"/>
            <a:ext cx="6736737" cy="31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1508" name="직사각형 4"/>
          <p:cNvSpPr>
            <a:spLocks noChangeArrowheads="1"/>
          </p:cNvSpPr>
          <p:nvPr/>
        </p:nvSpPr>
        <p:spPr bwMode="auto">
          <a:xfrm>
            <a:off x="1125538" y="1792288"/>
            <a:ext cx="985837" cy="579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371725"/>
            <a:ext cx="7362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/>
              <a:t>은닉</a:t>
            </a:r>
            <a:r>
              <a:rPr lang="en-US" altLang="ko-KR" b="1" dirty="0"/>
              <a:t>(information hiding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</a:t>
            </a:r>
            <a:r>
              <a:rPr lang="ko-KR" altLang="en-US" dirty="0" smtClean="0"/>
              <a:t>객체를 </a:t>
            </a:r>
            <a:r>
              <a:rPr lang="ko-KR" altLang="en-US" dirty="0"/>
              <a:t>캡슐로 싸서 객체의 내부를 보호하는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/>
              <a:t>객체의 실제 구현 내용을 외부에 감추는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59" y="3031909"/>
            <a:ext cx="7703724" cy="2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캡슐화와 정보 은닉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4" y="2107443"/>
            <a:ext cx="6978023" cy="3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세계는 객체로 이루어진다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5532"/>
            <a:ext cx="7993724" cy="39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업그레이드가 쉽다</a:t>
            </a:r>
            <a:r>
              <a:rPr lang="en-US" altLang="ko-KR" sz="3600" smtClean="0"/>
              <a:t>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라이브러리가 업그레이드되면 쉽게 바꿀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정보 은닉이 가능하기 때문에 업그레이드 가능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>
            <a:fillRect/>
          </a:stretch>
        </p:blipFill>
        <p:spPr bwMode="auto">
          <a:xfrm>
            <a:off x="1042734" y="2933573"/>
            <a:ext cx="6753225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8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</a:t>
            </a:r>
            <a:r>
              <a:rPr lang="en-US" altLang="ko-KR" smtClean="0"/>
              <a:t>(inheritance): </a:t>
            </a:r>
            <a:r>
              <a:rPr lang="ko-KR" altLang="en-US" smtClean="0"/>
              <a:t>이미 작성된 클래스</a:t>
            </a:r>
            <a:r>
              <a:rPr lang="en-US" altLang="ko-KR" smtClean="0"/>
              <a:t>(</a:t>
            </a:r>
            <a:r>
              <a:rPr lang="ko-KR" altLang="en-US" smtClean="0"/>
              <a:t>부모 클래스</a:t>
            </a:r>
            <a:r>
              <a:rPr lang="en-US" altLang="ko-KR" smtClean="0"/>
              <a:t>)</a:t>
            </a:r>
            <a:r>
              <a:rPr lang="ko-KR" altLang="en-US" smtClean="0"/>
              <a:t>를 이어받아서 새로운 클래스</a:t>
            </a:r>
            <a:r>
              <a:rPr lang="en-US" altLang="ko-KR" smtClean="0"/>
              <a:t>(</a:t>
            </a:r>
            <a:r>
              <a:rPr lang="ko-KR" altLang="en-US" smtClean="0"/>
              <a:t>자식 클래스</a:t>
            </a:r>
            <a:r>
              <a:rPr lang="en-US" altLang="ko-KR" smtClean="0"/>
              <a:t>)</a:t>
            </a:r>
            <a:r>
              <a:rPr lang="ko-KR" altLang="en-US" smtClean="0"/>
              <a:t>를 생성하는 기법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기존의 코드를 재활용하기 위한 기법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3068932"/>
            <a:ext cx="7108291" cy="28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다형성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이름</a:t>
            </a:r>
            <a:r>
              <a:rPr lang="en-US" altLang="ko-KR" smtClean="0"/>
              <a:t>(</a:t>
            </a:r>
            <a:r>
              <a:rPr lang="ko-KR" altLang="en-US" smtClean="0"/>
              <a:t>방법</a:t>
            </a:r>
            <a:r>
              <a:rPr lang="en-US" altLang="ko-KR" smtClean="0"/>
              <a:t>)</a:t>
            </a:r>
            <a:r>
              <a:rPr lang="ko-KR" altLang="en-US" smtClean="0"/>
              <a:t>으로 많은 상황에 대처하는 기법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개념적으로 동일한 작업을 하는 멤버 함수들에 똑같은 이름을 부여할 수 있으므로 코드가 더 간단해진다</a:t>
            </a:r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21" y="3252002"/>
            <a:ext cx="6495409" cy="26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8" y="1946942"/>
            <a:ext cx="7608195" cy="32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지향의 장점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신뢰성있는 소프트웨어를 쉽게 작성할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코드를 재사용하기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업그레이드가 쉽다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디버깅이 쉽다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7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쉬운 디버깅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들어서 절차 지향 프로그램에서 하나의 변수를 </a:t>
            </a:r>
            <a:r>
              <a:rPr lang="en-US" altLang="ko-KR" smtClean="0"/>
              <a:t>1000</a:t>
            </a:r>
            <a:r>
              <a:rPr lang="ko-KR" altLang="en-US" smtClean="0"/>
              <a:t>개의 함수가 사용하고 있다고 가정해보자</a:t>
            </a:r>
            <a:r>
              <a:rPr lang="en-US" altLang="ko-KR" smtClean="0"/>
              <a:t>. </a:t>
            </a:r>
            <a:r>
              <a:rPr lang="en-US" altLang="ko-KR" smtClean="0">
                <a:solidFill>
                  <a:schemeClr val="tx2"/>
                </a:solidFill>
              </a:rPr>
              <a:t>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1000</a:t>
            </a:r>
            <a:r>
              <a:rPr lang="ko-KR" altLang="en-US" smtClean="0">
                <a:solidFill>
                  <a:schemeClr val="tx2"/>
                </a:solidFill>
              </a:rPr>
              <a:t>개의 함수에서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mtClean="0"/>
              <a:t>객체 지향 프로그램에서 </a:t>
            </a:r>
            <a:r>
              <a:rPr lang="en-US" altLang="ko-KR" smtClean="0"/>
              <a:t>100</a:t>
            </a:r>
            <a:r>
              <a:rPr lang="ko-KR" altLang="en-US" smtClean="0"/>
              <a:t>개의 클래스가 있고 클래스당 </a:t>
            </a:r>
            <a:r>
              <a:rPr lang="en-US" altLang="ko-KR" smtClean="0"/>
              <a:t>10</a:t>
            </a:r>
            <a:r>
              <a:rPr lang="ko-KR" altLang="en-US" smtClean="0"/>
              <a:t>개의 메소드를 가정해보자</a:t>
            </a:r>
            <a:r>
              <a:rPr lang="en-US" altLang="ko-KR" smtClean="0"/>
              <a:t>. -&gt; </a:t>
            </a:r>
            <a:r>
              <a:rPr lang="ko-KR" altLang="en-US" smtClean="0">
                <a:solidFill>
                  <a:schemeClr val="tx2"/>
                </a:solidFill>
              </a:rPr>
              <a:t>하나의 변수를 </a:t>
            </a:r>
            <a:r>
              <a:rPr lang="en-US" altLang="ko-KR" smtClean="0">
                <a:solidFill>
                  <a:schemeClr val="tx2"/>
                </a:solidFill>
              </a:rPr>
              <a:t>10</a:t>
            </a:r>
            <a:r>
              <a:rPr lang="ko-KR" altLang="en-US" smtClean="0">
                <a:solidFill>
                  <a:schemeClr val="tx2"/>
                </a:solidFill>
              </a:rPr>
              <a:t>개의 메소드에서 변경할 수 있다</a:t>
            </a:r>
            <a:r>
              <a:rPr lang="en-US" altLang="ko-KR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endParaRPr lang="en-US" altLang="ko-KR" smtClean="0">
              <a:solidFill>
                <a:schemeClr val="tx2"/>
              </a:solidFill>
            </a:endParaRPr>
          </a:p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어떤 방법이 디버깅이 쉬울까</a:t>
            </a:r>
            <a:r>
              <a:rPr lang="en-US" altLang="ko-KR" smtClean="0">
                <a:solidFill>
                  <a:schemeClr val="tx2"/>
                </a:solidFill>
              </a:rPr>
              <a:t>?</a:t>
            </a:r>
          </a:p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84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자바에서 코드 재사용이 쉬운 이유는 관련된 </a:t>
            </a:r>
            <a:r>
              <a:rPr lang="en-US" altLang="ko-KR" smtClean="0"/>
              <a:t>________</a:t>
            </a:r>
            <a:r>
              <a:rPr lang="ko-KR" altLang="en-US" smtClean="0"/>
              <a:t>와 </a:t>
            </a:r>
            <a:r>
              <a:rPr lang="en-US" altLang="ko-KR" smtClean="0"/>
              <a:t>___________</a:t>
            </a:r>
            <a:r>
              <a:rPr lang="ko-KR" altLang="en-US" smtClean="0"/>
              <a:t>이 하나의 덩어리로 묶여 있기 때문이다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정보 은닉이란 </a:t>
            </a:r>
            <a:r>
              <a:rPr lang="en-US" altLang="ko-KR" smtClean="0"/>
              <a:t>________</a:t>
            </a:r>
            <a:r>
              <a:rPr lang="ko-KR" altLang="en-US" smtClean="0"/>
              <a:t>을 외부로부터 보호하는 것이다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marL="0" indent="0" eaLnBrk="1" hangingPunct="1">
              <a:buFont typeface="Symbol" panose="05050102010706020507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정보를 은닉하면 발생하는 장점은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31749" name="Picture 2" descr="C:\Users\sec\AppData\Local\Microsoft\Windows\Temporary Internet Files\Content.IE5\8GY81S2B\MC9002954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3606800"/>
            <a:ext cx="236378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클래스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(class): </a:t>
            </a:r>
            <a:r>
              <a:rPr lang="ko-KR" altLang="en-US" smtClean="0"/>
              <a:t>객체를 만드는 설계도</a:t>
            </a:r>
          </a:p>
          <a:p>
            <a:pPr eaLnBrk="1" hangingPunct="1"/>
            <a:r>
              <a:rPr lang="ko-KR" altLang="en-US" smtClean="0"/>
              <a:t>클래스로부터 만들어지는 각각의 객체를 특별히 그 클래스의 </a:t>
            </a:r>
            <a:r>
              <a:rPr lang="ko-KR" altLang="en-US" b="1" smtClean="0"/>
              <a:t>인스턴스</a:t>
            </a:r>
            <a:r>
              <a:rPr lang="en-US" altLang="ko-KR" b="1" smtClean="0"/>
              <a:t>(instance)</a:t>
            </a:r>
            <a:r>
              <a:rPr lang="ko-KR" altLang="en-US" smtClean="0"/>
              <a:t>라고도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83" y="3134285"/>
            <a:ext cx="4960044" cy="29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4" y="2074689"/>
            <a:ext cx="8436851" cy="33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클래스의 예</a:t>
            </a:r>
            <a:r>
              <a:rPr lang="en-US" altLang="ko-KR" smtClean="0"/>
              <a:t>: </a:t>
            </a:r>
            <a:r>
              <a:rPr lang="ko-KR" altLang="en-US" smtClean="0"/>
              <a:t>박스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텔레비젼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2478"/>
            <a:ext cx="8326131" cy="20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메시지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7" y="2335946"/>
            <a:ext cx="7868173" cy="30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객체 생성하기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9" y="1625374"/>
            <a:ext cx="7641931" cy="35229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7317"/>
          <a:stretch/>
        </p:blipFill>
        <p:spPr>
          <a:xfrm>
            <a:off x="86717" y="5240510"/>
            <a:ext cx="8527085" cy="11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03" y="2207478"/>
            <a:ext cx="7261565" cy="25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/>
              <a:t>변수</a:t>
            </a:r>
            <a:r>
              <a:rPr lang="en-US" altLang="ko-KR" b="1" dirty="0"/>
              <a:t>(primitive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에는 </a:t>
            </a:r>
            <a:r>
              <a:rPr lang="ko-KR" altLang="en-US" dirty="0" smtClean="0"/>
              <a:t>실제 </a:t>
            </a:r>
            <a:r>
              <a:rPr lang="ko-KR" altLang="en-US" dirty="0" err="1"/>
              <a:t>데이터값이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en-US" altLang="ko-KR" b="1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/>
              <a:t>변수</a:t>
            </a:r>
            <a:r>
              <a:rPr lang="en-US" altLang="ko-KR" b="1" dirty="0"/>
              <a:t>(reference variable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는 </a:t>
            </a:r>
            <a:r>
              <a:rPr lang="ko-KR" altLang="en-US" dirty="0" smtClean="0"/>
              <a:t>참조 </a:t>
            </a:r>
            <a:r>
              <a:rPr lang="ko-KR" altLang="en-US" dirty="0"/>
              <a:t>변수는 객체를 </a:t>
            </a:r>
            <a:r>
              <a:rPr lang="ko-KR" altLang="en-US" dirty="0" smtClean="0"/>
              <a:t>참조할 </a:t>
            </a:r>
            <a:r>
              <a:rPr lang="ko-KR" altLang="en-US" dirty="0"/>
              <a:t>때 사용되는 변수로서 여기에는 객체의 </a:t>
            </a:r>
            <a:r>
              <a:rPr lang="ko-KR" altLang="en-US" dirty="0" err="1"/>
              <a:t>참조값이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34" y="3442447"/>
            <a:ext cx="6546427" cy="2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3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객체의 필드와 메소드 사용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도트</a:t>
            </a:r>
            <a:r>
              <a:rPr lang="en-US" altLang="ko-KR" smtClean="0"/>
              <a:t>(.)</a:t>
            </a:r>
            <a:r>
              <a:rPr lang="ko-KR" altLang="en-US" smtClean="0"/>
              <a:t> 연산자 사용</a:t>
            </a:r>
            <a:r>
              <a:rPr lang="en-US" altLang="ko-KR" smtClean="0"/>
              <a:t>!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ko-KR" altLang="en-US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4" y="2618733"/>
            <a:ext cx="9089624" cy="17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3" y="1801368"/>
            <a:ext cx="8655783" cy="2059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1" y="3860453"/>
            <a:ext cx="8688039" cy="24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1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9" y="1945367"/>
            <a:ext cx="8664237" cy="4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30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9" y="1798624"/>
            <a:ext cx="7809931" cy="40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</a:t>
            </a:r>
          </a:p>
        </p:txBody>
      </p:sp>
      <p:sp>
        <p:nvSpPr>
          <p:cNvPr id="50179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메소드는 입력을 받아서 처리를 하고 결과를 반환하는 가상적인 상자와 같다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12" y="2893452"/>
            <a:ext cx="6809903" cy="255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메소드의 구조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7" y="1945646"/>
            <a:ext cx="83343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4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24819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	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	// </a:t>
            </a:r>
            <a:r>
              <a:rPr lang="ko-KR" altLang="en-US" sz="1400" dirty="0"/>
              <a:t>볼륨 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	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</a:t>
            </a:r>
          </a:p>
          <a:p>
            <a:pPr marL="0" indent="0">
              <a:buNone/>
            </a:pPr>
            <a:r>
              <a:rPr lang="en-US" altLang="ko-KR" sz="1400" dirty="0"/>
              <a:t>			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 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72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지향이란</a:t>
            </a:r>
            <a:r>
              <a:rPr lang="en-US" altLang="ko-KR" sz="360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실제 세계를 모델링하여 소프트웨어를 개발하는 방법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2336514"/>
            <a:ext cx="8474075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3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999512"/>
            <a:ext cx="7739062" cy="390334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yourTv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 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yourTv.channel</a:t>
            </a:r>
            <a:r>
              <a:rPr lang="en-US" altLang="ko-KR" sz="1400" dirty="0"/>
              <a:t> = 9;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yourTv.volume</a:t>
            </a:r>
            <a:r>
              <a:rPr lang="en-US" altLang="ko-KR" sz="1400" dirty="0"/>
              <a:t> = 12;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		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yourTv.print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채널은 </a:t>
            </a:r>
            <a:r>
              <a:rPr lang="en-US" altLang="ko-KR" sz="1400" dirty="0"/>
              <a:t>9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12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8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4" y="2415797"/>
            <a:ext cx="8115011" cy="299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18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r>
              <a:rPr lang="ko-KR" altLang="en-US" dirty="0" smtClean="0"/>
              <a:t> 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종료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2471596"/>
            <a:ext cx="7739062" cy="15571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myMethod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(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== 7 )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return;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520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3" y="1946672"/>
            <a:ext cx="8348230" cy="21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20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 </a:t>
            </a:r>
            <a:r>
              <a:rPr lang="en-US" altLang="ko-KR" sz="1400" dirty="0" err="1"/>
              <a:t>elevision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58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783533"/>
            <a:ext cx="7739062" cy="27613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myTv.channel</a:t>
            </a:r>
            <a:r>
              <a:rPr lang="en-US" altLang="ko-KR" sz="1400" dirty="0"/>
              <a:t> = 7;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myTv.volume</a:t>
            </a:r>
            <a:r>
              <a:rPr lang="en-US" altLang="ko-KR" sz="1400" dirty="0"/>
              <a:t> = 9;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myTv.onOff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4732963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7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456173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94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7" y="1778583"/>
            <a:ext cx="6920950" cy="37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063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인수와 매개 변수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메소드 호출시 전달하는 값을 인수</a:t>
            </a:r>
            <a:r>
              <a:rPr lang="en-US" altLang="ko-KR" smtClean="0"/>
              <a:t>(argument)</a:t>
            </a:r>
          </a:p>
          <a:p>
            <a:pPr eaLnBrk="1" hangingPunct="1"/>
            <a:r>
              <a:rPr lang="ko-KR" altLang="en-US" smtClean="0"/>
              <a:t>메소드에서 값을 받을 때 사용하는 변수를 매개 변수</a:t>
            </a:r>
            <a:r>
              <a:rPr lang="en-US" altLang="ko-KR" smtClean="0"/>
              <a:t>(parameter)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19" y="3096285"/>
            <a:ext cx="6832587" cy="24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6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923453"/>
            <a:ext cx="7739062" cy="144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Math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y)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x + y;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sum;</a:t>
            </a:r>
          </a:p>
          <a:p>
            <a:pPr marL="0" indent="0">
              <a:buNone/>
            </a:pPr>
            <a:r>
              <a:rPr lang="en-US" altLang="ko-KR" sz="1400" dirty="0"/>
              <a:t>		Math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Math();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(2, 3);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	sum = </a:t>
            </a:r>
            <a:r>
              <a:rPr lang="en-US" altLang="ko-KR" sz="1400" dirty="0" err="1"/>
              <a:t>obj.add</a:t>
            </a:r>
            <a:r>
              <a:rPr lang="en-US" altLang="ko-KR" sz="1400" dirty="0"/>
              <a:t>(7, 8);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와 </a:t>
            </a:r>
            <a:r>
              <a:rPr lang="en-US" altLang="ko-KR" sz="1400" dirty="0"/>
              <a:t>3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5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와 </a:t>
            </a:r>
            <a:r>
              <a:rPr lang="en-US" altLang="ko-KR" sz="1400" dirty="0"/>
              <a:t>8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3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60830"/>
            <a:ext cx="7905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1067"/>
          <a:stretch/>
        </p:blipFill>
        <p:spPr>
          <a:xfrm>
            <a:off x="599355" y="1915543"/>
            <a:ext cx="7675589" cy="31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1321807"/>
            <a:ext cx="7739062" cy="40747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Television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channel; // </a:t>
            </a:r>
            <a:r>
              <a:rPr lang="ko-KR" altLang="en-US" sz="1400" dirty="0"/>
              <a:t>채널 번호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volume; // </a:t>
            </a:r>
            <a:r>
              <a:rPr lang="ko-KR" altLang="en-US" sz="1400" dirty="0"/>
              <a:t>볼륨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onOff</a:t>
            </a:r>
            <a:r>
              <a:rPr lang="en-US" altLang="ko-KR" sz="1400" dirty="0"/>
              <a:t>; // </a:t>
            </a:r>
            <a:r>
              <a:rPr lang="ko-KR" altLang="en-US" sz="1400" dirty="0"/>
              <a:t>전원 상태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print()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channel + "</a:t>
            </a:r>
            <a:r>
              <a:rPr lang="ko-KR" altLang="en-US" sz="1400" dirty="0"/>
              <a:t>이고 볼륨은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volume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getChannel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channel;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setChannel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channel =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78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61796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TelevisionTest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Television </a:t>
            </a:r>
            <a:r>
              <a:rPr lang="en-US" altLang="ko-KR" sz="1400" dirty="0" err="1"/>
              <a:t>myTv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Television();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myTv.setChannel</a:t>
            </a:r>
            <a:r>
              <a:rPr lang="en-US" altLang="ko-KR" sz="1400" dirty="0"/>
              <a:t>(11);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myTv.getChannel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채널은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현재 채널은 </a:t>
            </a:r>
            <a:r>
              <a:rPr lang="en-US" altLang="ko-KR" sz="1400" dirty="0"/>
              <a:t>11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1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84" y="1921221"/>
            <a:ext cx="6422669" cy="399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310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smtClean="0"/>
              <a:t>자동차 클래스 작성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6" y="2115125"/>
            <a:ext cx="7385736" cy="33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1140737"/>
            <a:ext cx="7739062" cy="51152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Car {</a:t>
            </a:r>
          </a:p>
          <a:p>
            <a:pPr marL="0" indent="0">
              <a:buNone/>
            </a:pPr>
            <a:r>
              <a:rPr lang="en-US" altLang="ko-KR" sz="1400" dirty="0"/>
              <a:t>	String color; // </a:t>
            </a:r>
            <a:r>
              <a:rPr lang="ko-KR" altLang="en-US" sz="1400" dirty="0"/>
              <a:t>색상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speed; // </a:t>
            </a:r>
            <a:r>
              <a:rPr lang="ko-KR" altLang="en-US" sz="1400" dirty="0"/>
              <a:t>속도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gear; // </a:t>
            </a:r>
            <a:r>
              <a:rPr lang="ko-KR" altLang="en-US" sz="1400" dirty="0"/>
              <a:t>기어</a:t>
            </a:r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@Override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"Car [color=" + color + ", speed=" + speed + ", gear=" + gear + "]";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changeGear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g) {</a:t>
            </a:r>
          </a:p>
          <a:p>
            <a:pPr marL="0" indent="0">
              <a:buNone/>
            </a:pPr>
            <a:r>
              <a:rPr lang="en-US" altLang="ko-KR" sz="1400" dirty="0"/>
              <a:t>		gear = g;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speedUp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speed = speed + 10;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speedDown</a:t>
            </a:r>
            <a:r>
              <a:rPr lang="en-US" altLang="ko-KR" sz="1400" dirty="0"/>
              <a:t>() {</a:t>
            </a:r>
          </a:p>
          <a:p>
            <a:pPr marL="0" indent="0">
              <a:buNone/>
            </a:pPr>
            <a:r>
              <a:rPr lang="en-US" altLang="ko-KR" sz="1400" dirty="0"/>
              <a:t>		speed = speed - 10;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616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CarTest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Car 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Car();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myCar.changeGear</a:t>
            </a:r>
            <a:r>
              <a:rPr lang="en-US" altLang="ko-KR" sz="1400" dirty="0"/>
              <a:t>(1);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myCar.speedUp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myCar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Car [color=null, speed=10, gear=1]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6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같은 이름의 </a:t>
            </a:r>
            <a:r>
              <a:rPr lang="ko-KR" altLang="en-US" dirty="0" err="1"/>
              <a:t>메소드가</a:t>
            </a:r>
            <a:r>
              <a:rPr lang="ko-KR" altLang="en-US" dirty="0"/>
              <a:t> 여러 개 존재할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</a:t>
            </a:r>
            <a:r>
              <a:rPr lang="ko-KR" altLang="en-US" b="1" dirty="0" err="1"/>
              <a:t>오버로딩</a:t>
            </a:r>
            <a:r>
              <a:rPr lang="en-US" altLang="ko-KR" b="1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오버로딩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0" y="3105339"/>
            <a:ext cx="6606629" cy="2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21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919336"/>
            <a:ext cx="7739062" cy="26436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 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정수값을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// </a:t>
            </a:r>
            <a:r>
              <a:rPr lang="ko-KR" altLang="en-US" sz="1400" dirty="0" err="1"/>
              <a:t>실수값을</a:t>
            </a:r>
            <a:r>
              <a:rPr lang="ko-KR" altLang="en-US" sz="1400" dirty="0"/>
              <a:t> 제곱하는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square(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70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2469" y="2524406"/>
            <a:ext cx="7739062" cy="21652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[]) 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MyMath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(10));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obj.square</a:t>
            </a:r>
            <a:r>
              <a:rPr lang="en-US" altLang="ko-KR" sz="1400" dirty="0"/>
              <a:t>(3.14));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5396509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100</a:t>
            </a:r>
          </a:p>
          <a:p>
            <a:pPr marL="0" indent="0" latinLnBrk="1">
              <a:buNone/>
            </a:pPr>
            <a:r>
              <a:rPr lang="en-US" altLang="ko-KR" sz="1400" dirty="0"/>
              <a:t>9.8596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" y="522527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6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" y="1953285"/>
            <a:ext cx="838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47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객체란</a:t>
            </a:r>
            <a:r>
              <a:rPr lang="en-US" altLang="ko-KR" sz="3600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객체</a:t>
            </a:r>
            <a:r>
              <a:rPr lang="en-US" altLang="ko-KR" b="1" smtClean="0"/>
              <a:t>(Object)</a:t>
            </a:r>
            <a:r>
              <a:rPr lang="ko-KR" altLang="en-US" smtClean="0"/>
              <a:t>는 상태와 동작을 가지고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상태</a:t>
            </a:r>
            <a:r>
              <a:rPr lang="en-US" altLang="ko-KR" b="1" smtClean="0"/>
              <a:t>(state)</a:t>
            </a:r>
            <a:r>
              <a:rPr lang="ko-KR" altLang="en-US" smtClean="0"/>
              <a:t>는 객체의 특징값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객체의 </a:t>
            </a:r>
            <a:r>
              <a:rPr lang="ko-KR" altLang="en-US" b="1" smtClean="0"/>
              <a:t>동작</a:t>
            </a:r>
            <a:r>
              <a:rPr lang="en-US" altLang="ko-KR" b="1" smtClean="0"/>
              <a:t>(behavior) </a:t>
            </a:r>
            <a:r>
              <a:rPr lang="ko-KR" altLang="en-US" smtClean="0"/>
              <a:t>또는 행동은 객체가 취할 수 있는 동작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0" y="3073273"/>
            <a:ext cx="7535862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3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UML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UML(Unified Modeling Language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은 클래스만을 그리는 도구는 아니고 </a:t>
            </a:r>
            <a:r>
              <a:rPr lang="ko-KR" altLang="en-US" dirty="0" err="1"/>
              <a:t>객체지향설계</a:t>
            </a:r>
            <a:r>
              <a:rPr lang="ko-KR" altLang="en-US" dirty="0"/>
              <a:t> 시에 사용되는 일반적인 모델링 언어라고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  <a:r>
              <a:rPr lang="ko-KR" altLang="en-US" dirty="0"/>
              <a:t>을 사용하면 소프트웨어를 본격적으로 작성하기 전에 구현하고자 하는 시스템을 시각화하여 검토할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3" y="3775671"/>
            <a:ext cx="7719309" cy="215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2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필드나 </a:t>
            </a:r>
            <a:r>
              <a:rPr lang="ko-KR" altLang="en-US" dirty="0" err="1"/>
              <a:t>메소드의</a:t>
            </a:r>
            <a:r>
              <a:rPr lang="ko-KR" altLang="en-US" dirty="0"/>
              <a:t> 이름 앞에는 가시성 표시자</a:t>
            </a:r>
            <a:r>
              <a:rPr lang="en-US" altLang="ko-KR" dirty="0"/>
              <a:t>(visibility indicator)</a:t>
            </a:r>
            <a:r>
              <a:rPr lang="ko-KR" altLang="en-US" dirty="0"/>
              <a:t>가 올 수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가시성 표시자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70" y="3337098"/>
            <a:ext cx="1838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447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클래스 간의 </a:t>
            </a:r>
            <a:r>
              <a:rPr lang="ko-KR" altLang="en-US" b="0" dirty="0" smtClean="0"/>
              <a:t>관계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0" y="2088570"/>
            <a:ext cx="7881890" cy="39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537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 </a:t>
            </a:r>
            <a:r>
              <a:rPr lang="ko-KR" altLang="en-US" dirty="0" smtClean="0"/>
              <a:t>예제를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그려보면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32" y="2839016"/>
            <a:ext cx="6961266" cy="26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98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7" descr="MCj035686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460750"/>
            <a:ext cx="18351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3976" name="Object 8"/>
          <p:cNvGraphicFramePr>
            <a:graphicFrameLocks noChangeAspect="1"/>
          </p:cNvGraphicFramePr>
          <p:nvPr/>
        </p:nvGraphicFramePr>
        <p:xfrm>
          <a:off x="4340225" y="2667000"/>
          <a:ext cx="1979613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4" imgW="927764" imgH="1491527" progId="Visio.Drawing.11">
                  <p:embed/>
                </p:oleObj>
              </mc:Choice>
              <mc:Fallback>
                <p:oleObj name="Visio" r:id="rId4" imgW="927764" imgH="14915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667000"/>
                        <a:ext cx="1979613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Television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ko-KR" altLang="en-US" dirty="0"/>
              <a:t>자바에서 기초 </a:t>
            </a:r>
            <a:r>
              <a:rPr lang="ko-KR" altLang="en-US" dirty="0" err="1"/>
              <a:t>자료형이</a:t>
            </a:r>
            <a:r>
              <a:rPr lang="ko-KR" altLang="en-US" dirty="0"/>
              <a:t> </a:t>
            </a:r>
            <a:r>
              <a:rPr lang="ko-KR" altLang="en-US" dirty="0" smtClean="0"/>
              <a:t>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문자열을 </a:t>
            </a:r>
            <a:r>
              <a:rPr lang="ko-KR" altLang="en-US" dirty="0"/>
              <a:t>저장하고 처리하는 </a:t>
            </a:r>
            <a:r>
              <a:rPr lang="en-US" altLang="ko-KR" dirty="0"/>
              <a:t>String</a:t>
            </a:r>
            <a:r>
              <a:rPr lang="ko-KR" altLang="en-US" dirty="0"/>
              <a:t>이라고 하는 클래스가 존재한다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60" y="3114392"/>
            <a:ext cx="6259262" cy="29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34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String("Hello World!"); // </a:t>
            </a:r>
            <a:r>
              <a:rPr lang="ko-KR" altLang="en-US" dirty="0"/>
              <a:t>선언과 동시에 초기화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3" y="2915216"/>
            <a:ext cx="7036989" cy="30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791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8" y="1620003"/>
            <a:ext cx="7706235" cy="463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347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186004"/>
            <a:ext cx="7739062" cy="5585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StringTest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   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   {</a:t>
            </a:r>
          </a:p>
          <a:p>
            <a:pPr marL="0" indent="0">
              <a:buNone/>
            </a:pPr>
            <a:r>
              <a:rPr lang="en-US" altLang="ko-KR" sz="1400" dirty="0"/>
              <a:t>      String proverb = "A barking dog";		// new </a:t>
            </a:r>
            <a:r>
              <a:rPr lang="ko-KR" altLang="en-US" sz="1400" dirty="0"/>
              <a:t>연산자 생략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;	// </a:t>
            </a:r>
            <a:r>
              <a:rPr lang="ko-KR" altLang="en-US" sz="1400" dirty="0"/>
              <a:t>참조 변수로서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반환된 </a:t>
            </a:r>
            <a:r>
              <a:rPr lang="ko-KR" altLang="en-US" sz="1400" dirty="0" err="1"/>
              <a:t>참조값을</a:t>
            </a:r>
            <a:r>
              <a:rPr lang="ko-KR" altLang="en-US" sz="1400" dirty="0"/>
              <a:t>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 ("</a:t>
            </a:r>
            <a:r>
              <a:rPr lang="ko-KR" altLang="en-US" sz="1400" dirty="0"/>
              <a:t>문자열의 길이 </a:t>
            </a:r>
            <a:r>
              <a:rPr lang="en-US" altLang="ko-KR" sz="1400" dirty="0"/>
              <a:t>="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dirty="0" err="1"/>
              <a:t>proverb.length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 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proverb.concat</a:t>
            </a:r>
            <a:r>
              <a:rPr lang="en-US" altLang="ko-KR" sz="1400" dirty="0"/>
              <a:t> (" never Bites!");	// </a:t>
            </a:r>
            <a:r>
              <a:rPr lang="ko-KR" altLang="en-US" sz="1400" dirty="0"/>
              <a:t>문자열 결합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proverb.replace</a:t>
            </a:r>
            <a:r>
              <a:rPr lang="en-US" altLang="ko-KR" sz="1400" dirty="0"/>
              <a:t> ('B', 'b');		// </a:t>
            </a:r>
            <a:r>
              <a:rPr lang="ko-KR" altLang="en-US" sz="1400" dirty="0"/>
              <a:t>문자 교환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proverb.substring</a:t>
            </a:r>
            <a:r>
              <a:rPr lang="en-US" altLang="ko-KR" sz="1400" dirty="0"/>
              <a:t> (2, 5);		// </a:t>
            </a:r>
            <a:r>
              <a:rPr lang="ko-KR" altLang="en-US" sz="1400" dirty="0"/>
              <a:t>부분 문자열 추출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proverb.toUpperCase</a:t>
            </a:r>
            <a:r>
              <a:rPr lang="en-US" altLang="ko-KR" sz="1400" dirty="0"/>
              <a:t>();		// </a:t>
            </a:r>
            <a:r>
              <a:rPr lang="ko-KR" altLang="en-US" sz="1400" dirty="0"/>
              <a:t>대문자로 변환 </a:t>
            </a:r>
          </a:p>
          <a:p>
            <a:pPr marL="0" indent="0">
              <a:buNone/>
            </a:pPr>
            <a:r>
              <a:rPr lang="ko-KR" altLang="en-US" sz="1400" dirty="0"/>
              <a:t> </a:t>
            </a:r>
          </a:p>
          <a:p>
            <a:pPr marL="0" indent="0">
              <a:buNone/>
            </a:pPr>
            <a:r>
              <a:rPr lang="ko-KR" altLang="en-US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s1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s2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s3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    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s4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   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8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2469" y="3711921"/>
            <a:ext cx="7739062" cy="234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문자열의 길이 </a:t>
            </a:r>
            <a:r>
              <a:rPr lang="en-US" altLang="ko-KR" sz="1400" dirty="0"/>
              <a:t>=13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en-US" altLang="ko-KR" sz="1400" dirty="0"/>
              <a:t>A barking dog never Bites!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  <a:p>
            <a:pPr marL="0" indent="0" latinLnBrk="1">
              <a:buNone/>
            </a:pPr>
            <a:r>
              <a:rPr lang="en-US" altLang="ko-KR" sz="1400" dirty="0"/>
              <a:t>bar</a:t>
            </a:r>
          </a:p>
          <a:p>
            <a:pPr marL="0" indent="0" latinLnBrk="1">
              <a:buNone/>
            </a:pPr>
            <a:r>
              <a:rPr lang="en-US" altLang="ko-KR" sz="1400" dirty="0"/>
              <a:t>A BARKING DOG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" y="36318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필드와 메소드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294"/>
            <a:ext cx="7806217" cy="31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결합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28806" y="2516863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String subject = "Money";</a:t>
            </a:r>
          </a:p>
          <a:p>
            <a:pPr marL="0" indent="0">
              <a:buNone/>
            </a:pPr>
            <a:r>
              <a:rPr lang="en-US" altLang="ko-KR" sz="1400" dirty="0"/>
              <a:t>String other = " has no value if it is not used";</a:t>
            </a:r>
          </a:p>
          <a:p>
            <a:pPr marL="0" indent="0">
              <a:buNone/>
            </a:pPr>
            <a:r>
              <a:rPr lang="en-US" altLang="ko-KR" sz="1400" dirty="0"/>
              <a:t>String sentence = subject + other; 	// "Money has no value if it is not used"</a:t>
            </a:r>
          </a:p>
        </p:txBody>
      </p:sp>
    </p:spTree>
    <p:extLst>
      <p:ext uri="{BB962C8B-B14F-4D97-AF65-F5344CB8AC3E}">
        <p14:creationId xmlns:p14="http://schemas.microsoft.com/office/powerpoint/2010/main" val="2791493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문자열과 기초 </a:t>
            </a:r>
            <a:r>
              <a:rPr lang="ko-KR" altLang="en-US" dirty="0" err="1"/>
              <a:t>자료형</a:t>
            </a:r>
            <a:r>
              <a:rPr lang="ko-KR" altLang="en-US" dirty="0"/>
              <a:t> 변수를 결합하게 되면 자동적으로 기초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수치값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x = 20;</a:t>
            </a:r>
          </a:p>
          <a:p>
            <a:pPr marL="0" indent="0">
              <a:buNone/>
            </a:pP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" + x);	// ”</a:t>
            </a:r>
            <a:r>
              <a:rPr lang="ko-KR" altLang="en-US" sz="1400" dirty="0"/>
              <a:t>결과값은 </a:t>
            </a:r>
            <a:r>
              <a:rPr lang="en-US" altLang="ko-KR" sz="1400" dirty="0"/>
              <a:t>20” </a:t>
            </a:r>
            <a:r>
              <a:rPr lang="ko-KR" altLang="en-US" sz="1400" dirty="0"/>
              <a:t>이 출력된다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smtClean="0"/>
              <a:t>String </a:t>
            </a:r>
            <a:r>
              <a:rPr lang="en-US" altLang="ko-KR" sz="1400" dirty="0"/>
              <a:t>answer = "The answer is " + 100;	// “The answer is 100"</a:t>
            </a:r>
          </a:p>
        </p:txBody>
      </p:sp>
    </p:spTree>
    <p:extLst>
      <p:ext uri="{BB962C8B-B14F-4D97-AF65-F5344CB8AC3E}">
        <p14:creationId xmlns:p14="http://schemas.microsoft.com/office/powerpoint/2010/main" val="21594833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 문자열 “</a:t>
            </a:r>
            <a:r>
              <a:rPr lang="en-US" altLang="ko-KR" dirty="0"/>
              <a:t>123”</a:t>
            </a:r>
            <a:r>
              <a:rPr lang="ko-KR" altLang="en-US" dirty="0"/>
              <a:t>을 숫자 </a:t>
            </a:r>
            <a:r>
              <a:rPr lang="en-US" altLang="ko-KR" dirty="0"/>
              <a:t>123</a:t>
            </a:r>
            <a:r>
              <a:rPr lang="ko-KR" altLang="en-US" dirty="0"/>
              <a:t>으로 변환하려면 어떻게 하여야 하는가</a:t>
            </a:r>
            <a:r>
              <a:rPr lang="en-US" altLang="ko-KR" dirty="0"/>
              <a:t>? </a:t>
            </a:r>
            <a:r>
              <a:rPr lang="ko-KR" altLang="en-US" dirty="0"/>
              <a:t>자바에는 이것을 전문으로 해주는 클래스가 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랩퍼</a:t>
            </a:r>
            <a:r>
              <a:rPr lang="ko-KR" altLang="en-US" dirty="0"/>
              <a:t> 클래스인 </a:t>
            </a:r>
            <a:r>
              <a:rPr lang="en-US" altLang="ko-KR" dirty="0"/>
              <a:t>Integer </a:t>
            </a:r>
            <a:r>
              <a:rPr lang="ko-KR" altLang="en-US" dirty="0"/>
              <a:t>클래스이다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수치값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5" y="2866130"/>
            <a:ext cx="7850392" cy="363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614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기초 </a:t>
            </a:r>
            <a:r>
              <a:rPr lang="ko-KR" altLang="en-US" dirty="0" err="1"/>
              <a:t>자료형으로</a:t>
            </a:r>
            <a:r>
              <a:rPr lang="ko-KR" altLang="en-US" dirty="0"/>
              <a:t> 변환하려면 각 </a:t>
            </a:r>
            <a:r>
              <a:rPr lang="ko-KR" altLang="en-US" dirty="0" err="1"/>
              <a:t>랩퍼</a:t>
            </a:r>
            <a:r>
              <a:rPr lang="ko-KR" altLang="en-US" dirty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parseXXX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3828" y="3322621"/>
            <a:ext cx="7739062" cy="11316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("123");		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에 정수 </a:t>
            </a:r>
            <a:r>
              <a:rPr lang="en-US" altLang="ko-KR" sz="1400" dirty="0"/>
              <a:t>123</a:t>
            </a:r>
            <a:r>
              <a:rPr lang="ko-KR" altLang="en-US" sz="1400" dirty="0"/>
              <a:t>이 저장된다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b="1" dirty="0"/>
              <a:t>double</a:t>
            </a:r>
            <a:r>
              <a:rPr lang="en-US" altLang="ko-KR" sz="1400" dirty="0"/>
              <a:t> d = </a:t>
            </a:r>
            <a:r>
              <a:rPr lang="en-US" altLang="ko-KR" sz="1400" dirty="0" err="1"/>
              <a:t>Double.parseDouble</a:t>
            </a:r>
            <a:r>
              <a:rPr lang="en-US" altLang="ko-KR" sz="1400" dirty="0"/>
              <a:t>("3.141592</a:t>
            </a:r>
            <a:r>
              <a:rPr lang="en-US" altLang="ko-KR" sz="1400" dirty="0" smtClean="0"/>
              <a:t>");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d</a:t>
            </a:r>
            <a:r>
              <a:rPr lang="ko-KR" altLang="en-US" sz="1400" dirty="0"/>
              <a:t>에 실수 </a:t>
            </a:r>
            <a:r>
              <a:rPr lang="en-US" altLang="ko-KR" sz="1400" dirty="0"/>
              <a:t>3.141592</a:t>
            </a:r>
            <a:r>
              <a:rPr lang="ko-KR" altLang="en-US" sz="1400" dirty="0"/>
              <a:t>가 저장된다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0031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문자열을 받아서 문자열이 “</a:t>
            </a:r>
            <a:r>
              <a:rPr lang="en-US" altLang="ko-KR" dirty="0"/>
              <a:t>www”</a:t>
            </a:r>
            <a:r>
              <a:rPr lang="ko-KR" altLang="en-US" dirty="0"/>
              <a:t>로 시작하는지를 검사하는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/>
              <a:t>. </a:t>
            </a:r>
            <a:r>
              <a:rPr lang="ko-KR" altLang="en-US" dirty="0"/>
              <a:t>사용자가 “</a:t>
            </a:r>
            <a:r>
              <a:rPr lang="en-US" altLang="ko-KR" dirty="0"/>
              <a:t>quit”</a:t>
            </a:r>
            <a:r>
              <a:rPr lang="ko-KR" altLang="en-US" dirty="0"/>
              <a:t>를 입력하면 프로그램을 종료한다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2469" y="3711921"/>
            <a:ext cx="7739062" cy="1539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문자열을 입력하세요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www.google.com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www.google.com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'www'</a:t>
            </a:r>
            <a:r>
              <a:rPr lang="ko-KR" altLang="en-US" sz="1400" dirty="0"/>
              <a:t>로 시작합니다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문자열을 입력하세요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naver.com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naver.com</a:t>
            </a:r>
            <a:r>
              <a:rPr lang="en-US" altLang="ko-KR" sz="1400" dirty="0"/>
              <a:t> </a:t>
            </a:r>
            <a:r>
              <a:rPr lang="ko-KR" altLang="en-US" sz="1400" dirty="0"/>
              <a:t>은 </a:t>
            </a:r>
            <a:r>
              <a:rPr lang="en-US" altLang="ko-KR" sz="1400" dirty="0"/>
              <a:t>'www'</a:t>
            </a:r>
            <a:r>
              <a:rPr lang="ko-KR" altLang="en-US" sz="1400" dirty="0"/>
              <a:t>로 시작하지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문자열을 입력하세요</a:t>
            </a:r>
            <a:r>
              <a:rPr lang="en-US" altLang="ko-KR" sz="1400" dirty="0"/>
              <a:t>&gt; quit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" y="36318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2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사용하기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806" y="1186004"/>
            <a:ext cx="7739062" cy="50789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/>
              <a:t>import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class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StringTest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b="1" dirty="0"/>
              <a:t>public</a:t>
            </a:r>
            <a:r>
              <a:rPr lang="en-US" altLang="ko-KR" sz="1400" dirty="0"/>
              <a:t>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b="1" dirty="0"/>
              <a:t>void</a:t>
            </a:r>
            <a:r>
              <a:rPr lang="en-US" altLang="ko-KR" sz="1400" dirty="0"/>
              <a:t> main(String a[]) {</a:t>
            </a:r>
          </a:p>
          <a:p>
            <a:pPr marL="0" indent="0">
              <a:buNone/>
            </a:pPr>
            <a:r>
              <a:rPr lang="en-US" altLang="ko-KR" sz="1400" dirty="0"/>
              <a:t>		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	Scanner </a:t>
            </a:r>
            <a:r>
              <a:rPr lang="en-US" altLang="ko-KR" sz="1400" u="sng" dirty="0" err="1"/>
              <a:t>sc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Scanner(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in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b="1" dirty="0"/>
              <a:t>while</a:t>
            </a:r>
            <a:r>
              <a:rPr lang="en-US" altLang="ko-KR" sz="1400" dirty="0"/>
              <a:t> (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 {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("</a:t>
            </a:r>
            <a:r>
              <a:rPr lang="ko-KR" altLang="en-US" sz="1400" dirty="0"/>
              <a:t>문자열을 입력하세요</a:t>
            </a:r>
            <a:r>
              <a:rPr lang="en-US" altLang="ko-KR" sz="1400" dirty="0"/>
              <a:t>&gt; 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sc.next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("quit") ==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			</a:t>
            </a:r>
            <a:r>
              <a:rPr lang="en-US" altLang="ko-KR" sz="1400" b="1" dirty="0"/>
              <a:t>break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str.matches</a:t>
            </a:r>
            <a:r>
              <a:rPr lang="en-US" altLang="ko-KR" sz="1400" dirty="0"/>
              <a:t>("^www\\.(.+)")) {</a:t>
            </a:r>
          </a:p>
          <a:p>
            <a:pPr marL="0" indent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 " </a:t>
            </a:r>
            <a:r>
              <a:rPr lang="ko-KR" altLang="en-US" sz="1400" dirty="0"/>
              <a:t>은 </a:t>
            </a:r>
            <a:r>
              <a:rPr lang="en-US" altLang="ko-KR" sz="1400" dirty="0"/>
              <a:t>'www'</a:t>
            </a:r>
            <a:r>
              <a:rPr lang="ko-KR" altLang="en-US" sz="1400" dirty="0"/>
              <a:t>로 시작합니다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}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 {</a:t>
            </a:r>
          </a:p>
          <a:p>
            <a:pPr marL="0" indent="0">
              <a:buNone/>
            </a:pPr>
            <a:r>
              <a:rPr lang="en-US" altLang="ko-KR" sz="1400" dirty="0"/>
              <a:t>				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 " </a:t>
            </a:r>
            <a:r>
              <a:rPr lang="ko-KR" altLang="en-US" sz="1400" dirty="0"/>
              <a:t>은 </a:t>
            </a:r>
            <a:r>
              <a:rPr lang="en-US" altLang="ko-KR" sz="1400" dirty="0"/>
              <a:t>'www'</a:t>
            </a:r>
            <a:r>
              <a:rPr lang="ko-KR" altLang="en-US" sz="1400" dirty="0"/>
              <a:t>로 시작하지 않습니다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19090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6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12292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503363"/>
            <a:ext cx="8388350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2" descr="C:\Users\sec\AppData\Local\Microsoft\Windows\Temporary Internet Files\Content.IE5\8GY81S2B\MC9002954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537075"/>
            <a:ext cx="236378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메시지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소프트웨어 객체는 메시지</a:t>
            </a:r>
            <a:r>
              <a:rPr lang="en-US" altLang="ko-KR" smtClean="0"/>
              <a:t>(message)</a:t>
            </a:r>
            <a:r>
              <a:rPr lang="ko-KR" altLang="en-US" smtClean="0"/>
              <a:t>를 통해 다른 소프트웨어 객체와 통신하고 서로 상호 작용한다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9"/>
          <a:stretch>
            <a:fillRect/>
          </a:stretch>
        </p:blipFill>
        <p:spPr bwMode="auto">
          <a:xfrm>
            <a:off x="1792288" y="1905000"/>
            <a:ext cx="5199062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9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1012</Words>
  <Application>Microsoft Office PowerPoint</Application>
  <PresentationFormat>화면 슬라이드 쇼(4:3)</PresentationFormat>
  <Paragraphs>336</Paragraphs>
  <Slides>76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9" baseType="lpstr">
      <vt:lpstr>1_Crayons</vt:lpstr>
      <vt:lpstr>New_Natural01</vt:lpstr>
      <vt:lpstr>Microsoft Visio 드로잉</vt:lpstr>
      <vt:lpstr>PowerPoint 프레젠테이션</vt:lpstr>
      <vt:lpstr>실제 세계는 객체로 이루어진다.</vt:lpstr>
      <vt:lpstr>객체와 메시지</vt:lpstr>
      <vt:lpstr>객체 지향이란?</vt:lpstr>
      <vt:lpstr>객체</vt:lpstr>
      <vt:lpstr>객체란?</vt:lpstr>
      <vt:lpstr>필드와 메소드</vt:lpstr>
      <vt:lpstr>중간 점검 문제</vt:lpstr>
      <vt:lpstr>메시지</vt:lpstr>
      <vt:lpstr>절차 지향과 객체 지향</vt:lpstr>
      <vt:lpstr>객체 지향 방법</vt:lpstr>
      <vt:lpstr>중간 점검 문제</vt:lpstr>
      <vt:lpstr>절차 지향과 객체 지향</vt:lpstr>
      <vt:lpstr>중간 점검 문제</vt:lpstr>
      <vt:lpstr>객체 지향의 3대 특징</vt:lpstr>
      <vt:lpstr>캡슐화</vt:lpstr>
      <vt:lpstr>PowerPoint 프레젠테이션</vt:lpstr>
      <vt:lpstr>캡슐화와 정보 은닉</vt:lpstr>
      <vt:lpstr>캡슐화와 정보 은닉</vt:lpstr>
      <vt:lpstr>업그레이드가 쉽다.</vt:lpstr>
      <vt:lpstr>상속</vt:lpstr>
      <vt:lpstr>다형성 </vt:lpstr>
      <vt:lpstr>추상화</vt:lpstr>
      <vt:lpstr>객체 지향의 장점</vt:lpstr>
      <vt:lpstr>쉬운 디버깅</vt:lpstr>
      <vt:lpstr>중간 점검 문제</vt:lpstr>
      <vt:lpstr>클래스</vt:lpstr>
      <vt:lpstr>클래스의 구조</vt:lpstr>
      <vt:lpstr>클래스의 예: 박스</vt:lpstr>
      <vt:lpstr>예제: 객체 생성하기</vt:lpstr>
      <vt:lpstr>PowerPoint 프레젠테이션</vt:lpstr>
      <vt:lpstr>변수의 종류</vt:lpstr>
      <vt:lpstr>객체의 필드와 메소드 사용</vt:lpstr>
      <vt:lpstr>여러 개의 객체 생성하기</vt:lpstr>
      <vt:lpstr>PowerPoint 프레젠테이션</vt:lpstr>
      <vt:lpstr>실행 결과</vt:lpstr>
      <vt:lpstr>메소드</vt:lpstr>
      <vt:lpstr>메소드의 구조</vt:lpstr>
      <vt:lpstr>예제</vt:lpstr>
      <vt:lpstr>예제</vt:lpstr>
      <vt:lpstr>예제 설명</vt:lpstr>
      <vt:lpstr>메소드의 종료</vt:lpstr>
      <vt:lpstr>메소드의 반환값</vt:lpstr>
      <vt:lpstr>예제</vt:lpstr>
      <vt:lpstr>예제</vt:lpstr>
      <vt:lpstr>예제 설명</vt:lpstr>
      <vt:lpstr>인수와 매개 변수</vt:lpstr>
      <vt:lpstr>예제</vt:lpstr>
      <vt:lpstr>예제 설명</vt:lpstr>
      <vt:lpstr>예제</vt:lpstr>
      <vt:lpstr>예제</vt:lpstr>
      <vt:lpstr>예제 설명</vt:lpstr>
      <vt:lpstr>Lab: 자동차 클래스 작성</vt:lpstr>
      <vt:lpstr>예제</vt:lpstr>
      <vt:lpstr>예제</vt:lpstr>
      <vt:lpstr>메소드 오버로딩</vt:lpstr>
      <vt:lpstr>예제</vt:lpstr>
      <vt:lpstr>예제</vt:lpstr>
      <vt:lpstr>예제 설명</vt:lpstr>
      <vt:lpstr>UML</vt:lpstr>
      <vt:lpstr>가시성 표시자</vt:lpstr>
      <vt:lpstr>클래스 간의 관계</vt:lpstr>
      <vt:lpstr>UML의 예</vt:lpstr>
      <vt:lpstr>Television 클래스의 UML</vt:lpstr>
      <vt:lpstr>String 클래스 </vt:lpstr>
      <vt:lpstr>String 클래스의 객체 생성</vt:lpstr>
      <vt:lpstr>String 클래스의 메소드</vt:lpstr>
      <vt:lpstr>String 클래스 사용하기 </vt:lpstr>
      <vt:lpstr>예제</vt:lpstr>
      <vt:lpstr>문자열의 결합</vt:lpstr>
      <vt:lpstr>수치값-&gt; 문자열</vt:lpstr>
      <vt:lpstr>문자열-&gt;수치값</vt:lpstr>
      <vt:lpstr>예제</vt:lpstr>
      <vt:lpstr>LAB: </vt:lpstr>
      <vt:lpstr>String 클래스 사용하기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566</cp:revision>
  <dcterms:created xsi:type="dcterms:W3CDTF">2007-06-29T06:43:39Z</dcterms:created>
  <dcterms:modified xsi:type="dcterms:W3CDTF">2016-01-19T11:01:37Z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